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0"/>
  </p:notesMasterIdLst>
  <p:handoutMasterIdLst>
    <p:handoutMasterId r:id="rId31"/>
  </p:handoutMasterIdLst>
  <p:sldIdLst>
    <p:sldId id="588" r:id="rId2"/>
    <p:sldId id="271" r:id="rId3"/>
    <p:sldId id="272" r:id="rId4"/>
    <p:sldId id="309" r:id="rId5"/>
    <p:sldId id="292" r:id="rId6"/>
    <p:sldId id="293" r:id="rId7"/>
    <p:sldId id="284" r:id="rId8"/>
    <p:sldId id="275" r:id="rId9"/>
    <p:sldId id="279" r:id="rId10"/>
    <p:sldId id="280" r:id="rId11"/>
    <p:sldId id="294" r:id="rId12"/>
    <p:sldId id="295" r:id="rId13"/>
    <p:sldId id="586" r:id="rId14"/>
    <p:sldId id="305" r:id="rId15"/>
    <p:sldId id="264" r:id="rId16"/>
    <p:sldId id="435" r:id="rId17"/>
    <p:sldId id="297" r:id="rId18"/>
    <p:sldId id="296" r:id="rId19"/>
    <p:sldId id="298" r:id="rId20"/>
    <p:sldId id="301" r:id="rId21"/>
    <p:sldId id="306" r:id="rId22"/>
    <p:sldId id="302" r:id="rId23"/>
    <p:sldId id="307" r:id="rId24"/>
    <p:sldId id="303" r:id="rId25"/>
    <p:sldId id="308" r:id="rId26"/>
    <p:sldId id="285" r:id="rId27"/>
    <p:sldId id="291" r:id="rId28"/>
    <p:sldId id="343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D0D0"/>
    <a:srgbClr val="00E0E0"/>
    <a:srgbClr val="00E0F0"/>
    <a:srgbClr val="3CE0E0"/>
    <a:srgbClr val="3CD0F0"/>
    <a:srgbClr val="50D0E0"/>
    <a:srgbClr val="60E0F0"/>
    <a:srgbClr val="FFFF00"/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2" y="9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16710"/>
    </p:cViewPr>
  </p:sorterViewPr>
  <p:notesViewPr>
    <p:cSldViewPr>
      <p:cViewPr varScale="1">
        <p:scale>
          <a:sx n="48" d="100"/>
          <a:sy n="48" d="100"/>
        </p:scale>
        <p:origin x="-133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2F0D94B-3900-484C-AFF8-97FCA8C82B6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5F66998-65A1-4134-BF84-4B736A11FEE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4364C4DC-438A-43F2-8686-85E1F39F00E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288E93D0-4451-4A1F-9B8D-D8674EDDE41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BBF45F-8FFA-4806-A70F-BB4F68016F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03167FC-23F1-4373-A393-B88F1CFA63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B82287C-70B3-4B82-A879-6749CD0F2C6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BAFA6905-55F7-4811-A40B-44DBE7DC24F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09F099D9-41D2-43D2-9F2A-B2EF05A8F02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6B615ADB-C912-45D0-98C3-5B0A53957ED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DE5323BF-D13E-49F4-B4BE-2BCC11FCEC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23C57A-6D22-4442-9DC4-6D941FAF93C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9424681-C42D-4B66-BF4D-F7C4E460BD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F7BD7-6B41-4E56-9144-9A408072A0B3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0C1FDC1E-1454-4BF0-9AD8-EE0A40BC5A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F8DBBB2-1185-4E01-8B21-7958C4CBD8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306A214-D6F7-4375-A042-E3AFF84510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704477-6FF6-4557-B030-1008AD23F21D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051BBC61-748E-4ECB-AAE7-2C2ECDF46F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C0BD41CF-540A-4BE3-AF16-4BBF21263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733425"/>
            <a:ext cx="4876800" cy="3659188"/>
          </a:xfrm>
          <a:ln/>
        </p:spPr>
      </p:sp>
      <p:sp>
        <p:nvSpPr>
          <p:cNvPr id="462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630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B81BC1D-FCC4-410A-82F7-8F7EF6564D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E2ACFF-B9A3-452B-B3B7-FABB25E48FAD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C3E2B842-623D-4F5B-9F9E-239646336B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5DEAB842-7DCC-4E28-8606-1AC66DCF5B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1E1FBBA-72C3-4694-8178-8BD6987A36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CDA62-2D28-4DE0-ABF6-DD19EB2AFD88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400C7E22-9431-413B-B72D-162B445F0B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0A8D9BEA-2750-4E42-AECB-4FFDEAF631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44B6093-D689-438F-A2DE-29B5472622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FFB501-C3B2-4450-89C7-D083A61FE32A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AE5C453A-F410-41B2-850B-102D7A56A6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71479D1F-4AFB-4FFD-B2A6-FA8F84C3CC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EF0A95F-CD40-4A18-ADAB-4417C586B2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68407E-1BAC-4282-A81C-6F1BC52903A8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6862CC11-8ACD-4EE8-A2C6-41B0967BEA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101CE001-ABE6-4CCC-A8E4-EC8EA39759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 sz="10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B15710C-454B-4D32-A8BC-B14C99370A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AE672-87A2-4338-8DC0-567C20A1B6F2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B5B8879E-A34E-43FD-A71A-874450705C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DEB7476C-020D-469B-81D9-5CF302EBD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191000"/>
            <a:ext cx="5029200" cy="4572000"/>
          </a:xfrm>
        </p:spPr>
        <p:txBody>
          <a:bodyPr/>
          <a:lstStyle/>
          <a:p>
            <a:pPr algn="just">
              <a:lnSpc>
                <a:spcPct val="85000"/>
              </a:lnSpc>
            </a:pPr>
            <a:endParaRPr lang="en-US" altLang="en-US" sz="10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74DEAA-DE5A-498E-9762-96F2A8D750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0E65F-E5FC-47F9-AFDC-1981666916E5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3AA265FD-1D79-4387-BBD0-53CA7AD662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34013DF1-678C-4AD4-9598-5AAF8DBE5A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B13BAF-5670-4F11-8D5D-AE6D775F0BAD}" type="slidenum">
              <a:rPr lang="en-US"/>
              <a:pPr/>
              <a:t>28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B81B086-11EF-4E35-BE23-D6EB7D2EA3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FC19FD-D0D3-4CE6-B0F9-8D2D34E3934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D116BFF2-5C5A-48FF-B318-A122C50811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3950618B-EDF5-46DF-83B3-43B5C90DC5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A2C72FE-F489-4C96-9B7F-E4BC13B1AF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05B6A4-DD90-4662-9BB4-D918A0535AF9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184B6295-35E6-44B1-8960-8DC6432CF2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A8D3F5CC-61A8-4824-8B0E-B082B7501A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F157139-B867-468B-9200-F53B5D4C20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7445DC-0486-493D-AC1C-E9BABEB4E95F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89D17F6C-1D04-4964-9C19-30A8DBC6F2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C14DAF78-5226-478F-A54A-3CBA0063F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5D6F5EC-5756-4CD1-9FF8-E4C979B7B8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BAC39-D079-4FF4-B760-C233AD1B060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9A334CAF-741D-4352-AC7E-0235AA390A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EA963369-3B77-4CDB-BA82-7F8AB17AEA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49CF88-BD23-4BA8-BDFB-039D73ECCA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AF0102-95B4-4559-B689-E7A7A54CB2DB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36ACD94B-3997-4A92-B137-2FA2E102EF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98BF11FA-FA50-451E-95A9-D661732BDE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6DC1824-EA26-427E-A960-5F5B0E7090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0CD0B2-8799-46D2-9577-B58C69F3FCD5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44188308-FFF3-462F-932A-C2937B8C3C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710C04F-0D67-4641-9EC0-875EA10030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1158705-4F20-4671-BB93-DA01404594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278669-4B70-4709-A40B-90C6B2DBD5B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E9AA6EAA-AC10-4889-8D2C-7354CF637E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9620F33-5DC0-4CDA-9F8D-945AA2CF8E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A7F280-D887-4249-B9F8-5E3028ECD3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B71EE6-F90E-4E5E-BCFE-7ABA4F4D7078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B963550A-1BF6-41E8-9C24-6BEABD68AB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BD7F27CE-619F-486B-854C-972BA2EBB1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id="{69DCEADE-7EAC-4CD7-BCC0-781C54C01F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667000"/>
            <a:ext cx="9144000" cy="41910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00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4F89304C-8931-4A52-9F08-98953FD9471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9686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25E718D-1360-49E6-9749-B2BF9022CB1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pic>
        <p:nvPicPr>
          <p:cNvPr id="8201" name="Picture 9">
            <a:extLst>
              <a:ext uri="{FF2B5EF4-FFF2-40B4-BE49-F238E27FC236}">
                <a16:creationId xmlns:a16="http://schemas.microsoft.com/office/drawing/2014/main" id="{76B25B77-C238-4765-A17F-9FD66A1E9D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3467100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9BB69-C4CF-40B6-993A-7868C4F78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BB6727-053A-4B6E-BCA1-E16D77014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4718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570862-2765-4C06-8EB3-D1AD9EA24A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273DEF-16C5-40CB-858F-1650068E0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255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1E482-2250-4778-93D7-A2829E828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F54A2-5F6E-47A8-9332-4005DF0D1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678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64A0C-A0DD-42E4-AF0D-EAEF38D0B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77CE6-CA99-4BDA-AFE2-2A28C0B8B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776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03930-9D6A-44E5-BC25-46802358A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3BE1C-C200-43CA-A4A2-67A6328B4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8478F-BE3A-44C9-BA23-F90987F03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2284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F5659-93DC-4540-99AD-CD27C842B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B436A-8819-426F-B17D-4B3C5FB63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F4AD9D-2C20-4506-A948-201B926A5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30AA5-D2D8-4F0D-AF98-F823AD610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019BE6-AD70-46B7-A930-7ACCD7306E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0464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7CCCE-20D1-472C-AB2C-CD47521E1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1531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847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70DC2-3E6A-40CB-8234-B04795F44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02BDA-CDD9-43DD-A05C-6F22E2D81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138C5A-384E-44DD-8F50-C201BAAB0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562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7459-235F-4749-8484-7AD040EC7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7C00AE-D947-4847-A45C-96D21ACD4A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ED1970-A42E-4330-B89C-D502CB033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6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99"/>
            </a:gs>
            <a:gs pos="100000">
              <a:srgbClr val="000099">
                <a:gamma/>
                <a:shade val="46275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7FC986F-21A3-48A7-8A2D-5B0C21A756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E3B01FE-7642-4DD4-92FE-C24BDCAFD8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mtrax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afile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hyperlink" Target="http://www.brainhealthprofile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D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BEF4D-6C8F-45B9-9CB1-0B681B40A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Alzheimer’s Foundation of America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66899-63C4-45F5-A3AC-83C891722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Recommendations of the Medical, Scientific, and Memory Screening Advisory Board (draft-2021-09-23)</a:t>
            </a:r>
          </a:p>
          <a:p>
            <a:pPr marL="0" indent="0" algn="ctr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Early identification of patients with neurocognitive impairment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671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D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58F3C65-73CB-4F73-8D67-C1BF6FAFCE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0538" y="304800"/>
            <a:ext cx="7967662" cy="838200"/>
          </a:xfrm>
        </p:spPr>
        <p:txBody>
          <a:bodyPr/>
          <a:lstStyle/>
          <a:p>
            <a:r>
              <a:rPr lang="en-US" altLang="en-US" b="1"/>
              <a:t>Epidemiology  of  AD</a:t>
            </a:r>
            <a:r>
              <a:rPr lang="en-US" altLang="en-US"/>
              <a:t> 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3F83438F-12B3-46FF-B489-77FE4F28A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0988" y="1447800"/>
            <a:ext cx="8329612" cy="5029200"/>
          </a:xfrm>
        </p:spPr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</a:rPr>
              <a:t>Prevalence estimate 6 million cases in US (2020)</a:t>
            </a:r>
          </a:p>
          <a:p>
            <a:pPr lvl="2"/>
            <a:r>
              <a:rPr lang="en-US" altLang="en-US" dirty="0">
                <a:solidFill>
                  <a:schemeClr val="tx1"/>
                </a:solidFill>
              </a:rPr>
              <a:t>(2020  -  70 million individuals over 60 y/o)</a:t>
            </a:r>
          </a:p>
          <a:p>
            <a:r>
              <a:rPr lang="en-US" altLang="en-US" sz="2800" dirty="0">
                <a:solidFill>
                  <a:schemeClr val="tx1"/>
                </a:solidFill>
              </a:rPr>
              <a:t>Incidence estimate 600,000 new cases per year</a:t>
            </a:r>
          </a:p>
          <a:p>
            <a:pPr lvl="2"/>
            <a:r>
              <a:rPr lang="en-US" altLang="en-US" sz="2000" dirty="0">
                <a:solidFill>
                  <a:schemeClr val="tx1"/>
                </a:solidFill>
              </a:rPr>
              <a:t>Doubles every 5 years (see </a:t>
            </a:r>
            <a:r>
              <a:rPr lang="en-US" altLang="en-US" sz="2000" dirty="0" err="1">
                <a:solidFill>
                  <a:schemeClr val="tx1"/>
                </a:solidFill>
              </a:rPr>
              <a:t>Jorm</a:t>
            </a:r>
            <a:r>
              <a:rPr lang="en-US" altLang="en-US" sz="2000" dirty="0">
                <a:solidFill>
                  <a:schemeClr val="tx1"/>
                </a:solidFill>
              </a:rPr>
              <a:t> &amp; Jolley, 1998)</a:t>
            </a:r>
          </a:p>
          <a:p>
            <a:r>
              <a:rPr lang="en-US" altLang="en-US" sz="2800" dirty="0">
                <a:solidFill>
                  <a:schemeClr val="tx1"/>
                </a:solidFill>
              </a:rPr>
              <a:t>Increase with age           prevalence   incidence</a:t>
            </a:r>
          </a:p>
          <a:p>
            <a:pPr lvl="1"/>
            <a:r>
              <a:rPr lang="en-US" altLang="en-US" sz="2000" dirty="0">
                <a:solidFill>
                  <a:schemeClr val="tx1"/>
                </a:solidFill>
              </a:rPr>
              <a:t>  1% of  60 - 65  (16.7m)    =  	   166,000  	  17,000</a:t>
            </a:r>
          </a:p>
          <a:p>
            <a:pPr lvl="1"/>
            <a:r>
              <a:rPr lang="en-US" altLang="en-US" sz="2000" dirty="0">
                <a:solidFill>
                  <a:schemeClr val="tx1"/>
                </a:solidFill>
              </a:rPr>
              <a:t>  2% of  65 - 70  (14.6m)    =  	   293,000	  29,000</a:t>
            </a:r>
          </a:p>
          <a:p>
            <a:pPr lvl="1"/>
            <a:r>
              <a:rPr lang="en-US" altLang="en-US" sz="2000" dirty="0">
                <a:solidFill>
                  <a:schemeClr val="tx1"/>
                </a:solidFill>
              </a:rPr>
              <a:t>  4% of  70 - 75  (13.8m)    =  	   549,000	  55,000</a:t>
            </a:r>
          </a:p>
          <a:p>
            <a:pPr lvl="1"/>
            <a:r>
              <a:rPr lang="en-US" altLang="en-US" sz="2000" dirty="0">
                <a:solidFill>
                  <a:schemeClr val="tx1"/>
                </a:solidFill>
              </a:rPr>
              <a:t>  8% of  75 - 80  ( 11.4m)    =  	   912,000	  91,000</a:t>
            </a:r>
          </a:p>
          <a:p>
            <a:pPr lvl="1"/>
            <a:r>
              <a:rPr lang="en-US" altLang="en-US" sz="2000" dirty="0">
                <a:solidFill>
                  <a:schemeClr val="tx1"/>
                </a:solidFill>
              </a:rPr>
              <a:t>16% of  80 - 85  (  7.6m)    =  	1,209,000	121,000</a:t>
            </a:r>
          </a:p>
          <a:p>
            <a:pPr lvl="1"/>
            <a:r>
              <a:rPr lang="en-US" altLang="en-US" sz="2000" dirty="0">
                <a:solidFill>
                  <a:schemeClr val="tx1"/>
                </a:solidFill>
              </a:rPr>
              <a:t>32% of  85 – 90 (  4.3m)    =  	1,382,000	138,000</a:t>
            </a:r>
          </a:p>
          <a:p>
            <a:pPr lvl="1"/>
            <a:r>
              <a:rPr lang="en-US" altLang="en-US" sz="2000" dirty="0">
                <a:solidFill>
                  <a:schemeClr val="tx1"/>
                </a:solidFill>
              </a:rPr>
              <a:t>64% of  90 -  95 (  1.7m)    =	1,085,000	109,000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D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F6BF7053-53A5-4944-BB1F-5D3D6D3B25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r>
              <a:rPr lang="en-US" altLang="en-US"/>
              <a:t>AD is Under-diagnosed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DCB55E94-8026-423E-B612-E6B762ABC1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5105400"/>
          </a:xfrm>
        </p:spPr>
        <p:txBody>
          <a:bodyPr/>
          <a:lstStyle/>
          <a:p>
            <a:r>
              <a:rPr lang="en-US" altLang="en-US" sz="2400" dirty="0">
                <a:solidFill>
                  <a:schemeClr val="tx1"/>
                </a:solidFill>
              </a:rPr>
              <a:t>Early Alzheimer’s disease is subtle, the diagnosis continues to be missed </a:t>
            </a:r>
          </a:p>
          <a:p>
            <a:pPr lvl="1"/>
            <a:r>
              <a:rPr lang="en-US" altLang="en-US" sz="1600" dirty="0">
                <a:solidFill>
                  <a:schemeClr val="tx1"/>
                </a:solidFill>
              </a:rPr>
              <a:t>it is easy for family members to avoid the problem and compensate for the patient </a:t>
            </a:r>
          </a:p>
          <a:p>
            <a:pPr lvl="1"/>
            <a:r>
              <a:rPr lang="en-US" altLang="en-US" sz="1600" dirty="0">
                <a:solidFill>
                  <a:schemeClr val="tx1"/>
                </a:solidFill>
              </a:rPr>
              <a:t>physicians tend to miss the initial signs and symptoms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Less than half of AD patients are diagnosed</a:t>
            </a:r>
          </a:p>
          <a:p>
            <a:pPr lvl="1"/>
            <a:r>
              <a:rPr lang="en-US" altLang="en-US" sz="1600" dirty="0">
                <a:solidFill>
                  <a:schemeClr val="tx1"/>
                </a:solidFill>
              </a:rPr>
              <a:t>Estimates are that 25% to 50% of cases remain undiagnosed</a:t>
            </a:r>
          </a:p>
          <a:p>
            <a:pPr lvl="1"/>
            <a:r>
              <a:rPr lang="en-US" altLang="en-US" sz="1600" dirty="0">
                <a:solidFill>
                  <a:schemeClr val="tx1"/>
                </a:solidFill>
              </a:rPr>
              <a:t>Diagnoses are missed at all levels of severity: mild, moderate, severe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Undiagnosed AD patients often face avoidable social, financial, and medical problems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Early diagnosis and appropriate intervention may lessen disease burden</a:t>
            </a:r>
          </a:p>
          <a:p>
            <a:pPr lvl="1"/>
            <a:r>
              <a:rPr lang="en-US" altLang="en-US" sz="1600" dirty="0">
                <a:solidFill>
                  <a:schemeClr val="tx1"/>
                </a:solidFill>
              </a:rPr>
              <a:t>Early treatment may improve overall course substantially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No definitive laboratory test for diagnosing AD exists</a:t>
            </a:r>
          </a:p>
          <a:p>
            <a:pPr lvl="1"/>
            <a:r>
              <a:rPr lang="en-US" altLang="en-US" sz="1600" dirty="0">
                <a:solidFill>
                  <a:schemeClr val="tx1"/>
                </a:solidFill>
              </a:rPr>
              <a:t>Efforts to develop biomarkers, early recognition by brain scan</a:t>
            </a:r>
          </a:p>
        </p:txBody>
      </p:sp>
      <p:sp>
        <p:nvSpPr>
          <p:cNvPr id="73732" name="Text Box 4">
            <a:extLst>
              <a:ext uri="{FF2B5EF4-FFF2-40B4-BE49-F238E27FC236}">
                <a16:creationId xmlns:a16="http://schemas.microsoft.com/office/drawing/2014/main" id="{F6D426F2-922F-4429-BCEE-BF5A2163F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6137275"/>
            <a:ext cx="2835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3733" name="Text Box 5">
            <a:extLst>
              <a:ext uri="{FF2B5EF4-FFF2-40B4-BE49-F238E27FC236}">
                <a16:creationId xmlns:a16="http://schemas.microsoft.com/office/drawing/2014/main" id="{F4FE8483-C8E3-43E2-AF72-3A23F0A82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113" y="6461125"/>
            <a:ext cx="5195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FFFF00"/>
                </a:solidFill>
                <a:latin typeface="Times New Roman" panose="02020603050405020304" pitchFamily="18" charset="0"/>
              </a:rPr>
              <a:t>Evans DA. Milbank Quarterly. 1990; 68:267-289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D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5F31A440-44A5-4206-8AEC-C988553AFA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736725"/>
          </a:xfrm>
        </p:spPr>
        <p:txBody>
          <a:bodyPr/>
          <a:lstStyle/>
          <a:p>
            <a:r>
              <a:rPr lang="en-US" altLang="en-US" b="1" dirty="0"/>
              <a:t>Alzheimer Warning Signs</a:t>
            </a:r>
            <a:br>
              <a:rPr lang="en-US" altLang="en-US" b="1" dirty="0"/>
            </a:br>
            <a:r>
              <a:rPr lang="en-US" altLang="en-US" b="1" dirty="0"/>
              <a:t>Top Ten </a:t>
            </a:r>
            <a:r>
              <a:rPr lang="en-US" altLang="en-US" b="1" u="sng" dirty="0"/>
              <a:t>(not early signs)</a:t>
            </a:r>
            <a:br>
              <a:rPr lang="en-US" altLang="en-US" dirty="0"/>
            </a:br>
            <a:r>
              <a:rPr lang="en-US" altLang="en-US" sz="2000" dirty="0"/>
              <a:t>Alzheimer Association</a:t>
            </a:r>
            <a:endParaRPr lang="en-US" altLang="en-US" dirty="0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857DEFA0-4ABD-4610-A6ED-6570212FDB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47800" y="2057400"/>
            <a:ext cx="7162800" cy="4800600"/>
          </a:xfrm>
        </p:spPr>
        <p:txBody>
          <a:bodyPr/>
          <a:lstStyle/>
          <a:p>
            <a:pPr>
              <a:lnSpc>
                <a:spcPct val="85000"/>
              </a:lnSpc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</a:rPr>
              <a:t> 1.  Recent memory loss affecting job</a:t>
            </a:r>
          </a:p>
          <a:p>
            <a:pPr>
              <a:lnSpc>
                <a:spcPct val="85000"/>
              </a:lnSpc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</a:rPr>
              <a:t> 2.  Difficulty performing familiar tasks</a:t>
            </a:r>
          </a:p>
          <a:p>
            <a:pPr>
              <a:lnSpc>
                <a:spcPct val="85000"/>
              </a:lnSpc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</a:rPr>
              <a:t> 3.  Problems with language</a:t>
            </a:r>
          </a:p>
          <a:p>
            <a:pPr>
              <a:lnSpc>
                <a:spcPct val="85000"/>
              </a:lnSpc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</a:rPr>
              <a:t> 4.  Disorientation to time or place</a:t>
            </a:r>
          </a:p>
          <a:p>
            <a:pPr>
              <a:lnSpc>
                <a:spcPct val="85000"/>
              </a:lnSpc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</a:rPr>
              <a:t> 5.  Poor or decreased judgment</a:t>
            </a:r>
          </a:p>
          <a:p>
            <a:pPr>
              <a:lnSpc>
                <a:spcPct val="85000"/>
              </a:lnSpc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</a:rPr>
              <a:t> 6.  Problems with abstract thinking</a:t>
            </a:r>
          </a:p>
          <a:p>
            <a:pPr>
              <a:lnSpc>
                <a:spcPct val="85000"/>
              </a:lnSpc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</a:rPr>
              <a:t> 7.  Misplacing things</a:t>
            </a:r>
          </a:p>
          <a:p>
            <a:pPr>
              <a:lnSpc>
                <a:spcPct val="85000"/>
              </a:lnSpc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</a:rPr>
              <a:t> 8.  Changes in mood or behavior</a:t>
            </a:r>
          </a:p>
          <a:p>
            <a:pPr>
              <a:lnSpc>
                <a:spcPct val="85000"/>
              </a:lnSpc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</a:rPr>
              <a:t> 9.  Changes in personality </a:t>
            </a:r>
          </a:p>
          <a:p>
            <a:pPr>
              <a:lnSpc>
                <a:spcPct val="85000"/>
              </a:lnSpc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</a:rPr>
              <a:t>10.  Loss of initiative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D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183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232155"/>
              </p:ext>
            </p:extLst>
          </p:nvPr>
        </p:nvGraphicFramePr>
        <p:xfrm>
          <a:off x="844810" y="1197641"/>
          <a:ext cx="7308590" cy="4567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677032" imgH="2381584" progId="Excel.Sheet.8">
                  <p:embed/>
                </p:oleObj>
              </mc:Choice>
              <mc:Fallback>
                <p:oleObj name="Worksheet" r:id="rId3" imgW="4677032" imgH="2381584" progId="Excel.Sheet.8">
                  <p:embed/>
                  <p:pic>
                    <p:nvPicPr>
                      <p:cNvPr id="4618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810" y="1197641"/>
                        <a:ext cx="7308590" cy="45672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837" name="Text Box 3"/>
          <p:cNvSpPr txBox="1">
            <a:spLocks noChangeArrowheads="1"/>
          </p:cNvSpPr>
          <p:nvPr/>
        </p:nvSpPr>
        <p:spPr bwMode="auto">
          <a:xfrm>
            <a:off x="1676398" y="5854566"/>
            <a:ext cx="6324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AAMI / MCI/ early AD  --   DEMENTIA</a:t>
            </a:r>
          </a:p>
        </p:txBody>
      </p:sp>
      <p:sp>
        <p:nvSpPr>
          <p:cNvPr id="461838" name="Text Box 4"/>
          <p:cNvSpPr txBox="1">
            <a:spLocks noChangeArrowheads="1"/>
          </p:cNvSpPr>
          <p:nvPr/>
        </p:nvSpPr>
        <p:spPr bwMode="auto">
          <a:xfrm>
            <a:off x="762000" y="180646"/>
            <a:ext cx="7391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</a:rPr>
              <a:t>The TIME-INDEX Model</a:t>
            </a:r>
          </a:p>
          <a:p>
            <a:pPr algn="ctr"/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</a:rPr>
              <a:t> of the Course of AD</a:t>
            </a:r>
          </a:p>
        </p:txBody>
      </p:sp>
      <p:sp>
        <p:nvSpPr>
          <p:cNvPr id="461839" name="Text Box 5"/>
          <p:cNvSpPr txBox="1">
            <a:spLocks noChangeArrowheads="1"/>
          </p:cNvSpPr>
          <p:nvPr/>
        </p:nvSpPr>
        <p:spPr bwMode="auto">
          <a:xfrm>
            <a:off x="6991350" y="5794773"/>
            <a:ext cx="106631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9pPr>
          </a:lstStyle>
          <a:p>
            <a:r>
              <a:rPr lang="en-US" altLang="en-US" sz="900">
                <a:latin typeface="Garamond" panose="02020404030301010803" pitchFamily="18" charset="0"/>
              </a:rPr>
              <a:t>Ashford et al., 1995</a:t>
            </a:r>
          </a:p>
        </p:txBody>
      </p:sp>
      <p:sp>
        <p:nvSpPr>
          <p:cNvPr id="461840" name="Text Box 6"/>
          <p:cNvSpPr txBox="1">
            <a:spLocks noChangeArrowheads="1"/>
          </p:cNvSpPr>
          <p:nvPr/>
        </p:nvSpPr>
        <p:spPr bwMode="auto">
          <a:xfrm>
            <a:off x="2289362" y="3369951"/>
            <a:ext cx="382905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20202"/>
                </a:solidFill>
                <a:latin typeface="Arial" panose="020B0604020202020204" pitchFamily="34" charset="0"/>
              </a:rPr>
              <a:t>The best model to fit the progression,</a:t>
            </a:r>
          </a:p>
          <a:p>
            <a:pPr eaLnBrk="1" hangingPunct="1"/>
            <a:r>
              <a:rPr lang="en-US" altLang="en-US" sz="1200" dirty="0">
                <a:solidFill>
                  <a:srgbClr val="020202"/>
                </a:solidFill>
                <a:latin typeface="Arial" panose="020B0604020202020204" pitchFamily="34" charset="0"/>
              </a:rPr>
              <a:t>both mathematically and biologically,</a:t>
            </a:r>
          </a:p>
          <a:p>
            <a:pPr eaLnBrk="1" hangingPunct="1"/>
            <a:r>
              <a:rPr lang="en-US" altLang="en-US" sz="1200" dirty="0">
                <a:solidFill>
                  <a:srgbClr val="020202"/>
                </a:solidFill>
                <a:latin typeface="Arial" panose="020B0604020202020204" pitchFamily="34" charset="0"/>
              </a:rPr>
              <a:t>is the Gompertz survival curve </a:t>
            </a:r>
          </a:p>
          <a:p>
            <a:pPr eaLnBrk="1" hangingPunct="1"/>
            <a:r>
              <a:rPr lang="en-US" altLang="en-US" sz="1200" dirty="0">
                <a:solidFill>
                  <a:srgbClr val="020202"/>
                </a:solidFill>
                <a:latin typeface="Arial" panose="020B0604020202020204" pitchFamily="34" charset="0"/>
              </a:rPr>
              <a:t>(99.7% fit to mean changes over time):</a:t>
            </a:r>
          </a:p>
          <a:p>
            <a:pPr eaLnBrk="1" hangingPunct="1"/>
            <a:r>
              <a:rPr lang="fr-FR" altLang="en-US" sz="1500" b="1" dirty="0">
                <a:solidFill>
                  <a:srgbClr val="020202"/>
                </a:solidFill>
                <a:latin typeface="Arial" panose="020B0604020202020204" pitchFamily="34" charset="0"/>
              </a:rPr>
              <a:t>S(t) = </a:t>
            </a:r>
            <a:r>
              <a:rPr lang="fr-FR" altLang="en-US" sz="1500" b="1" dirty="0" err="1">
                <a:solidFill>
                  <a:srgbClr val="020202"/>
                </a:solidFill>
                <a:latin typeface="Arial" panose="020B0604020202020204" pitchFamily="34" charset="0"/>
              </a:rPr>
              <a:t>exp</a:t>
            </a:r>
            <a:r>
              <a:rPr lang="fr-FR" altLang="en-US" sz="1500" b="1" dirty="0">
                <a:solidFill>
                  <a:srgbClr val="020202"/>
                </a:solidFill>
                <a:latin typeface="Arial" panose="020B0604020202020204" pitchFamily="34" charset="0"/>
              </a:rPr>
              <a:t>(Ro/alpha *(1- </a:t>
            </a:r>
            <a:r>
              <a:rPr lang="fr-FR" altLang="en-US" sz="1500" b="1" dirty="0" err="1">
                <a:solidFill>
                  <a:srgbClr val="020202"/>
                </a:solidFill>
                <a:latin typeface="Arial" panose="020B0604020202020204" pitchFamily="34" charset="0"/>
              </a:rPr>
              <a:t>exp</a:t>
            </a:r>
            <a:r>
              <a:rPr lang="fr-FR" altLang="en-US" sz="1500" b="1" dirty="0">
                <a:solidFill>
                  <a:srgbClr val="020202"/>
                </a:solidFill>
                <a:latin typeface="Arial" panose="020B0604020202020204" pitchFamily="34" charset="0"/>
              </a:rPr>
              <a:t> (alpha * t)))</a:t>
            </a:r>
            <a:endParaRPr lang="en-US" altLang="en-US" sz="1500" b="1" dirty="0">
              <a:solidFill>
                <a:srgbClr val="020202"/>
              </a:solidFill>
              <a:latin typeface="Arial" panose="020B0604020202020204" pitchFamily="34" charset="0"/>
            </a:endParaRPr>
          </a:p>
        </p:txBody>
      </p:sp>
      <p:sp>
        <p:nvSpPr>
          <p:cNvPr id="461841" name="Text Box 7"/>
          <p:cNvSpPr txBox="1">
            <a:spLocks noChangeArrowheads="1"/>
          </p:cNvSpPr>
          <p:nvPr/>
        </p:nvSpPr>
        <p:spPr bwMode="auto">
          <a:xfrm>
            <a:off x="3032155" y="1825256"/>
            <a:ext cx="307968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350" dirty="0">
                <a:solidFill>
                  <a:srgbClr val="020202"/>
                </a:solidFill>
                <a:latin typeface="Arial" panose="020B0604020202020204" pitchFamily="34" charset="0"/>
              </a:rPr>
              <a:t>(calculated from the CERAD data set)</a:t>
            </a:r>
          </a:p>
        </p:txBody>
      </p:sp>
      <p:sp>
        <p:nvSpPr>
          <p:cNvPr id="461842" name="Text Box 8"/>
          <p:cNvSpPr txBox="1">
            <a:spLocks noChangeArrowheads="1"/>
          </p:cNvSpPr>
          <p:nvPr/>
        </p:nvSpPr>
        <p:spPr bwMode="auto">
          <a:xfrm>
            <a:off x="3962625" y="5329948"/>
            <a:ext cx="175214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 dirty="0">
                <a:solidFill>
                  <a:srgbClr val="000000"/>
                </a:solidFill>
                <a:latin typeface="Arial" panose="020B0604020202020204" pitchFamily="34" charset="0"/>
              </a:rPr>
              <a:t>Time-Index Scale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7B5EA3-D503-4B7B-BAF6-62E8AECCE2D4}"/>
              </a:ext>
            </a:extLst>
          </p:cNvPr>
          <p:cNvSpPr txBox="1"/>
          <p:nvPr/>
        </p:nvSpPr>
        <p:spPr>
          <a:xfrm>
            <a:off x="7086600" y="64886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dirty="0">
                <a:solidFill>
                  <a:srgbClr val="FFFF00"/>
                </a:solidFill>
                <a:latin typeface="Garamond" panose="02020404030301010803" pitchFamily="18" charset="0"/>
              </a:rPr>
              <a:t>Ashford et al., 1995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D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9DD6B076-E084-4BEA-96FA-5FE65DE200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8788" y="519113"/>
            <a:ext cx="8229600" cy="698500"/>
          </a:xfrm>
        </p:spPr>
        <p:txBody>
          <a:bodyPr/>
          <a:lstStyle/>
          <a:p>
            <a:r>
              <a:rPr lang="en-US" altLang="en-US" dirty="0"/>
              <a:t>The Problems with the MMSE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B6897E1C-D85B-451C-BE64-F3376C5A99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3575" y="1697038"/>
            <a:ext cx="8251825" cy="499745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US" altLang="en-US" sz="2400" dirty="0">
                <a:solidFill>
                  <a:schemeClr val="tx1"/>
                </a:solidFill>
              </a:rPr>
              <a:t>Mini-Mental State Exam</a:t>
            </a:r>
          </a:p>
          <a:p>
            <a:pPr lvl="1">
              <a:lnSpc>
                <a:spcPct val="80000"/>
              </a:lnSpc>
              <a:spcAft>
                <a:spcPct val="30000"/>
              </a:spcAft>
            </a:pPr>
            <a:r>
              <a:rPr lang="en-US" altLang="en-US" sz="2400" dirty="0" err="1">
                <a:solidFill>
                  <a:schemeClr val="tx1"/>
                </a:solidFill>
              </a:rPr>
              <a:t>Folstein</a:t>
            </a:r>
            <a:r>
              <a:rPr lang="en-US" altLang="en-US" sz="2400" dirty="0">
                <a:solidFill>
                  <a:schemeClr val="tx1"/>
                </a:solidFill>
              </a:rPr>
              <a:t> et al., 1975 (antique)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US" altLang="en-US" sz="2400" dirty="0">
                <a:solidFill>
                  <a:schemeClr val="tx1"/>
                </a:solidFill>
              </a:rPr>
              <a:t>Considerable noise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US" altLang="en-US" sz="2400" dirty="0">
                <a:solidFill>
                  <a:schemeClr val="tx1"/>
                </a:solidFill>
              </a:rPr>
              <a:t>Several items do not provide adequate information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US" altLang="en-US" sz="2400" dirty="0">
                <a:solidFill>
                  <a:schemeClr val="tx1"/>
                </a:solidFill>
              </a:rPr>
              <a:t>Poor range for measuring change</a:t>
            </a:r>
          </a:p>
          <a:p>
            <a:pPr lvl="1">
              <a:lnSpc>
                <a:spcPct val="80000"/>
              </a:lnSpc>
              <a:spcAft>
                <a:spcPct val="30000"/>
              </a:spcAft>
            </a:pPr>
            <a:r>
              <a:rPr lang="en-US" altLang="en-US" sz="2400" dirty="0">
                <a:solidFill>
                  <a:schemeClr val="tx1"/>
                </a:solidFill>
              </a:rPr>
              <a:t>Large standard error of measurement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US" altLang="en-US" sz="2400" dirty="0">
                <a:solidFill>
                  <a:schemeClr val="tx1"/>
                </a:solidFill>
              </a:rPr>
              <a:t>Poor power for assessing medication benefit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US" altLang="en-US" sz="2400" dirty="0">
                <a:solidFill>
                  <a:schemeClr val="tx1"/>
                </a:solidFill>
              </a:rPr>
              <a:t>Inadequate screening tool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US" altLang="en-US" sz="2400" dirty="0">
                <a:solidFill>
                  <a:schemeClr val="tx1"/>
                </a:solidFill>
              </a:rPr>
              <a:t>Better, shorter tests are available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US" altLang="en-US" sz="2400" dirty="0">
                <a:solidFill>
                  <a:schemeClr val="tx1"/>
                </a:solidFill>
              </a:rPr>
              <a:t>Now, copyright is being enforced (not free!!)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D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3965CAC-9AFA-4148-8929-441FFD1739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1" dirty="0"/>
              <a:t>Relatively Brief Cognitive and Memory Tests</a:t>
            </a:r>
            <a:br>
              <a:rPr lang="en-US" altLang="en-US" sz="2400" b="1" dirty="0"/>
            </a:br>
            <a:r>
              <a:rPr lang="en-US" altLang="en-US" sz="2400" dirty="0"/>
              <a:t>that have been advocated for dementia screening that are appropriate to administer to at-risk individuals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E0573B5-C128-4F69-B559-0DF7B8FB7E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400" dirty="0">
                <a:solidFill>
                  <a:schemeClr val="tx1"/>
                </a:solidFill>
              </a:rPr>
              <a:t>Abbreviated Mental Test			Hodkinson, 1972 </a:t>
            </a:r>
          </a:p>
          <a:p>
            <a:pPr>
              <a:lnSpc>
                <a:spcPct val="80000"/>
              </a:lnSpc>
            </a:pPr>
            <a:r>
              <a:rPr lang="en-US" altLang="en-US" sz="1400" dirty="0">
                <a:solidFill>
                  <a:schemeClr val="tx1"/>
                </a:solidFill>
              </a:rPr>
              <a:t>SPMSQ (Short Portable Mental Status Questionnaire) Pfeiffer, 1975</a:t>
            </a:r>
          </a:p>
          <a:p>
            <a:pPr>
              <a:lnSpc>
                <a:spcPct val="80000"/>
              </a:lnSpc>
            </a:pPr>
            <a:r>
              <a:rPr lang="en-US" altLang="en-US" sz="1400" dirty="0">
                <a:solidFill>
                  <a:schemeClr val="tx1"/>
                </a:solidFill>
              </a:rPr>
              <a:t>CAPE-CAS (Clifton Assessment Procedures for the Elderly-Cognitive Assessment Scale)	 Pattie, 1981 </a:t>
            </a:r>
          </a:p>
          <a:p>
            <a:pPr>
              <a:lnSpc>
                <a:spcPct val="80000"/>
              </a:lnSpc>
            </a:pPr>
            <a:r>
              <a:rPr lang="en-US" altLang="en-US" sz="1400" dirty="0">
                <a:solidFill>
                  <a:schemeClr val="tx1"/>
                </a:solidFill>
              </a:rPr>
              <a:t>Blessed 6-item 				Katzman et al., 1983</a:t>
            </a:r>
          </a:p>
          <a:p>
            <a:pPr>
              <a:lnSpc>
                <a:spcPct val="80000"/>
              </a:lnSpc>
            </a:pPr>
            <a:r>
              <a:rPr lang="en-US" altLang="en-US" sz="1400" dirty="0">
                <a:solidFill>
                  <a:schemeClr val="tx1"/>
                </a:solidFill>
              </a:rPr>
              <a:t>Visual memory, category fluency, temporal orientation	Eslinger et al., 1985</a:t>
            </a:r>
          </a:p>
          <a:p>
            <a:pPr>
              <a:lnSpc>
                <a:spcPct val="80000"/>
              </a:lnSpc>
            </a:pPr>
            <a:r>
              <a:rPr lang="en-US" altLang="en-US" sz="1400" dirty="0">
                <a:solidFill>
                  <a:schemeClr val="tx1"/>
                </a:solidFill>
              </a:rPr>
              <a:t>Short Test of Mental Status			</a:t>
            </a:r>
            <a:r>
              <a:rPr lang="en-US" altLang="en-US" sz="1400" dirty="0" err="1">
                <a:solidFill>
                  <a:schemeClr val="tx1"/>
                </a:solidFill>
              </a:rPr>
              <a:t>Kokmen</a:t>
            </a:r>
            <a:r>
              <a:rPr lang="en-US" altLang="en-US" sz="1400" dirty="0">
                <a:solidFill>
                  <a:schemeClr val="tx1"/>
                </a:solidFill>
              </a:rPr>
              <a:t> et al., 1987</a:t>
            </a:r>
          </a:p>
          <a:p>
            <a:pPr>
              <a:lnSpc>
                <a:spcPct val="80000"/>
              </a:lnSpc>
            </a:pPr>
            <a:r>
              <a:rPr lang="en-US" altLang="en-US" sz="1400" dirty="0">
                <a:solidFill>
                  <a:schemeClr val="tx1"/>
                </a:solidFill>
              </a:rPr>
              <a:t>DWR (Delayed Word Recall test)		</a:t>
            </a:r>
            <a:r>
              <a:rPr lang="en-US" altLang="en-US" sz="1400" dirty="0" err="1">
                <a:solidFill>
                  <a:schemeClr val="tx1"/>
                </a:solidFill>
              </a:rPr>
              <a:t>Knopman</a:t>
            </a:r>
            <a:r>
              <a:rPr lang="en-US" altLang="en-US" sz="1400" dirty="0">
                <a:solidFill>
                  <a:schemeClr val="tx1"/>
                </a:solidFill>
              </a:rPr>
              <a:t> &amp; </a:t>
            </a:r>
            <a:r>
              <a:rPr lang="en-US" altLang="en-US" sz="1400" dirty="0" err="1">
                <a:solidFill>
                  <a:schemeClr val="tx1"/>
                </a:solidFill>
              </a:rPr>
              <a:t>Ryberg</a:t>
            </a:r>
            <a:r>
              <a:rPr lang="en-US" altLang="en-US" sz="1400" dirty="0">
                <a:solidFill>
                  <a:schemeClr val="tx1"/>
                </a:solidFill>
              </a:rPr>
              <a:t>, 1989</a:t>
            </a:r>
          </a:p>
          <a:p>
            <a:pPr>
              <a:lnSpc>
                <a:spcPct val="80000"/>
              </a:lnSpc>
            </a:pPr>
            <a:r>
              <a:rPr lang="en-US" altLang="en-US" sz="1400" dirty="0">
                <a:solidFill>
                  <a:schemeClr val="tx1"/>
                </a:solidFill>
              </a:rPr>
              <a:t>Memory Impairment Screen			</a:t>
            </a:r>
            <a:r>
              <a:rPr lang="en-US" altLang="en-US" sz="1400" dirty="0" err="1">
                <a:solidFill>
                  <a:schemeClr val="tx1"/>
                </a:solidFill>
              </a:rPr>
              <a:t>Buschke</a:t>
            </a:r>
            <a:r>
              <a:rPr lang="en-US" altLang="en-US" sz="1400" dirty="0">
                <a:solidFill>
                  <a:schemeClr val="tx1"/>
                </a:solidFill>
              </a:rPr>
              <a:t> et al, 1999 </a:t>
            </a:r>
          </a:p>
          <a:p>
            <a:pPr>
              <a:lnSpc>
                <a:spcPct val="80000"/>
              </a:lnSpc>
            </a:pPr>
            <a:r>
              <a:rPr lang="en-US" altLang="en-US" sz="1400" dirty="0">
                <a:solidFill>
                  <a:schemeClr val="tx1"/>
                </a:solidFill>
              </a:rPr>
              <a:t>Three Word – Three Shapes			Weintraub et al., 2000</a:t>
            </a:r>
          </a:p>
          <a:p>
            <a:pPr>
              <a:lnSpc>
                <a:spcPct val="80000"/>
              </a:lnSpc>
            </a:pPr>
            <a:r>
              <a:rPr lang="en-US" altLang="en-US" sz="1400" dirty="0">
                <a:solidFill>
                  <a:schemeClr val="tx1"/>
                </a:solidFill>
              </a:rPr>
              <a:t>GP-COG (General Practitioner Assessment of Cognition) </a:t>
            </a:r>
            <a:r>
              <a:rPr lang="en-US" altLang="en-US" sz="1400" dirty="0" err="1">
                <a:solidFill>
                  <a:schemeClr val="tx1"/>
                </a:solidFill>
              </a:rPr>
              <a:t>Brodaty</a:t>
            </a:r>
            <a:r>
              <a:rPr lang="en-US" altLang="en-US" sz="1400" dirty="0">
                <a:solidFill>
                  <a:schemeClr val="tx1"/>
                </a:solidFill>
              </a:rPr>
              <a:t> et al, 2002</a:t>
            </a:r>
          </a:p>
          <a:p>
            <a:pPr>
              <a:lnSpc>
                <a:spcPct val="80000"/>
              </a:lnSpc>
            </a:pPr>
            <a:r>
              <a:rPr lang="en-US" altLang="en-US" sz="1400" dirty="0">
                <a:solidFill>
                  <a:schemeClr val="tx1"/>
                </a:solidFill>
              </a:rPr>
              <a:t>6-Item Screener				Callahan et al, 2002</a:t>
            </a:r>
          </a:p>
          <a:p>
            <a:pPr>
              <a:lnSpc>
                <a:spcPct val="80000"/>
              </a:lnSpc>
            </a:pPr>
            <a:r>
              <a:rPr lang="en-US" altLang="en-US" sz="1400" dirty="0">
                <a:solidFill>
                  <a:schemeClr val="tx1"/>
                </a:solidFill>
              </a:rPr>
              <a:t>Efficient Office-Based Assessment of Cognition	</a:t>
            </a:r>
            <a:r>
              <a:rPr lang="en-US" altLang="en-US" sz="1400" dirty="0" err="1">
                <a:solidFill>
                  <a:schemeClr val="tx1"/>
                </a:solidFill>
              </a:rPr>
              <a:t>Karlawish</a:t>
            </a:r>
            <a:r>
              <a:rPr lang="en-US" altLang="en-US" sz="1400" dirty="0">
                <a:solidFill>
                  <a:schemeClr val="tx1"/>
                </a:solidFill>
              </a:rPr>
              <a:t> &amp; Clark, 2003</a:t>
            </a:r>
          </a:p>
          <a:p>
            <a:pPr>
              <a:lnSpc>
                <a:spcPct val="80000"/>
              </a:lnSpc>
            </a:pPr>
            <a:r>
              <a:rPr lang="en-US" altLang="en-US" sz="1400" dirty="0">
                <a:solidFill>
                  <a:schemeClr val="tx1"/>
                </a:solidFill>
              </a:rPr>
              <a:t>Mini-Cog				</a:t>
            </a:r>
            <a:r>
              <a:rPr lang="en-US" altLang="en-US" sz="1400" dirty="0" err="1">
                <a:solidFill>
                  <a:schemeClr val="tx1"/>
                </a:solidFill>
              </a:rPr>
              <a:t>Borson</a:t>
            </a:r>
            <a:r>
              <a:rPr lang="en-US" altLang="en-US" sz="1400" dirty="0">
                <a:solidFill>
                  <a:schemeClr val="tx1"/>
                </a:solidFill>
              </a:rPr>
              <a:t> et al, 2003</a:t>
            </a:r>
          </a:p>
          <a:p>
            <a:pPr>
              <a:lnSpc>
                <a:spcPct val="80000"/>
              </a:lnSpc>
            </a:pPr>
            <a:r>
              <a:rPr lang="en-US" altLang="en-US" sz="1400" dirty="0">
                <a:solidFill>
                  <a:schemeClr val="tx1"/>
                </a:solidFill>
              </a:rPr>
              <a:t>RDST (Rapid Dementia Screening Test)		Kalbe et al., 2003</a:t>
            </a:r>
          </a:p>
          <a:p>
            <a:pPr>
              <a:lnSpc>
                <a:spcPct val="80000"/>
              </a:lnSpc>
            </a:pPr>
            <a:r>
              <a:rPr lang="en-US" altLang="en-US" sz="1400" dirty="0">
                <a:solidFill>
                  <a:schemeClr val="tx1"/>
                </a:solidFill>
              </a:rPr>
              <a:t>BAS (Brief Alzheimer Screen)			Mendiondo et al, 2003</a:t>
            </a:r>
          </a:p>
          <a:p>
            <a:pPr>
              <a:lnSpc>
                <a:spcPct val="80000"/>
              </a:lnSpc>
            </a:pPr>
            <a:r>
              <a:rPr lang="en-US" altLang="en-US" sz="1400" dirty="0">
                <a:solidFill>
                  <a:schemeClr val="tx1"/>
                </a:solidFill>
              </a:rPr>
              <a:t>SCEB (Short Cognitive Evaluation Battery)	Robert et al, 2003</a:t>
            </a:r>
          </a:p>
          <a:p>
            <a:pPr>
              <a:lnSpc>
                <a:spcPct val="80000"/>
              </a:lnSpc>
            </a:pPr>
            <a:r>
              <a:rPr lang="en-US" altLang="en-US" sz="1400" dirty="0">
                <a:solidFill>
                  <a:schemeClr val="tx1"/>
                </a:solidFill>
              </a:rPr>
              <a:t>ABCS (AB Cognitive Screen)			Molloy et al., 2005</a:t>
            </a:r>
          </a:p>
          <a:p>
            <a:pPr>
              <a:lnSpc>
                <a:spcPct val="80000"/>
              </a:lnSpc>
            </a:pPr>
            <a:r>
              <a:rPr lang="en-US" altLang="en-US" sz="1400" dirty="0">
                <a:solidFill>
                  <a:schemeClr val="tx1"/>
                </a:solidFill>
              </a:rPr>
              <a:t>Q&amp;E					Dash et al., 2005 </a:t>
            </a:r>
          </a:p>
          <a:p>
            <a:pPr>
              <a:lnSpc>
                <a:spcPct val="80000"/>
              </a:lnSpc>
            </a:pPr>
            <a:r>
              <a:rPr lang="en-US" altLang="en-US" sz="1400" dirty="0">
                <a:solidFill>
                  <a:schemeClr val="tx1"/>
                </a:solidFill>
              </a:rPr>
              <a:t>MCIS (Mild Cognitive Impairment Screen)		</a:t>
            </a:r>
            <a:r>
              <a:rPr lang="en-US" altLang="en-US" sz="1400" dirty="0" err="1">
                <a:solidFill>
                  <a:schemeClr val="tx1"/>
                </a:solidFill>
              </a:rPr>
              <a:t>Shankle</a:t>
            </a:r>
            <a:r>
              <a:rPr lang="en-US" altLang="en-US" sz="1400" dirty="0">
                <a:solidFill>
                  <a:schemeClr val="tx1"/>
                </a:solidFill>
              </a:rPr>
              <a:t> et al., 2005 </a:t>
            </a:r>
          </a:p>
          <a:p>
            <a:pPr>
              <a:lnSpc>
                <a:spcPct val="80000"/>
              </a:lnSpc>
            </a:pPr>
            <a:r>
              <a:rPr lang="en-US" altLang="en-US" sz="1400" dirty="0">
                <a:solidFill>
                  <a:schemeClr val="tx1"/>
                </a:solidFill>
              </a:rPr>
              <a:t>Blessed Memory Test / Category Fluency		</a:t>
            </a:r>
            <a:r>
              <a:rPr lang="en-US" altLang="en-US" sz="1400" dirty="0" err="1">
                <a:solidFill>
                  <a:schemeClr val="tx1"/>
                </a:solidFill>
              </a:rPr>
              <a:t>Kilada</a:t>
            </a:r>
            <a:r>
              <a:rPr lang="en-US" altLang="en-US" sz="1400" dirty="0">
                <a:solidFill>
                  <a:schemeClr val="tx1"/>
                </a:solidFill>
              </a:rPr>
              <a:t> et al., 2005</a:t>
            </a:r>
          </a:p>
          <a:p>
            <a:pPr>
              <a:lnSpc>
                <a:spcPct val="80000"/>
              </a:lnSpc>
            </a:pPr>
            <a:r>
              <a:rPr lang="en-US" altLang="en-US" sz="1400" dirty="0">
                <a:solidFill>
                  <a:schemeClr val="tx1"/>
                </a:solidFill>
              </a:rPr>
              <a:t>10-item free recall with serial position effect analysis	</a:t>
            </a:r>
            <a:r>
              <a:rPr lang="en-US" altLang="en-US" sz="1400" dirty="0" err="1">
                <a:solidFill>
                  <a:schemeClr val="tx1"/>
                </a:solidFill>
              </a:rPr>
              <a:t>Tractenberg</a:t>
            </a:r>
            <a:r>
              <a:rPr lang="en-US" altLang="en-US" sz="1400" dirty="0">
                <a:solidFill>
                  <a:schemeClr val="tx1"/>
                </a:solidFill>
              </a:rPr>
              <a:t> et al., 2005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9F4DE998-EC1F-434E-A9C1-0B89A87FF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491288"/>
            <a:ext cx="323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FF00"/>
                </a:solidFill>
              </a:rPr>
              <a:t>Ashford, Aging Health, 2008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D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06228"/>
            <a:ext cx="7097316" cy="1327547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latin typeface="Arial" panose="020B0604020202020204" pitchFamily="34" charset="0"/>
              </a:rPr>
              <a:t>Time to Administer Popular Short Screening Tests</a:t>
            </a:r>
          </a:p>
        </p:txBody>
      </p:sp>
      <p:sp>
        <p:nvSpPr>
          <p:cNvPr id="4669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41890"/>
            <a:ext cx="8305800" cy="443842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</a:rPr>
              <a:t>MMSE  					10 -- 15 min</a:t>
            </a:r>
          </a:p>
          <a:p>
            <a:pPr lvl="2">
              <a:lnSpc>
                <a:spcPct val="90000"/>
              </a:lnSpc>
            </a:pP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</a:rPr>
              <a:t>Too long</a:t>
            </a:r>
          </a:p>
          <a:p>
            <a:pPr>
              <a:lnSpc>
                <a:spcPct val="90000"/>
              </a:lnSpc>
            </a:pP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</a:rPr>
              <a:t>7-Minute Screen		  		  7 – 10 min</a:t>
            </a:r>
          </a:p>
          <a:p>
            <a:pPr lvl="2">
              <a:lnSpc>
                <a:spcPct val="90000"/>
              </a:lnSpc>
            </a:pP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</a:rPr>
              <a:t>Too complex</a:t>
            </a:r>
          </a:p>
          <a:p>
            <a:pPr>
              <a:lnSpc>
                <a:spcPct val="90000"/>
              </a:lnSpc>
            </a:pP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</a:rPr>
              <a:t>Clock Drawing Test	  	 	 	  2  –  4 min</a:t>
            </a:r>
          </a:p>
          <a:p>
            <a:pPr lvl="2">
              <a:lnSpc>
                <a:spcPct val="90000"/>
              </a:lnSpc>
            </a:pP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</a:rPr>
              <a:t>Not sensitive</a:t>
            </a:r>
          </a:p>
          <a:p>
            <a:pPr>
              <a:lnSpc>
                <a:spcPct val="90000"/>
              </a:lnSpc>
            </a:pP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</a:rPr>
              <a:t>Mini-cog			  	 	  3  –  5 min</a:t>
            </a:r>
          </a:p>
          <a:p>
            <a:pPr lvl="2">
              <a:lnSpc>
                <a:spcPct val="90000"/>
              </a:lnSpc>
            </a:pP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</a:rPr>
              <a:t>Complex scoring, unclear adequacy</a:t>
            </a:r>
          </a:p>
          <a:p>
            <a:pPr>
              <a:lnSpc>
                <a:spcPct val="90000"/>
              </a:lnSpc>
            </a:pP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</a:rPr>
              <a:t>Memory Impairment Screen	  		   4 min</a:t>
            </a:r>
          </a:p>
          <a:p>
            <a:pPr lvl="2">
              <a:lnSpc>
                <a:spcPct val="90000"/>
              </a:lnSpc>
            </a:pP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</a:rPr>
              <a:t>Need for slightly shorter, easier test</a:t>
            </a:r>
          </a:p>
          <a:p>
            <a:pPr>
              <a:lnSpc>
                <a:spcPct val="90000"/>
              </a:lnSpc>
            </a:pP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</a:rPr>
              <a:t>Brief Alzheimer Screen			  3  –  4 min</a:t>
            </a:r>
          </a:p>
          <a:p>
            <a:pPr lvl="2">
              <a:lnSpc>
                <a:spcPct val="90000"/>
              </a:lnSpc>
            </a:pP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</a:rPr>
              <a:t>Based on Item Response Analysis </a:t>
            </a:r>
          </a:p>
          <a:p>
            <a:pPr lvl="2">
              <a:lnSpc>
                <a:spcPct val="90000"/>
              </a:lnSpc>
            </a:pP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</a:rPr>
              <a:t>CERAD dataset, over 1,000 subjects	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3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</a:rPr>
              <a:t>(a suitably accurate test that takes less than  2 minutes is not available)</a:t>
            </a: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D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FFDFDBF7-1DDD-4ABB-8994-CC09E56B16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381000"/>
            <a:ext cx="8637588" cy="762000"/>
          </a:xfrm>
        </p:spPr>
        <p:txBody>
          <a:bodyPr/>
          <a:lstStyle/>
          <a:p>
            <a:r>
              <a:rPr lang="en-US" altLang="en-US" b="1"/>
              <a:t>Brief Alzheimer Screen (BAS)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01C4BB56-58DA-4C96-9DC1-90FA052151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229600" cy="4648200"/>
          </a:xfrm>
        </p:spPr>
        <p:txBody>
          <a:bodyPr/>
          <a:lstStyle/>
          <a:p>
            <a:pPr marL="231775" indent="-231775"/>
            <a:r>
              <a:rPr lang="en-US" altLang="en-US" sz="2000" b="1" dirty="0">
                <a:solidFill>
                  <a:schemeClr val="tx1"/>
                </a:solidFill>
              </a:rPr>
              <a:t>Repeat these three words: “apple, table, penny”.</a:t>
            </a:r>
          </a:p>
          <a:p>
            <a:pPr marL="231775" indent="-231775"/>
            <a:r>
              <a:rPr lang="en-US" altLang="en-US" sz="2000" b="1" dirty="0">
                <a:solidFill>
                  <a:schemeClr val="tx1"/>
                </a:solidFill>
              </a:rPr>
              <a:t>So you will remember these words, repeat them again.</a:t>
            </a:r>
          </a:p>
          <a:p>
            <a:pPr marL="231775" indent="-231775"/>
            <a:r>
              <a:rPr lang="en-US" altLang="en-US" sz="2000" b="1" dirty="0">
                <a:solidFill>
                  <a:schemeClr val="tx1"/>
                </a:solidFill>
              </a:rPr>
              <a:t>What is today’s date?  </a:t>
            </a:r>
          </a:p>
          <a:p>
            <a:pPr marL="1089025" lvl="2"/>
            <a:r>
              <a:rPr lang="en-US" altLang="en-US" sz="2000" b="1" dirty="0">
                <a:solidFill>
                  <a:schemeClr val="tx1"/>
                </a:solidFill>
              </a:rPr>
              <a:t>D = 1 if within 2 days.	</a:t>
            </a:r>
          </a:p>
          <a:p>
            <a:pPr marL="231775" indent="-231775"/>
            <a:r>
              <a:rPr lang="en-US" altLang="en-US" sz="2000" b="1" dirty="0">
                <a:solidFill>
                  <a:schemeClr val="tx1"/>
                </a:solidFill>
              </a:rPr>
              <a:t>Spell the word “WORLD” backwards</a:t>
            </a:r>
          </a:p>
          <a:p>
            <a:pPr marL="1089025" lvl="2"/>
            <a:r>
              <a:rPr lang="en-US" altLang="en-US" sz="2000" b="1" dirty="0">
                <a:solidFill>
                  <a:schemeClr val="tx1"/>
                </a:solidFill>
              </a:rPr>
              <a:t>S = 1 point for each word in correct order</a:t>
            </a:r>
          </a:p>
          <a:p>
            <a:pPr marL="231775" indent="-231775" algn="just"/>
            <a:r>
              <a:rPr lang="en-US" altLang="en-US" sz="2000" b="1" dirty="0">
                <a:solidFill>
                  <a:schemeClr val="tx1"/>
                </a:solidFill>
              </a:rPr>
              <a:t>“Name as many animals as you can in 30 seconds,   GO!”</a:t>
            </a:r>
          </a:p>
          <a:p>
            <a:pPr marL="1089025" lvl="2" algn="just"/>
            <a:r>
              <a:rPr lang="en-US" altLang="en-US" sz="2000" b="1" dirty="0">
                <a:solidFill>
                  <a:schemeClr val="tx1"/>
                </a:solidFill>
              </a:rPr>
              <a:t>A = number of animals </a:t>
            </a:r>
          </a:p>
          <a:p>
            <a:pPr marL="231775" indent="-231775"/>
            <a:r>
              <a:rPr lang="en-US" altLang="en-US" sz="2000" b="1" dirty="0">
                <a:solidFill>
                  <a:schemeClr val="tx1"/>
                </a:solidFill>
              </a:rPr>
              <a:t>“What were the 3 words I asked you to repeat?” (no prompts)</a:t>
            </a:r>
          </a:p>
          <a:p>
            <a:pPr marL="1089025" lvl="2"/>
            <a:r>
              <a:rPr lang="en-US" altLang="en-US" sz="2000" b="1" dirty="0">
                <a:solidFill>
                  <a:schemeClr val="tx1"/>
                </a:solidFill>
              </a:rPr>
              <a:t>R = 1 point for each word recalled</a:t>
            </a:r>
          </a:p>
          <a:p>
            <a:pPr marL="1089025" lvl="2">
              <a:buFontTx/>
              <a:buNone/>
            </a:pPr>
            <a:endParaRPr lang="en-US" altLang="en-US" sz="2000" b="1" dirty="0">
              <a:solidFill>
                <a:schemeClr val="tx1"/>
              </a:solidFill>
            </a:endParaRPr>
          </a:p>
          <a:p>
            <a:pPr marL="231775" indent="-231775"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</a:rPr>
              <a:t>	B</a:t>
            </a:r>
            <a:r>
              <a:rPr lang="en-US" altLang="en-US" sz="2800" b="1" dirty="0">
                <a:solidFill>
                  <a:schemeClr val="tx1"/>
                </a:solidFill>
                <a:ea typeface="Arial Unicode MS" pitchFamily="34" charset="-128"/>
              </a:rPr>
              <a:t>AS  =  3 x </a:t>
            </a:r>
            <a:r>
              <a:rPr lang="en-US" altLang="en-US" sz="2800" b="1" i="1" dirty="0">
                <a:solidFill>
                  <a:schemeClr val="tx1"/>
                </a:solidFill>
                <a:ea typeface="Arial Unicode MS" pitchFamily="34" charset="-128"/>
              </a:rPr>
              <a:t>R</a:t>
            </a:r>
            <a:r>
              <a:rPr lang="en-US" altLang="en-US" sz="2800" b="1" dirty="0">
                <a:solidFill>
                  <a:schemeClr val="tx1"/>
                </a:solidFill>
                <a:ea typeface="Arial Unicode MS" pitchFamily="34" charset="-128"/>
              </a:rPr>
              <a:t>   +  2/3 x </a:t>
            </a:r>
            <a:r>
              <a:rPr lang="en-US" altLang="en-US" sz="2800" b="1" i="1" dirty="0">
                <a:solidFill>
                  <a:schemeClr val="tx1"/>
                </a:solidFill>
                <a:ea typeface="Arial Unicode MS" pitchFamily="34" charset="-128"/>
              </a:rPr>
              <a:t>A</a:t>
            </a:r>
            <a:r>
              <a:rPr lang="en-US" altLang="en-US" sz="2800" b="1" dirty="0">
                <a:solidFill>
                  <a:schemeClr val="tx1"/>
                </a:solidFill>
                <a:ea typeface="Arial Unicode MS" pitchFamily="34" charset="-128"/>
              </a:rPr>
              <a:t>   +  5 x </a:t>
            </a:r>
            <a:r>
              <a:rPr lang="en-US" altLang="en-US" sz="2800" b="1" i="1" dirty="0">
                <a:solidFill>
                  <a:schemeClr val="tx1"/>
                </a:solidFill>
                <a:ea typeface="Arial Unicode MS" pitchFamily="34" charset="-128"/>
              </a:rPr>
              <a:t>D</a:t>
            </a:r>
            <a:r>
              <a:rPr lang="en-US" altLang="en-US" sz="2800" b="1" dirty="0">
                <a:solidFill>
                  <a:schemeClr val="tx1"/>
                </a:solidFill>
                <a:ea typeface="Arial Unicode MS" pitchFamily="34" charset="-128"/>
              </a:rPr>
              <a:t>   +  2 x </a:t>
            </a:r>
            <a:r>
              <a:rPr lang="en-US" altLang="en-US" sz="2800" b="1" i="1" dirty="0">
                <a:solidFill>
                  <a:schemeClr val="tx1"/>
                </a:solidFill>
                <a:ea typeface="Arial Unicode MS" pitchFamily="34" charset="-128"/>
              </a:rPr>
              <a:t>S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79876" name="Text Box 4">
            <a:extLst>
              <a:ext uri="{FF2B5EF4-FFF2-40B4-BE49-F238E27FC236}">
                <a16:creationId xmlns:a16="http://schemas.microsoft.com/office/drawing/2014/main" id="{40E17D3E-CCDB-41B4-AB1E-3B37DF8CA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725" y="6411913"/>
            <a:ext cx="3268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1400"/>
              <a:t>Mendiondo et al., J Alz Dis 5:391, 2003</a:t>
            </a:r>
          </a:p>
        </p:txBody>
      </p:sp>
      <p:sp>
        <p:nvSpPr>
          <p:cNvPr id="79877" name="Text Box 5">
            <a:extLst>
              <a:ext uri="{FF2B5EF4-FFF2-40B4-BE49-F238E27FC236}">
                <a16:creationId xmlns:a16="http://schemas.microsoft.com/office/drawing/2014/main" id="{A4CB4D5A-E1A6-4097-A714-28F94C465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365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FFFF00"/>
                </a:solidFill>
              </a:rPr>
              <a:t>www.medafile.com/BAS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D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Object 2">
            <a:extLst>
              <a:ext uri="{FF2B5EF4-FFF2-40B4-BE49-F238E27FC236}">
                <a16:creationId xmlns:a16="http://schemas.microsoft.com/office/drawing/2014/main" id="{0FF1AA22-1724-4B4B-AA09-F6DC03BBA1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981636" imgH="3086438" progId="Excel.Sheet.8">
                  <p:embed/>
                </p:oleObj>
              </mc:Choice>
              <mc:Fallback>
                <p:oleObj name="Worksheet" r:id="rId3" imgW="3981636" imgH="3086438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D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2" name="Object 2">
            <a:extLst>
              <a:ext uri="{FF2B5EF4-FFF2-40B4-BE49-F238E27FC236}">
                <a16:creationId xmlns:a16="http://schemas.microsoft.com/office/drawing/2014/main" id="{F44176B7-B11B-4A0B-BCAF-73743F88CB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4991314" imgH="2857973" progId="Excel.Chart.8">
                  <p:embed/>
                </p:oleObj>
              </mc:Choice>
              <mc:Fallback>
                <p:oleObj name="Chart" r:id="rId3" imgW="4991314" imgH="2857973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3" name="Text Box 3">
            <a:extLst>
              <a:ext uri="{FF2B5EF4-FFF2-40B4-BE49-F238E27FC236}">
                <a16:creationId xmlns:a16="http://schemas.microsoft.com/office/drawing/2014/main" id="{14C9C168-99F0-4F5C-8777-89DA0B2F7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6284913"/>
            <a:ext cx="299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JW Ashford, MD PhD, 2001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D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857E4FE-936C-4CD1-8908-158235B0DD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01000" cy="868362"/>
          </a:xfrm>
        </p:spPr>
        <p:txBody>
          <a:bodyPr/>
          <a:lstStyle/>
          <a:p>
            <a:r>
              <a:rPr lang="en-US" altLang="en-US" sz="4000" b="1" dirty="0"/>
              <a:t>Alzheimer’s Disease (AD) - 2021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446F25A-E130-4022-9C30-1BE19B3956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58200" cy="5334000"/>
          </a:xfrm>
        </p:spPr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</a:rPr>
              <a:t>AD is fundamentally a disease of memory.</a:t>
            </a:r>
          </a:p>
          <a:p>
            <a:r>
              <a:rPr lang="en-US" altLang="en-US" sz="2800" dirty="0">
                <a:solidFill>
                  <a:schemeClr val="tx1"/>
                </a:solidFill>
              </a:rPr>
              <a:t>Those cells that produce new synapses to make new memories, are remodeling the same cells as those that store old memories.</a:t>
            </a:r>
          </a:p>
          <a:p>
            <a:r>
              <a:rPr lang="en-US" altLang="en-US" sz="2800" dirty="0">
                <a:solidFill>
                  <a:schemeClr val="tx1"/>
                </a:solidFill>
              </a:rPr>
              <a:t>As AD progresses, the number of synapses decreases.  </a:t>
            </a:r>
          </a:p>
          <a:p>
            <a:r>
              <a:rPr lang="en-US" altLang="en-US" sz="2800" dirty="0">
                <a:solidFill>
                  <a:schemeClr val="tx1"/>
                </a:solidFill>
              </a:rPr>
              <a:t>First new memories are lost, then old memories are gradually lost.</a:t>
            </a:r>
          </a:p>
          <a:p>
            <a:r>
              <a:rPr lang="en-US" altLang="en-US" sz="2800" dirty="0">
                <a:solidFill>
                  <a:schemeClr val="tx1"/>
                </a:solidFill>
              </a:rPr>
              <a:t>The best way to detect early AD is by using sensitive tests that measure new memory formation.</a:t>
            </a:r>
          </a:p>
          <a:p>
            <a:pPr>
              <a:buFontTx/>
              <a:buNone/>
            </a:pPr>
            <a:endParaRPr lang="en-US" altLang="en-US" sz="280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D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>
            <a:extLst>
              <a:ext uri="{FF2B5EF4-FFF2-40B4-BE49-F238E27FC236}">
                <a16:creationId xmlns:a16="http://schemas.microsoft.com/office/drawing/2014/main" id="{8740E097-F2F9-4F91-A385-9D8EEB5B0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86019" name="Object 3">
            <a:extLst>
              <a:ext uri="{FF2B5EF4-FFF2-40B4-BE49-F238E27FC236}">
                <a16:creationId xmlns:a16="http://schemas.microsoft.com/office/drawing/2014/main" id="{BA8F2FD9-FC03-49EB-80D5-992D657CA0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0"/>
          <a:ext cx="76962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162906" imgH="4553442" progId="Excel.Chart.8">
                  <p:embed/>
                </p:oleObj>
              </mc:Choice>
              <mc:Fallback>
                <p:oleObj name="Chart" r:id="rId2" imgW="5162906" imgH="4553442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0"/>
                        <a:ext cx="76962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0" name="Text Box 4">
            <a:extLst>
              <a:ext uri="{FF2B5EF4-FFF2-40B4-BE49-F238E27FC236}">
                <a16:creationId xmlns:a16="http://schemas.microsoft.com/office/drawing/2014/main" id="{9DCF4B10-3527-48A5-8AB5-E70CAA5D3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553200"/>
            <a:ext cx="2363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400"/>
              <a:t>JW Ashford, MD PhD, 2003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D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A3585237-F24C-45B6-A788-9289DDD539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305800" cy="1057275"/>
          </a:xfrm>
        </p:spPr>
        <p:txBody>
          <a:bodyPr/>
          <a:lstStyle/>
          <a:p>
            <a:r>
              <a:rPr lang="en-US" altLang="en-US" dirty="0"/>
              <a:t>Ideal Dementia Screening Test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0A4F529E-64EA-476F-95CF-AB278BE0AB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153400" cy="5029200"/>
          </a:xfrm>
        </p:spPr>
        <p:txBody>
          <a:bodyPr/>
          <a:lstStyle/>
          <a:p>
            <a:pPr>
              <a:lnSpc>
                <a:spcPct val="70000"/>
              </a:lnSpc>
              <a:spcAft>
                <a:spcPct val="20000"/>
              </a:spcAft>
            </a:pPr>
            <a:r>
              <a:rPr lang="en-US" altLang="en-US" sz="2000" dirty="0">
                <a:solidFill>
                  <a:schemeClr val="tx1"/>
                </a:solidFill>
              </a:rPr>
              <a:t>Need test to screen patients for Alzheimer’s disease</a:t>
            </a:r>
          </a:p>
          <a:p>
            <a:pPr>
              <a:lnSpc>
                <a:spcPct val="70000"/>
              </a:lnSpc>
              <a:spcAft>
                <a:spcPct val="20000"/>
              </a:spcAft>
            </a:pPr>
            <a:r>
              <a:rPr lang="en-US" altLang="en-US" sz="2000" dirty="0">
                <a:solidFill>
                  <a:schemeClr val="tx1"/>
                </a:solidFill>
              </a:rPr>
              <a:t>Test needs to be on multiple platforms:</a:t>
            </a:r>
          </a:p>
          <a:p>
            <a:pPr lvl="1">
              <a:lnSpc>
                <a:spcPct val="70000"/>
              </a:lnSpc>
              <a:spcAft>
                <a:spcPct val="20000"/>
              </a:spcAft>
            </a:pPr>
            <a:r>
              <a:rPr lang="en-US" altLang="en-US" sz="2000" dirty="0">
                <a:solidFill>
                  <a:schemeClr val="tx1"/>
                </a:solidFill>
              </a:rPr>
              <a:t>Doctor’s offices</a:t>
            </a:r>
          </a:p>
          <a:p>
            <a:pPr lvl="1">
              <a:lnSpc>
                <a:spcPct val="70000"/>
              </a:lnSpc>
              <a:spcAft>
                <a:spcPct val="20000"/>
              </a:spcAft>
            </a:pPr>
            <a:r>
              <a:rPr lang="en-US" altLang="en-US" sz="2000" dirty="0">
                <a:solidFill>
                  <a:schemeClr val="tx1"/>
                </a:solidFill>
              </a:rPr>
              <a:t>Best if computerized for rapid, objective assessment</a:t>
            </a:r>
          </a:p>
          <a:p>
            <a:pPr lvl="1">
              <a:lnSpc>
                <a:spcPct val="70000"/>
              </a:lnSpc>
              <a:spcAft>
                <a:spcPct val="20000"/>
              </a:spcAft>
            </a:pPr>
            <a:r>
              <a:rPr lang="en-US" altLang="en-US" sz="2000" dirty="0">
                <a:solidFill>
                  <a:schemeClr val="tx1"/>
                </a:solidFill>
              </a:rPr>
              <a:t>World-Wide Web – based testing, </a:t>
            </a:r>
          </a:p>
          <a:p>
            <a:pPr lvl="1">
              <a:lnSpc>
                <a:spcPct val="70000"/>
              </a:lnSpc>
              <a:spcAft>
                <a:spcPct val="20000"/>
              </a:spcAft>
            </a:pPr>
            <a:r>
              <a:rPr lang="en-US" altLang="en-US" sz="2000" dirty="0">
                <a:solidFill>
                  <a:schemeClr val="tx1"/>
                </a:solidFill>
              </a:rPr>
              <a:t>Smart-phone, tablets (HTML-5, WordPress)</a:t>
            </a:r>
          </a:p>
          <a:p>
            <a:pPr lvl="1">
              <a:lnSpc>
                <a:spcPct val="70000"/>
              </a:lnSpc>
              <a:spcAft>
                <a:spcPct val="20000"/>
              </a:spcAft>
            </a:pPr>
            <a:r>
              <a:rPr lang="en-US" altLang="en-US" sz="2000" dirty="0">
                <a:solidFill>
                  <a:schemeClr val="tx1"/>
                </a:solidFill>
              </a:rPr>
              <a:t>KIOSK administration – drug stores, shopping malls</a:t>
            </a:r>
          </a:p>
          <a:p>
            <a:pPr>
              <a:lnSpc>
                <a:spcPct val="70000"/>
              </a:lnSpc>
              <a:spcAft>
                <a:spcPct val="20000"/>
              </a:spcAft>
            </a:pPr>
            <a:r>
              <a:rPr lang="en-US" altLang="en-US" sz="2000" dirty="0">
                <a:solidFill>
                  <a:schemeClr val="tx1"/>
                </a:solidFill>
              </a:rPr>
              <a:t>Test needs to be very brief (less than 2-minutes)</a:t>
            </a:r>
          </a:p>
          <a:p>
            <a:pPr>
              <a:lnSpc>
                <a:spcPct val="70000"/>
              </a:lnSpc>
              <a:spcAft>
                <a:spcPct val="20000"/>
              </a:spcAft>
            </a:pPr>
            <a:r>
              <a:rPr lang="en-US" altLang="en-US" sz="2000" dirty="0">
                <a:solidFill>
                  <a:schemeClr val="tx1"/>
                </a:solidFill>
              </a:rPr>
              <a:t>Multiple test forms needed so it can be repeated often (quarterly)</a:t>
            </a:r>
          </a:p>
          <a:p>
            <a:pPr>
              <a:lnSpc>
                <a:spcPct val="70000"/>
              </a:lnSpc>
              <a:spcAft>
                <a:spcPct val="20000"/>
              </a:spcAft>
            </a:pPr>
            <a:r>
              <a:rPr lang="en-US" altLang="en-US" sz="2000" dirty="0">
                <a:solidFill>
                  <a:schemeClr val="tx1"/>
                </a:solidFill>
              </a:rPr>
              <a:t>Screening should be done yearly after age 50, and repeated every 3 months for individuals over 65 years of age or with concerns – variety of versions allow daily as an </a:t>
            </a:r>
            <a:r>
              <a:rPr lang="en-US" altLang="en-US" sz="2000" dirty="0" err="1">
                <a:solidFill>
                  <a:schemeClr val="tx1"/>
                </a:solidFill>
              </a:rPr>
              <a:t>excercise</a:t>
            </a:r>
            <a:endParaRPr lang="en-US" altLang="en-US" sz="2000" dirty="0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  <a:spcAft>
                <a:spcPct val="20000"/>
              </a:spcAft>
            </a:pPr>
            <a:r>
              <a:rPr lang="en-US" altLang="en-US" sz="2000" dirty="0">
                <a:solidFill>
                  <a:schemeClr val="tx1"/>
                </a:solidFill>
              </a:rPr>
              <a:t>Any change over time needs to be detected (monthly if concern)</a:t>
            </a:r>
          </a:p>
          <a:p>
            <a:pPr>
              <a:lnSpc>
                <a:spcPct val="70000"/>
              </a:lnSpc>
              <a:spcAft>
                <a:spcPct val="20000"/>
              </a:spcAft>
            </a:pPr>
            <a:r>
              <a:rPr lang="en-US" altLang="en-US" sz="2000" dirty="0">
                <a:solidFill>
                  <a:schemeClr val="tx1"/>
                </a:solidFill>
              </a:rPr>
              <a:t>The test should be free initially, nominal cost available universally</a:t>
            </a:r>
          </a:p>
          <a:p>
            <a:pPr>
              <a:lnSpc>
                <a:spcPct val="70000"/>
              </a:lnSpc>
              <a:spcAft>
                <a:spcPct val="20000"/>
              </a:spcAft>
            </a:pPr>
            <a:r>
              <a:rPr lang="en-US" altLang="en-US" sz="2000" dirty="0">
                <a:solidFill>
                  <a:schemeClr val="tx1"/>
                </a:solidFill>
              </a:rPr>
              <a:t>Such a test is available:    </a:t>
            </a:r>
            <a:r>
              <a:rPr lang="en-US" altLang="en-US" sz="2000" dirty="0">
                <a:solidFill>
                  <a:srgbClr val="00999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lang="en-US" altLang="en-US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memtrax.com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70000"/>
              </a:lnSpc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D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F882208D-4667-43B0-8727-07FC8B5132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05800" cy="1073150"/>
          </a:xfrm>
        </p:spPr>
        <p:txBody>
          <a:bodyPr/>
          <a:lstStyle/>
          <a:p>
            <a:r>
              <a:rPr lang="en-US" altLang="en-US" b="1" dirty="0"/>
              <a:t>MemTrax - Memory Test</a:t>
            </a:r>
            <a:br>
              <a:rPr lang="en-US" altLang="en-US" b="1" dirty="0"/>
            </a:br>
            <a:r>
              <a:rPr lang="en-US" altLang="en-US" b="1" dirty="0"/>
              <a:t>(to detect AD onset)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E3C11395-CEEA-4749-8791-6ECC60C628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133600"/>
            <a:ext cx="7848600" cy="4114800"/>
          </a:xfrm>
        </p:spPr>
        <p:txBody>
          <a:bodyPr/>
          <a:lstStyle/>
          <a:p>
            <a:r>
              <a:rPr lang="en-US" altLang="en-US" sz="2400" dirty="0">
                <a:solidFill>
                  <a:schemeClr val="tx1"/>
                </a:solidFill>
              </a:rPr>
              <a:t>New test to screen patients for AD: </a:t>
            </a:r>
          </a:p>
          <a:p>
            <a:pPr lvl="1"/>
            <a:r>
              <a:rPr lang="en-US" altLang="en-US" sz="2000" dirty="0">
                <a:solidFill>
                  <a:schemeClr val="tx1"/>
                </a:solidFill>
              </a:rPr>
              <a:t>World-Wide Web – based testing</a:t>
            </a:r>
          </a:p>
          <a:p>
            <a:pPr lvl="1"/>
            <a:r>
              <a:rPr lang="en-US" altLang="en-US" sz="2000" dirty="0">
                <a:solidFill>
                  <a:schemeClr val="tx1"/>
                </a:solidFill>
              </a:rPr>
              <a:t>CD-distribution</a:t>
            </a:r>
          </a:p>
          <a:p>
            <a:pPr lvl="1"/>
            <a:r>
              <a:rPr lang="en-US" altLang="en-US" sz="2000" dirty="0">
                <a:solidFill>
                  <a:schemeClr val="tx1"/>
                </a:solidFill>
              </a:rPr>
              <a:t>KIOSK administration (grocery stores, drug stores)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Determine level of ability / impairment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Test takes about 1.5-minute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Test can be repeated often (e.g., quarterly)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Any change over time can be detected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Free test is at:   </a:t>
            </a:r>
            <a:r>
              <a:rPr lang="en-US" alt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www.medafile.com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D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A53D923B-6CEC-4EE6-8D98-FBC291DABD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305800" cy="1073150"/>
          </a:xfrm>
        </p:spPr>
        <p:txBody>
          <a:bodyPr/>
          <a:lstStyle/>
          <a:p>
            <a:r>
              <a:rPr lang="en-US" altLang="en-US"/>
              <a:t>Secondary Screen:</a:t>
            </a:r>
            <a:br>
              <a:rPr lang="en-US" altLang="en-US"/>
            </a:br>
            <a:r>
              <a:rPr lang="en-US" altLang="en-US"/>
              <a:t>Specific Testing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FEE24774-E99D-4999-A614-71B27857E9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4876800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US" altLang="en-US" sz="2400" dirty="0">
                <a:solidFill>
                  <a:schemeClr val="tx1"/>
                </a:solidFill>
              </a:rPr>
              <a:t>More cognitive testing</a:t>
            </a:r>
          </a:p>
          <a:p>
            <a:pPr lvl="1">
              <a:spcAft>
                <a:spcPct val="20000"/>
              </a:spcAft>
            </a:pPr>
            <a:r>
              <a:rPr lang="en-US" altLang="en-US" sz="2000" dirty="0">
                <a:solidFill>
                  <a:schemeClr val="tx1"/>
                </a:solidFill>
              </a:rPr>
              <a:t>Complete orientation testing</a:t>
            </a:r>
          </a:p>
          <a:p>
            <a:pPr lvl="1">
              <a:spcAft>
                <a:spcPct val="20000"/>
              </a:spcAft>
            </a:pPr>
            <a:r>
              <a:rPr lang="en-US" altLang="en-US" sz="2000" dirty="0">
                <a:solidFill>
                  <a:schemeClr val="tx1"/>
                </a:solidFill>
              </a:rPr>
              <a:t>Ask for recall of 5 items</a:t>
            </a:r>
          </a:p>
          <a:p>
            <a:pPr lvl="1">
              <a:spcAft>
                <a:spcPct val="20000"/>
              </a:spcAft>
            </a:pPr>
            <a:r>
              <a:rPr lang="en-US" altLang="en-US" sz="2000" dirty="0">
                <a:solidFill>
                  <a:schemeClr val="tx1"/>
                </a:solidFill>
              </a:rPr>
              <a:t>Test naming ability, animals, 1 min</a:t>
            </a:r>
          </a:p>
          <a:p>
            <a:pPr>
              <a:spcAft>
                <a:spcPct val="20000"/>
              </a:spcAft>
            </a:pPr>
            <a:r>
              <a:rPr lang="en-US" altLang="en-US" sz="2400" dirty="0">
                <a:solidFill>
                  <a:schemeClr val="tx1"/>
                </a:solidFill>
              </a:rPr>
              <a:t>Ask questions about Activities of Daily Living</a:t>
            </a:r>
          </a:p>
          <a:p>
            <a:pPr>
              <a:spcAft>
                <a:spcPct val="20000"/>
              </a:spcAft>
            </a:pPr>
            <a:r>
              <a:rPr lang="en-US" altLang="en-US" sz="2400" dirty="0">
                <a:solidFill>
                  <a:schemeClr val="tx1"/>
                </a:solidFill>
              </a:rPr>
              <a:t>Ask questions about depression, sleep</a:t>
            </a:r>
          </a:p>
          <a:p>
            <a:pPr>
              <a:spcAft>
                <a:spcPct val="20000"/>
              </a:spcAft>
            </a:pPr>
            <a:r>
              <a:rPr lang="en-US" altLang="en-US" sz="2400" dirty="0">
                <a:solidFill>
                  <a:schemeClr val="tx1"/>
                </a:solidFill>
              </a:rPr>
              <a:t>Talk with a knowledgeable informant</a:t>
            </a:r>
          </a:p>
          <a:p>
            <a:pPr lvl="1">
              <a:spcAft>
                <a:spcPct val="20000"/>
              </a:spcAft>
            </a:pPr>
            <a:r>
              <a:rPr lang="en-US" altLang="en-US" sz="2000" dirty="0">
                <a:solidFill>
                  <a:schemeClr val="tx1"/>
                </a:solidFill>
              </a:rPr>
              <a:t>To confirm level of neurocognitive and daily function</a:t>
            </a:r>
          </a:p>
          <a:p>
            <a:pPr>
              <a:spcAft>
                <a:spcPct val="20000"/>
              </a:spcAft>
            </a:pPr>
            <a:r>
              <a:rPr lang="en-US" altLang="en-US" sz="2400" dirty="0">
                <a:solidFill>
                  <a:schemeClr val="tx1"/>
                </a:solidFill>
              </a:rPr>
              <a:t>Assess diagnostic factors (e.g., DSM5- neurocognition)</a:t>
            </a:r>
          </a:p>
          <a:p>
            <a:pPr>
              <a:spcAft>
                <a:spcPct val="20000"/>
              </a:spcAft>
            </a:pPr>
            <a:r>
              <a:rPr lang="en-US" altLang="en-US" sz="2400" dirty="0">
                <a:solidFill>
                  <a:schemeClr val="tx1"/>
                </a:solidFill>
              </a:rPr>
              <a:t>Provide estimate of function on TIME-INDEX continuum</a:t>
            </a:r>
          </a:p>
          <a:p>
            <a:pPr>
              <a:buFontTx/>
              <a:buNone/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D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A0AB04CB-46DC-45A0-9AB7-47B5BAE447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431925"/>
          </a:xfrm>
        </p:spPr>
        <p:txBody>
          <a:bodyPr/>
          <a:lstStyle/>
          <a:p>
            <a:r>
              <a:rPr lang="en-US" altLang="en-US" sz="4000" b="1" dirty="0"/>
              <a:t>Path to Better Tools for</a:t>
            </a:r>
            <a:br>
              <a:rPr lang="en-US" altLang="en-US" sz="4000" b="1" dirty="0"/>
            </a:br>
            <a:r>
              <a:rPr lang="en-US" altLang="en-US" sz="4000" b="1" dirty="0"/>
              <a:t> Early AD Assessment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80B9B02D-EBE8-4A84-958B-62FF63E926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915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chemeClr val="tx1"/>
                </a:solidFill>
              </a:rPr>
              <a:t>Genetic vulnerability testing (trait risk)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chemeClr val="tx1"/>
                </a:solidFill>
              </a:rPr>
              <a:t>Vulnerability factors (education, occupation, head injury)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chemeClr val="tx1"/>
                </a:solidFill>
              </a:rPr>
              <a:t>Early recognition (10 warning signs)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dirty="0">
                <a:solidFill>
                  <a:schemeClr val="tx1"/>
                </a:solidFill>
              </a:rPr>
              <a:t>Activities of Daily Living (ADLs), behavior changes, forgetting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chemeClr val="tx1"/>
                </a:solidFill>
              </a:rPr>
              <a:t>Developing suspicion - screening tools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dirty="0">
                <a:solidFill>
                  <a:schemeClr val="tx1"/>
                </a:solidFill>
              </a:rPr>
              <a:t>6th vital sign in elderly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chemeClr val="tx1"/>
                </a:solidFill>
              </a:rPr>
              <a:t>Positive diagnostic tests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dirty="0">
                <a:solidFill>
                  <a:schemeClr val="tx1"/>
                </a:solidFill>
              </a:rPr>
              <a:t>CSF (cerebrospinal fluid) – tau levels elevated; amyloid levels low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dirty="0">
                <a:solidFill>
                  <a:schemeClr val="tx1"/>
                </a:solidFill>
              </a:rPr>
              <a:t>Brain scan – PET – DDNP, Congo-red derivatives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chemeClr val="tx1"/>
                </a:solidFill>
              </a:rPr>
              <a:t>Mild Dementia severity assessments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chemeClr val="tx1"/>
                </a:solidFill>
              </a:rPr>
              <a:t>Detecting early change over time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solidFill>
                  <a:schemeClr val="tx1"/>
                </a:solidFill>
              </a:rPr>
              <a:t>measuring rate, predicting progression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D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59EF9040-1FCF-4659-BEF3-2DB02184A2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1038"/>
          </a:xfrm>
        </p:spPr>
        <p:txBody>
          <a:bodyPr/>
          <a:lstStyle/>
          <a:p>
            <a:r>
              <a:rPr lang="en-US" altLang="en-US"/>
              <a:t>Comprehensive Screening Plan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53CD0C5B-2788-4A15-876D-EBF5E344F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600" y="1066800"/>
            <a:ext cx="7004050" cy="5119688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10000"/>
              </a:spcAft>
            </a:pPr>
            <a:r>
              <a:rPr lang="en-US" altLang="en-US" sz="2000" dirty="0">
                <a:solidFill>
                  <a:schemeClr val="tx1"/>
                </a:solidFill>
              </a:rPr>
              <a:t>At age 50 – initial screen, review risks</a:t>
            </a:r>
          </a:p>
          <a:p>
            <a:pPr lvl="1">
              <a:lnSpc>
                <a:spcPct val="80000"/>
              </a:lnSpc>
              <a:spcAft>
                <a:spcPct val="10000"/>
              </a:spcAft>
            </a:pPr>
            <a:r>
              <a:rPr lang="en-US" altLang="en-US" sz="2000" dirty="0">
                <a:solidFill>
                  <a:schemeClr val="tx1"/>
                </a:solidFill>
              </a:rPr>
              <a:t>Consider dementia family history</a:t>
            </a:r>
          </a:p>
          <a:p>
            <a:pPr lvl="1">
              <a:lnSpc>
                <a:spcPct val="80000"/>
              </a:lnSpc>
              <a:spcAft>
                <a:spcPct val="10000"/>
              </a:spcAft>
            </a:pPr>
            <a:r>
              <a:rPr lang="en-US" altLang="en-US" sz="2000" dirty="0">
                <a:solidFill>
                  <a:schemeClr val="tx1"/>
                </a:solidFill>
              </a:rPr>
              <a:t>Review of Systems, Vital Signs</a:t>
            </a:r>
          </a:p>
          <a:p>
            <a:pPr lvl="1">
              <a:lnSpc>
                <a:spcPct val="80000"/>
              </a:lnSpc>
              <a:spcAft>
                <a:spcPct val="10000"/>
              </a:spcAft>
            </a:pPr>
            <a:r>
              <a:rPr lang="en-US" altLang="en-US" sz="2000" dirty="0">
                <a:solidFill>
                  <a:schemeClr val="tx1"/>
                </a:solidFill>
              </a:rPr>
              <a:t>Brief Cognitive Evaluation</a:t>
            </a:r>
          </a:p>
          <a:p>
            <a:pPr lvl="1">
              <a:lnSpc>
                <a:spcPct val="80000"/>
              </a:lnSpc>
              <a:spcAft>
                <a:spcPct val="10000"/>
              </a:spcAft>
            </a:pPr>
            <a:r>
              <a:rPr lang="en-US" altLang="en-US" sz="2000" dirty="0">
                <a:solidFill>
                  <a:schemeClr val="tx1"/>
                </a:solidFill>
              </a:rPr>
              <a:t>CBC, B12, cholesterol</a:t>
            </a:r>
          </a:p>
          <a:p>
            <a:pPr lvl="1">
              <a:lnSpc>
                <a:spcPct val="80000"/>
              </a:lnSpc>
              <a:spcAft>
                <a:spcPct val="10000"/>
              </a:spcAft>
            </a:pPr>
            <a:r>
              <a:rPr lang="en-US" altLang="en-US" sz="2000" dirty="0">
                <a:solidFill>
                  <a:schemeClr val="tx1"/>
                </a:solidFill>
              </a:rPr>
              <a:t>Begin yearly assessments if high risk</a:t>
            </a:r>
          </a:p>
          <a:p>
            <a:pPr lvl="1">
              <a:lnSpc>
                <a:spcPct val="80000"/>
              </a:lnSpc>
              <a:spcAft>
                <a:spcPct val="10000"/>
              </a:spcAft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Aft>
                <a:spcPct val="10000"/>
              </a:spcAft>
            </a:pPr>
            <a:r>
              <a:rPr lang="en-US" altLang="en-US" sz="2000" dirty="0">
                <a:solidFill>
                  <a:schemeClr val="tx1"/>
                </a:solidFill>
              </a:rPr>
              <a:t>At ages 55, 60 - Follow-up assessments</a:t>
            </a:r>
          </a:p>
          <a:p>
            <a:pPr lvl="1">
              <a:lnSpc>
                <a:spcPct val="80000"/>
              </a:lnSpc>
              <a:spcAft>
                <a:spcPct val="10000"/>
              </a:spcAft>
            </a:pPr>
            <a:r>
              <a:rPr lang="en-US" altLang="en-US" sz="2000" dirty="0">
                <a:solidFill>
                  <a:schemeClr val="tx1"/>
                </a:solidFill>
              </a:rPr>
              <a:t>Review of Systems, Vital Signs</a:t>
            </a:r>
          </a:p>
          <a:p>
            <a:pPr lvl="1">
              <a:lnSpc>
                <a:spcPct val="80000"/>
              </a:lnSpc>
              <a:spcAft>
                <a:spcPct val="10000"/>
              </a:spcAft>
            </a:pPr>
            <a:r>
              <a:rPr lang="en-US" altLang="en-US" sz="2000" dirty="0">
                <a:solidFill>
                  <a:schemeClr val="tx1"/>
                </a:solidFill>
              </a:rPr>
              <a:t>Brief Cognitive Evaluation</a:t>
            </a:r>
          </a:p>
          <a:p>
            <a:pPr lvl="1">
              <a:lnSpc>
                <a:spcPct val="80000"/>
              </a:lnSpc>
              <a:spcAft>
                <a:spcPct val="10000"/>
              </a:spcAft>
            </a:pPr>
            <a:r>
              <a:rPr lang="en-US" altLang="en-US" sz="2000" dirty="0">
                <a:solidFill>
                  <a:schemeClr val="tx1"/>
                </a:solidFill>
              </a:rPr>
              <a:t>CBC, B12, cholesterol</a:t>
            </a:r>
          </a:p>
          <a:p>
            <a:pPr lvl="1">
              <a:lnSpc>
                <a:spcPct val="80000"/>
              </a:lnSpc>
              <a:spcAft>
                <a:spcPct val="10000"/>
              </a:spcAft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Aft>
                <a:spcPct val="10000"/>
              </a:spcAft>
            </a:pPr>
            <a:r>
              <a:rPr lang="en-US" altLang="en-US" sz="2000" dirty="0">
                <a:solidFill>
                  <a:schemeClr val="tx1"/>
                </a:solidFill>
              </a:rPr>
              <a:t>At age 65 - Beginning annual assessments</a:t>
            </a:r>
          </a:p>
          <a:p>
            <a:pPr lvl="1">
              <a:lnSpc>
                <a:spcPct val="80000"/>
              </a:lnSpc>
              <a:spcAft>
                <a:spcPct val="10000"/>
              </a:spcAft>
            </a:pPr>
            <a:r>
              <a:rPr lang="en-US" altLang="en-US" sz="2000" dirty="0">
                <a:solidFill>
                  <a:schemeClr val="tx1"/>
                </a:solidFill>
              </a:rPr>
              <a:t>Review of Systems, Vital Signs</a:t>
            </a:r>
          </a:p>
          <a:p>
            <a:pPr lvl="1">
              <a:lnSpc>
                <a:spcPct val="80000"/>
              </a:lnSpc>
              <a:spcAft>
                <a:spcPct val="10000"/>
              </a:spcAft>
            </a:pPr>
            <a:r>
              <a:rPr lang="en-US" altLang="en-US" sz="2000" dirty="0">
                <a:solidFill>
                  <a:schemeClr val="tx1"/>
                </a:solidFill>
              </a:rPr>
              <a:t>Brief Cognitive Evaluation</a:t>
            </a:r>
          </a:p>
          <a:p>
            <a:pPr lvl="1">
              <a:lnSpc>
                <a:spcPct val="80000"/>
              </a:lnSpc>
              <a:spcAft>
                <a:spcPct val="10000"/>
              </a:spcAft>
            </a:pPr>
            <a:r>
              <a:rPr lang="en-US" altLang="en-US" sz="2000" dirty="0">
                <a:solidFill>
                  <a:schemeClr val="tx1"/>
                </a:solidFill>
              </a:rPr>
              <a:t>CBC, B12, cholesterol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D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FE6C5CD9-4E2A-4434-A9DA-C21F63AFF3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4000" b="1"/>
              <a:t>Full Dementia Assessment – 1 hour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1D00C2AE-0496-44EF-AFB7-46F69B3E1C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5791200"/>
          </a:xfrm>
        </p:spPr>
        <p:txBody>
          <a:bodyPr/>
          <a:lstStyle/>
          <a:p>
            <a:pPr>
              <a:lnSpc>
                <a:spcPct val="75000"/>
              </a:lnSpc>
              <a:buSzPct val="75000"/>
              <a:buFont typeface="Wingdings" panose="05000000000000000000" pitchFamily="2" charset="2"/>
              <a:buChar char="ð"/>
            </a:pPr>
            <a:r>
              <a:rPr lang="en-US" altLang="en-US" sz="2800" dirty="0">
                <a:solidFill>
                  <a:schemeClr val="tx1"/>
                </a:solidFill>
              </a:rPr>
              <a:t>History Of Dementia Development (30 min)</a:t>
            </a:r>
          </a:p>
          <a:p>
            <a:pPr lvl="1">
              <a:lnSpc>
                <a:spcPct val="85000"/>
              </a:lnSpc>
              <a:buSzPct val="75000"/>
              <a:buFont typeface="Wingdings" panose="05000000000000000000" pitchFamily="2" charset="2"/>
              <a:buChar char="ð"/>
            </a:pPr>
            <a:r>
              <a:rPr lang="en-US" altLang="en-US" sz="2000" dirty="0">
                <a:solidFill>
                  <a:schemeClr val="tx1"/>
                </a:solidFill>
              </a:rPr>
              <a:t>Ask the Patient What Problem Has Brought Him to See You</a:t>
            </a:r>
          </a:p>
          <a:p>
            <a:pPr lvl="1">
              <a:lnSpc>
                <a:spcPct val="85000"/>
              </a:lnSpc>
              <a:buSzPct val="75000"/>
              <a:buFont typeface="Wingdings" panose="05000000000000000000" pitchFamily="2" charset="2"/>
              <a:buChar char="ð"/>
            </a:pPr>
            <a:r>
              <a:rPr lang="en-US" altLang="en-US" sz="2000" dirty="0">
                <a:solidFill>
                  <a:schemeClr val="tx1"/>
                </a:solidFill>
              </a:rPr>
              <a:t>Ask the Family, Companion about the Problem</a:t>
            </a:r>
          </a:p>
          <a:p>
            <a:pPr lvl="1">
              <a:lnSpc>
                <a:spcPct val="85000"/>
              </a:lnSpc>
              <a:buSzPct val="75000"/>
              <a:buFont typeface="Wingdings" panose="05000000000000000000" pitchFamily="2" charset="2"/>
              <a:buChar char="ð"/>
            </a:pPr>
            <a:r>
              <a:rPr lang="en-US" altLang="en-US" sz="2000" dirty="0">
                <a:solidFill>
                  <a:schemeClr val="tx1"/>
                </a:solidFill>
              </a:rPr>
              <a:t>Specifically Ask about Memory Problems</a:t>
            </a:r>
          </a:p>
          <a:p>
            <a:pPr lvl="1">
              <a:lnSpc>
                <a:spcPct val="85000"/>
              </a:lnSpc>
              <a:buSzPct val="75000"/>
              <a:buFont typeface="Wingdings" panose="05000000000000000000" pitchFamily="2" charset="2"/>
              <a:buChar char="ð"/>
            </a:pPr>
            <a:r>
              <a:rPr lang="en-US" altLang="en-US" sz="2000" dirty="0">
                <a:solidFill>
                  <a:schemeClr val="tx1"/>
                </a:solidFill>
              </a:rPr>
              <a:t>Ask about the First Symptoms</a:t>
            </a:r>
          </a:p>
          <a:p>
            <a:pPr lvl="1">
              <a:lnSpc>
                <a:spcPct val="85000"/>
              </a:lnSpc>
              <a:buSzPct val="75000"/>
              <a:buFont typeface="Wingdings" panose="05000000000000000000" pitchFamily="2" charset="2"/>
              <a:buChar char="ð"/>
            </a:pPr>
            <a:r>
              <a:rPr lang="en-US" altLang="en-US" sz="2000" dirty="0">
                <a:solidFill>
                  <a:schemeClr val="tx1"/>
                </a:solidFill>
              </a:rPr>
              <a:t>Enquire about Time of Onset</a:t>
            </a:r>
          </a:p>
          <a:p>
            <a:pPr lvl="1">
              <a:lnSpc>
                <a:spcPct val="85000"/>
              </a:lnSpc>
              <a:buSzPct val="75000"/>
              <a:buFont typeface="Wingdings" panose="05000000000000000000" pitchFamily="2" charset="2"/>
              <a:buChar char="ð"/>
            </a:pPr>
            <a:r>
              <a:rPr lang="en-US" altLang="en-US" sz="2000" dirty="0">
                <a:solidFill>
                  <a:schemeClr val="tx1"/>
                </a:solidFill>
              </a:rPr>
              <a:t>Ask about Any Unusual Events Around the Time of Onset, e.g., stress, trauma, surgery</a:t>
            </a:r>
          </a:p>
          <a:p>
            <a:pPr lvl="1">
              <a:lnSpc>
                <a:spcPct val="85000"/>
              </a:lnSpc>
              <a:buSzPct val="75000"/>
              <a:buFont typeface="Wingdings" panose="05000000000000000000" pitchFamily="2" charset="2"/>
              <a:buChar char="ð"/>
            </a:pPr>
            <a:r>
              <a:rPr lang="en-US" altLang="en-US" sz="2000" dirty="0">
                <a:solidFill>
                  <a:schemeClr val="tx1"/>
                </a:solidFill>
              </a:rPr>
              <a:t>Ask about Nature and Rate of Progression, Activities of Daily Living</a:t>
            </a:r>
            <a:endParaRPr lang="en-US" altLang="en-US" sz="2400" dirty="0">
              <a:solidFill>
                <a:schemeClr val="tx1"/>
              </a:solidFill>
            </a:endParaRPr>
          </a:p>
          <a:p>
            <a:pPr>
              <a:buSzPct val="75000"/>
              <a:buFont typeface="Wingdings" panose="05000000000000000000" pitchFamily="2" charset="2"/>
              <a:buChar char="ð"/>
            </a:pPr>
            <a:r>
              <a:rPr lang="en-US" altLang="en-US" sz="2800" dirty="0">
                <a:solidFill>
                  <a:schemeClr val="tx1"/>
                </a:solidFill>
              </a:rPr>
              <a:t>Physical Examination (5 minutes)</a:t>
            </a:r>
          </a:p>
          <a:p>
            <a:pPr>
              <a:buSzPct val="75000"/>
              <a:buFont typeface="Wingdings" panose="05000000000000000000" pitchFamily="2" charset="2"/>
              <a:buChar char="ð"/>
            </a:pPr>
            <a:r>
              <a:rPr lang="en-US" altLang="en-US" sz="2800" dirty="0">
                <a:solidFill>
                  <a:schemeClr val="tx1"/>
                </a:solidFill>
              </a:rPr>
              <a:t>Neurological Examination (5 minutes) </a:t>
            </a:r>
            <a:r>
              <a:rPr lang="en-US" altLang="en-US" sz="1800" dirty="0">
                <a:solidFill>
                  <a:schemeClr val="tx1"/>
                </a:solidFill>
              </a:rPr>
              <a:t>(vibration sense)</a:t>
            </a:r>
          </a:p>
          <a:p>
            <a:pPr>
              <a:buSzPct val="75000"/>
              <a:buFont typeface="Wingdings" panose="05000000000000000000" pitchFamily="2" charset="2"/>
              <a:buChar char="ð"/>
            </a:pPr>
            <a:r>
              <a:rPr lang="en-US" altLang="en-US" sz="2800" dirty="0">
                <a:solidFill>
                  <a:schemeClr val="tx1"/>
                </a:solidFill>
              </a:rPr>
              <a:t>Neuropsychological Assessment (20 minutes)</a:t>
            </a:r>
          </a:p>
          <a:p>
            <a:pPr>
              <a:buSzPct val="75000"/>
              <a:buFont typeface="Wingdings" panose="05000000000000000000" pitchFamily="2" charset="2"/>
              <a:buChar char="ð"/>
            </a:pPr>
            <a:r>
              <a:rPr lang="en-US" altLang="en-US" sz="2800" dirty="0">
                <a:solidFill>
                  <a:schemeClr val="tx1"/>
                </a:solidFill>
              </a:rPr>
              <a:t>Routine Laboratory Tests</a:t>
            </a:r>
          </a:p>
          <a:p>
            <a:pPr>
              <a:buSzPct val="75000"/>
              <a:buFont typeface="Wingdings" panose="05000000000000000000" pitchFamily="2" charset="2"/>
              <a:buChar char="ð"/>
            </a:pPr>
            <a:r>
              <a:rPr lang="en-US" altLang="en-US" sz="2800" dirty="0">
                <a:solidFill>
                  <a:schemeClr val="tx1"/>
                </a:solidFill>
              </a:rPr>
              <a:t>Brain Scan (CT at minimum, add PET optimally)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D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51EFEF9E-7AEC-4C62-80F1-8FD36059E7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32800" cy="727075"/>
          </a:xfrm>
        </p:spPr>
        <p:txBody>
          <a:bodyPr/>
          <a:lstStyle/>
          <a:p>
            <a:r>
              <a:rPr lang="en-US" altLang="en-US" sz="4000"/>
              <a:t>Future Developments to Prevent AD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395972C1-115B-49C1-969F-56B782D362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86800" cy="5562600"/>
          </a:xfrm>
        </p:spPr>
        <p:txBody>
          <a:bodyPr/>
          <a:lstStyle/>
          <a:p>
            <a:pPr marL="231775" indent="-231775">
              <a:tabLst>
                <a:tab pos="3252788" algn="l"/>
              </a:tabLst>
            </a:pPr>
            <a:r>
              <a:rPr lang="en-US" altLang="en-US" sz="2800" dirty="0">
                <a:solidFill>
                  <a:schemeClr val="tx1"/>
                </a:solidFill>
              </a:rPr>
              <a:t>Anti-cholinesterase treatments to prevent AD</a:t>
            </a:r>
          </a:p>
          <a:p>
            <a:pPr marL="682625" lvl="1">
              <a:tabLst>
                <a:tab pos="3252788" algn="l"/>
              </a:tabLst>
            </a:pPr>
            <a:r>
              <a:rPr lang="en-US" altLang="en-US" sz="1800" dirty="0">
                <a:solidFill>
                  <a:schemeClr val="tx1"/>
                </a:solidFill>
              </a:rPr>
              <a:t>May need to be started early at very low doses, build up progressively</a:t>
            </a:r>
          </a:p>
          <a:p>
            <a:pPr marL="231775" indent="-231775">
              <a:tabLst>
                <a:tab pos="3252788" algn="l"/>
              </a:tabLst>
            </a:pPr>
            <a:r>
              <a:rPr lang="en-US" altLang="en-US" sz="2800" dirty="0">
                <a:solidFill>
                  <a:schemeClr val="tx1"/>
                </a:solidFill>
              </a:rPr>
              <a:t>NMDA receptor modulators (memantine)</a:t>
            </a:r>
          </a:p>
          <a:p>
            <a:pPr marL="682625" lvl="1">
              <a:tabLst>
                <a:tab pos="3252788" algn="l"/>
              </a:tabLst>
            </a:pPr>
            <a:r>
              <a:rPr lang="en-US" altLang="en-US" sz="1800" dirty="0">
                <a:solidFill>
                  <a:schemeClr val="tx1"/>
                </a:solidFill>
              </a:rPr>
              <a:t>Early treatment may prevent excitotoxic neuron damage, with anti-convulsant</a:t>
            </a:r>
          </a:p>
          <a:p>
            <a:pPr marL="231775" indent="-231775">
              <a:tabLst>
                <a:tab pos="3252788" algn="l"/>
              </a:tabLst>
            </a:pPr>
            <a:r>
              <a:rPr lang="en-US" altLang="en-US" sz="2800" dirty="0">
                <a:solidFill>
                  <a:schemeClr val="tx1"/>
                </a:solidFill>
              </a:rPr>
              <a:t>Prevention of beta-amyloid-42</a:t>
            </a:r>
          </a:p>
          <a:p>
            <a:pPr marL="682625" lvl="1">
              <a:tabLst>
                <a:tab pos="3252788" algn="l"/>
              </a:tabLst>
            </a:pPr>
            <a:r>
              <a:rPr lang="en-US" altLang="en-US" sz="1800" dirty="0">
                <a:solidFill>
                  <a:schemeClr val="tx1"/>
                </a:solidFill>
              </a:rPr>
              <a:t>Certain NSAIDs may prevent formation – modulation of gamma-secretase</a:t>
            </a:r>
          </a:p>
          <a:p>
            <a:pPr marL="231775" indent="-231775">
              <a:tabLst>
                <a:tab pos="3252788" algn="l"/>
              </a:tabLst>
            </a:pPr>
            <a:r>
              <a:rPr lang="en-US" altLang="en-US" sz="2800" dirty="0">
                <a:solidFill>
                  <a:schemeClr val="tx1"/>
                </a:solidFill>
              </a:rPr>
              <a:t>Immunologic therapy to eliminate beta-amyloid</a:t>
            </a:r>
          </a:p>
          <a:p>
            <a:pPr marL="682625" lvl="1">
              <a:tabLst>
                <a:tab pos="3252788" algn="l"/>
              </a:tabLst>
            </a:pPr>
            <a:r>
              <a:rPr lang="en-US" altLang="en-US" sz="1800" dirty="0">
                <a:solidFill>
                  <a:schemeClr val="tx1"/>
                </a:solidFill>
              </a:rPr>
              <a:t>Preliminary trials appear to remove deposits – lower insulin levels</a:t>
            </a:r>
          </a:p>
          <a:p>
            <a:pPr marL="231775" indent="-231775">
              <a:tabLst>
                <a:tab pos="3252788" algn="l"/>
              </a:tabLst>
            </a:pPr>
            <a:r>
              <a:rPr lang="en-US" altLang="en-US" sz="2800" dirty="0">
                <a:solidFill>
                  <a:schemeClr val="tx1"/>
                </a:solidFill>
              </a:rPr>
              <a:t>Specific treatments for APOE modulation</a:t>
            </a:r>
          </a:p>
          <a:p>
            <a:pPr marL="682625" lvl="1">
              <a:tabLst>
                <a:tab pos="3252788" algn="l"/>
              </a:tabLst>
            </a:pPr>
            <a:r>
              <a:rPr lang="en-US" altLang="en-US" sz="1800" dirty="0">
                <a:solidFill>
                  <a:schemeClr val="tx1"/>
                </a:solidFill>
              </a:rPr>
              <a:t>This may be related to statin effects, diet, DHA (omega-3-FA for brain)</a:t>
            </a:r>
          </a:p>
          <a:p>
            <a:pPr marL="682625" lvl="1">
              <a:tabLst>
                <a:tab pos="3252788" algn="l"/>
              </a:tabLst>
            </a:pPr>
            <a:r>
              <a:rPr lang="en-US" altLang="en-US" sz="1800" dirty="0">
                <a:solidFill>
                  <a:schemeClr val="tx1"/>
                </a:solidFill>
              </a:rPr>
              <a:t>Leptin may modulate APOE formation, lipid raft thickness</a:t>
            </a:r>
          </a:p>
          <a:p>
            <a:pPr marL="231775" indent="-231775">
              <a:tabLst>
                <a:tab pos="3252788" algn="l"/>
              </a:tabLst>
            </a:pPr>
            <a:r>
              <a:rPr lang="en-US" altLang="en-US" sz="2800" dirty="0">
                <a:solidFill>
                  <a:schemeClr val="tx1"/>
                </a:solidFill>
              </a:rPr>
              <a:t>Medication to prevent tau hyperphosphorylation</a:t>
            </a:r>
          </a:p>
          <a:p>
            <a:pPr marL="682625" lvl="1">
              <a:tabLst>
                <a:tab pos="3252788" algn="l"/>
              </a:tabLst>
            </a:pPr>
            <a:r>
              <a:rPr lang="en-US" altLang="en-US" sz="1800" dirty="0">
                <a:solidFill>
                  <a:schemeClr val="tx1"/>
                </a:solidFill>
              </a:rPr>
              <a:t>Lithium and valproic acid, which inhibit GSK-3beta may be helpful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D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8229600" cy="1325562"/>
          </a:xfrm>
        </p:spPr>
        <p:txBody>
          <a:bodyPr anchor="b" anchorCtr="1"/>
          <a:lstStyle/>
          <a:p>
            <a:r>
              <a:rPr lang="en-US" sz="4000" b="1" dirty="0"/>
              <a:t>BRAIN Health and </a:t>
            </a:r>
            <a:br>
              <a:rPr lang="en-US" sz="4000" b="1" dirty="0"/>
            </a:br>
            <a:r>
              <a:rPr lang="en-US" sz="4000" b="1" dirty="0"/>
              <a:t>Alzheimer Treatment Centers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8229600" cy="4724400"/>
          </a:xfrm>
          <a:noFill/>
        </p:spPr>
        <p:txBody>
          <a:bodyPr anchor="ctr" anchorCtr="1"/>
          <a:lstStyle/>
          <a:p>
            <a:pPr>
              <a:lnSpc>
                <a:spcPct val="80000"/>
              </a:lnSpc>
            </a:pPr>
            <a:r>
              <a:rPr lang="en-US" sz="1900" dirty="0">
                <a:solidFill>
                  <a:schemeClr val="tx1"/>
                </a:solidFill>
              </a:rPr>
              <a:t>Need centers that can accurately diagnose Alzheimer’s disease and quantify its level of severity in living patients</a:t>
            </a:r>
          </a:p>
          <a:p>
            <a:pPr lvl="4">
              <a:lnSpc>
                <a:spcPct val="80000"/>
              </a:lnSpc>
            </a:pPr>
            <a:endParaRPr lang="en-US" sz="130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</a:rPr>
              <a:t>CSF analyses (tau and beta-amyloid levels)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</a:rPr>
              <a:t>Brain scans  (MRI – DTI, measures, MRS, PET – TAU, amyloid)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</a:rPr>
              <a:t>Genetic testing – with counseling, family lineage analysis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</a:rPr>
              <a:t>Major development of computerized cognitive testing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</a:rPr>
              <a:t>Greatly improved differential diagnosis, autopsy confirmation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900" dirty="0">
                <a:solidFill>
                  <a:schemeClr val="tx1"/>
                </a:solidFill>
              </a:rPr>
              <a:t>Accurate assessment of large numbers of at-risk individuals would allow rapid, efficient testing of treatments for AD</a:t>
            </a:r>
          </a:p>
          <a:p>
            <a:pPr lvl="4">
              <a:lnSpc>
                <a:spcPct val="80000"/>
              </a:lnSpc>
            </a:pPr>
            <a:endParaRPr lang="en-US" sz="130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</a:rPr>
              <a:t>Measure actual effects on CSF chemicals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</a:rPr>
              <a:t>Determine if PET indices of pathology are developing more slowly, stopped developing, or are resolving.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</a:rPr>
              <a:t>Show rate of cognitive change, relate to level of severity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</a:rPr>
              <a:t>Lead to prevention, focus on genetic-determined treatments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4AE368-89B6-4735-9425-B8F884EACDF2}"/>
              </a:ext>
            </a:extLst>
          </p:cNvPr>
          <p:cNvSpPr txBox="1"/>
          <p:nvPr/>
        </p:nvSpPr>
        <p:spPr>
          <a:xfrm>
            <a:off x="5105400" y="6248400"/>
            <a:ext cx="3070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hlinkClick r:id="rId4"/>
              </a:rPr>
              <a:t>www.brainhealthprofile.com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D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5899313-34F1-4016-ABCD-1ABB513442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/>
          <a:lstStyle/>
          <a:p>
            <a:r>
              <a:rPr lang="en-US" altLang="en-US" b="1"/>
              <a:t>Need for Mass Screening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C3E0633E-C71D-4CED-9036-E8EB3E4694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93433"/>
            <a:ext cx="8686800" cy="5007367"/>
          </a:xfrm>
        </p:spPr>
        <p:txBody>
          <a:bodyPr/>
          <a:lstStyle/>
          <a:p>
            <a:r>
              <a:rPr lang="en-US" altLang="en-US" sz="2000" dirty="0">
                <a:solidFill>
                  <a:schemeClr val="tx1"/>
                </a:solidFill>
              </a:rPr>
              <a:t>AD, dementia, and memory problems are difficult to detect when they are mild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especially Alzheimer’s disease (AD)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the problem is  subtle – MCI – mild cognitive impairment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family members avoid the problem and compensate for the patient </a:t>
            </a:r>
          </a:p>
          <a:p>
            <a:pPr lvl="1"/>
            <a:r>
              <a:rPr lang="en-US" altLang="en-US" sz="2000" dirty="0">
                <a:solidFill>
                  <a:schemeClr val="tx1"/>
                </a:solidFill>
              </a:rPr>
              <a:t>physicians tend to miss the initial signs and symptoms</a:t>
            </a:r>
          </a:p>
          <a:p>
            <a:pPr lvl="1"/>
            <a:r>
              <a:rPr lang="en-US" altLang="en-US" sz="2000" dirty="0">
                <a:solidFill>
                  <a:schemeClr val="tx1"/>
                </a:solidFill>
              </a:rPr>
              <a:t>about 90% missed early, especially early AD </a:t>
            </a:r>
          </a:p>
          <a:p>
            <a:pPr lvl="1"/>
            <a:r>
              <a:rPr lang="en-US" altLang="en-US" sz="2000" dirty="0">
                <a:solidFill>
                  <a:schemeClr val="tx1"/>
                </a:solidFill>
              </a:rPr>
              <a:t>about 25% - 50% are still missed late, at moderate and severe levels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There is no efficient laboratory test – brain scan, CSF, blood – to accurately and efficiently diagnosis dementia or AD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There are important accommodations and interventions that should be made when there are cognitive impairments</a:t>
            </a:r>
          </a:p>
          <a:p>
            <a:pPr lvl="1"/>
            <a:r>
              <a:rPr lang="en-US" altLang="en-US" sz="2000" dirty="0">
                <a:solidFill>
                  <a:schemeClr val="tx1"/>
                </a:solidFill>
              </a:rPr>
              <a:t>(like needing glasses or having driving restrictions if you have vision problems)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D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0D8CD9F5-548A-4346-A6E7-13FAC5A66C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60363"/>
            <a:ext cx="9144000" cy="762000"/>
          </a:xfrm>
        </p:spPr>
        <p:txBody>
          <a:bodyPr/>
          <a:lstStyle/>
          <a:p>
            <a:r>
              <a:rPr lang="en-US" altLang="en-US" sz="4200" b="1" dirty="0"/>
              <a:t>Why Screening is Important to Consider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6AC491C8-A74A-4288-AACC-70E33A004A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93850"/>
            <a:ext cx="8001000" cy="5264150"/>
          </a:xfrm>
        </p:spPr>
        <p:txBody>
          <a:bodyPr/>
          <a:lstStyle/>
          <a:p>
            <a:pPr>
              <a:spcAft>
                <a:spcPct val="40000"/>
              </a:spcAft>
            </a:pPr>
            <a:r>
              <a:rPr lang="en-US" altLang="en-US" sz="2400" dirty="0">
                <a:solidFill>
                  <a:schemeClr val="tx1"/>
                </a:solidFill>
              </a:rPr>
              <a:t>Cognitive impairment is disruptive to human well-being and psychosocial function</a:t>
            </a:r>
          </a:p>
          <a:p>
            <a:pPr>
              <a:spcAft>
                <a:spcPct val="40000"/>
              </a:spcAft>
            </a:pPr>
            <a:r>
              <a:rPr lang="en-US" altLang="en-US" sz="2400" dirty="0">
                <a:solidFill>
                  <a:schemeClr val="tx1"/>
                </a:solidFill>
              </a:rPr>
              <a:t>Cognitive Impairment is potentially a prodromal condition to dementia and Alzheimer’s disease</a:t>
            </a:r>
          </a:p>
          <a:p>
            <a:pPr>
              <a:spcAft>
                <a:spcPct val="40000"/>
              </a:spcAft>
            </a:pPr>
            <a:r>
              <a:rPr lang="en-US" altLang="en-US" sz="2400" dirty="0">
                <a:solidFill>
                  <a:schemeClr val="tx1"/>
                </a:solidFill>
              </a:rPr>
              <a:t>Dementia is a tremendously costly condition</a:t>
            </a:r>
          </a:p>
          <a:p>
            <a:pPr>
              <a:spcAft>
                <a:spcPct val="40000"/>
              </a:spcAft>
            </a:pPr>
            <a:r>
              <a:rPr lang="en-US" altLang="en-US" sz="2400" dirty="0">
                <a:solidFill>
                  <a:schemeClr val="tx1"/>
                </a:solidFill>
              </a:rPr>
              <a:t>With the aging of the population (even beyond the baby-boom) there will be a progressive increase in the proportion of elderly individuals in the world</a:t>
            </a:r>
          </a:p>
          <a:p>
            <a:pPr>
              <a:spcAft>
                <a:spcPct val="40000"/>
              </a:spcAft>
            </a:pPr>
            <a:r>
              <a:rPr lang="en-US" altLang="en-US" sz="2400" dirty="0">
                <a:solidFill>
                  <a:schemeClr val="tx1"/>
                </a:solidFill>
              </a:rPr>
              <a:t>Screening will lead to more diagnoses which will advance the understanding of Alzheimer’s disease and foster the development of better treatments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D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73AADA26-EA0D-4F29-8D45-2ACF6F9D4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049338"/>
          </a:xfrm>
        </p:spPr>
        <p:txBody>
          <a:bodyPr/>
          <a:lstStyle/>
          <a:p>
            <a:r>
              <a:rPr lang="en-US" altLang="en-US" sz="3200" b="1" dirty="0"/>
              <a:t>Benefits of Early AD Diagnosis</a:t>
            </a:r>
            <a:br>
              <a:rPr lang="en-US" altLang="en-US" sz="3200" b="1" dirty="0"/>
            </a:br>
            <a:r>
              <a:rPr lang="en-US" altLang="en-US" sz="4000" b="1" dirty="0"/>
              <a:t>Social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CE9C5E4F-2594-4B6E-AB1B-4D1A59A92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851775" cy="5257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altLang="en-US" sz="2000" b="1" dirty="0">
                <a:solidFill>
                  <a:schemeClr val="tx1"/>
                </a:solidFill>
              </a:rPr>
              <a:t>Undiagnosed AD patients face avoidable problems </a:t>
            </a:r>
          </a:p>
          <a:p>
            <a:pPr lvl="2"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altLang="en-US" sz="1600" b="1" dirty="0">
                <a:solidFill>
                  <a:schemeClr val="tx1"/>
                </a:solidFill>
              </a:rPr>
              <a:t>social, financial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altLang="en-US" sz="2000" b="1" dirty="0">
                <a:solidFill>
                  <a:schemeClr val="tx1"/>
                </a:solidFill>
              </a:rPr>
              <a:t>Early education of caregivers</a:t>
            </a:r>
          </a:p>
          <a:p>
            <a:pPr lvl="2"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altLang="en-US" sz="1600" b="1" dirty="0">
                <a:solidFill>
                  <a:schemeClr val="tx1"/>
                </a:solidFill>
              </a:rPr>
              <a:t>how to handle patient (choices, getting started)</a:t>
            </a:r>
            <a:endParaRPr lang="en-US" altLang="en-US" sz="18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altLang="en-US" sz="2000" b="1" dirty="0">
                <a:solidFill>
                  <a:schemeClr val="tx1"/>
                </a:solidFill>
              </a:rPr>
              <a:t>Advance planning while patient is competent</a:t>
            </a:r>
          </a:p>
          <a:p>
            <a:pPr lvl="2"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altLang="en-US" sz="1600" b="1" dirty="0">
                <a:solidFill>
                  <a:schemeClr val="tx1"/>
                </a:solidFill>
              </a:rPr>
              <a:t>will, proxy, power of attorney, advance directives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altLang="en-US" sz="2000" b="1" dirty="0">
                <a:solidFill>
                  <a:schemeClr val="tx1"/>
                </a:solidFill>
              </a:rPr>
              <a:t>Reduce family stress and misunderstanding</a:t>
            </a:r>
          </a:p>
          <a:p>
            <a:pPr lvl="2"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altLang="en-US" sz="1600" b="1" dirty="0">
                <a:solidFill>
                  <a:schemeClr val="tx1"/>
                </a:solidFill>
              </a:rPr>
              <a:t>caregiver burden, blame, denial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altLang="en-US" sz="2000" b="1" dirty="0">
                <a:solidFill>
                  <a:schemeClr val="tx1"/>
                </a:solidFill>
              </a:rPr>
              <a:t>Promote safety</a:t>
            </a:r>
          </a:p>
          <a:p>
            <a:pPr lvl="2"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altLang="en-US" sz="1600" b="1" dirty="0">
                <a:solidFill>
                  <a:schemeClr val="tx1"/>
                </a:solidFill>
              </a:rPr>
              <a:t>driving, compliance, cooking, etc.</a:t>
            </a:r>
            <a:endParaRPr lang="en-US" altLang="en-US" sz="18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altLang="en-US" sz="2000" b="1" dirty="0">
                <a:solidFill>
                  <a:schemeClr val="tx1"/>
                </a:solidFill>
              </a:rPr>
              <a:t>Patient’s and Family’s right to know</a:t>
            </a:r>
          </a:p>
          <a:p>
            <a:pPr lvl="2"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altLang="en-US" sz="1600" b="1" dirty="0">
                <a:solidFill>
                  <a:schemeClr val="tx1"/>
                </a:solidFill>
              </a:rPr>
              <a:t>especially about genetic risks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altLang="en-US" sz="2000" b="1" dirty="0">
                <a:solidFill>
                  <a:schemeClr val="tx1"/>
                </a:solidFill>
              </a:rPr>
              <a:t>Promote advocacy</a:t>
            </a:r>
          </a:p>
          <a:p>
            <a:pPr lvl="2"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altLang="en-US" sz="1600" b="1" dirty="0">
                <a:solidFill>
                  <a:schemeClr val="tx1"/>
                </a:solidFill>
              </a:rPr>
              <a:t>for research and treatment development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D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45E75D6B-62D9-48A5-81D4-0F42F5B622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81075"/>
          </a:xfrm>
        </p:spPr>
        <p:txBody>
          <a:bodyPr/>
          <a:lstStyle/>
          <a:p>
            <a:r>
              <a:rPr lang="en-US" altLang="en-US" sz="3200" b="1" dirty="0"/>
              <a:t>Benefits of Early AD</a:t>
            </a:r>
            <a:br>
              <a:rPr lang="en-US" altLang="en-US" sz="3200" b="1" dirty="0"/>
            </a:br>
            <a:r>
              <a:rPr lang="en-US" altLang="en-US" sz="4000" b="1" dirty="0"/>
              <a:t>Medical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93C9A642-C50F-435C-85EA-B47C7DF872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b="1" dirty="0">
                <a:solidFill>
                  <a:schemeClr val="tx1"/>
                </a:solidFill>
              </a:rPr>
              <a:t>Early diagnosis and treatment and appropriate intervention may:</a:t>
            </a:r>
          </a:p>
          <a:p>
            <a:pPr lvl="1">
              <a:lnSpc>
                <a:spcPct val="80000"/>
              </a:lnSpc>
            </a:pPr>
            <a:r>
              <a:rPr lang="en-US" altLang="en-US" sz="2400" b="1" dirty="0">
                <a:solidFill>
                  <a:schemeClr val="tx1"/>
                </a:solidFill>
              </a:rPr>
              <a:t>improve overall course substantially</a:t>
            </a:r>
          </a:p>
          <a:p>
            <a:pPr lvl="1">
              <a:lnSpc>
                <a:spcPct val="80000"/>
              </a:lnSpc>
            </a:pPr>
            <a:r>
              <a:rPr lang="en-US" altLang="en-US" sz="2400" b="1" dirty="0">
                <a:solidFill>
                  <a:schemeClr val="tx1"/>
                </a:solidFill>
              </a:rPr>
              <a:t>lessen disease burden on caregivers / society</a:t>
            </a:r>
          </a:p>
          <a:p>
            <a:pPr>
              <a:lnSpc>
                <a:spcPct val="80000"/>
              </a:lnSpc>
            </a:pPr>
            <a:endParaRPr lang="en-US" altLang="en-US" sz="28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800" b="1" dirty="0">
                <a:solidFill>
                  <a:schemeClr val="tx1"/>
                </a:solidFill>
              </a:rPr>
              <a:t>Specific treatments now available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solidFill>
                  <a:schemeClr val="tx1"/>
                </a:solidFill>
              </a:rPr>
              <a:t>(anti-</a:t>
            </a:r>
            <a:r>
              <a:rPr lang="en-US" altLang="en-US" sz="2000" b="1" dirty="0" err="1">
                <a:solidFill>
                  <a:schemeClr val="tx1"/>
                </a:solidFill>
              </a:rPr>
              <a:t>cholinesterases</a:t>
            </a:r>
            <a:r>
              <a:rPr lang="en-US" altLang="en-US" sz="2000" b="1" dirty="0">
                <a:solidFill>
                  <a:schemeClr val="tx1"/>
                </a:solidFill>
              </a:rPr>
              <a:t>, memantine)</a:t>
            </a:r>
          </a:p>
          <a:p>
            <a:pPr lvl="1">
              <a:lnSpc>
                <a:spcPct val="80000"/>
              </a:lnSpc>
            </a:pPr>
            <a:r>
              <a:rPr lang="en-US" altLang="en-US" sz="2000" b="1" dirty="0">
                <a:solidFill>
                  <a:schemeClr val="tx1"/>
                </a:solidFill>
              </a:rPr>
              <a:t>Improve cognition</a:t>
            </a:r>
          </a:p>
          <a:p>
            <a:pPr lvl="1">
              <a:lnSpc>
                <a:spcPct val="80000"/>
              </a:lnSpc>
            </a:pPr>
            <a:r>
              <a:rPr lang="en-US" altLang="en-US" sz="2000" b="1" dirty="0">
                <a:solidFill>
                  <a:schemeClr val="tx1"/>
                </a:solidFill>
              </a:rPr>
              <a:t>Improve function (ADLs)</a:t>
            </a:r>
          </a:p>
          <a:p>
            <a:pPr lvl="1">
              <a:lnSpc>
                <a:spcPct val="80000"/>
              </a:lnSpc>
            </a:pPr>
            <a:r>
              <a:rPr lang="en-US" altLang="en-US" sz="2000" b="1" dirty="0">
                <a:solidFill>
                  <a:schemeClr val="tx1"/>
                </a:solidFill>
              </a:rPr>
              <a:t>Delay conversion from Mild Cognitive Impairment to AD</a:t>
            </a:r>
          </a:p>
          <a:p>
            <a:pPr lvl="1">
              <a:lnSpc>
                <a:spcPct val="80000"/>
              </a:lnSpc>
            </a:pPr>
            <a:r>
              <a:rPr lang="en-US" altLang="en-US" sz="2000" b="1" dirty="0">
                <a:solidFill>
                  <a:schemeClr val="tx1"/>
                </a:solidFill>
              </a:rPr>
              <a:t>Slow underlying disease process, the sooner the better</a:t>
            </a:r>
          </a:p>
          <a:p>
            <a:pPr lvl="1">
              <a:lnSpc>
                <a:spcPct val="80000"/>
              </a:lnSpc>
            </a:pPr>
            <a:r>
              <a:rPr lang="en-US" altLang="en-US" sz="2000" b="1" dirty="0">
                <a:solidFill>
                  <a:schemeClr val="tx1"/>
                </a:solidFill>
              </a:rPr>
              <a:t>Decreased development of behavior problems</a:t>
            </a:r>
          </a:p>
          <a:p>
            <a:pPr lvl="1">
              <a:lnSpc>
                <a:spcPct val="80000"/>
              </a:lnSpc>
            </a:pPr>
            <a:r>
              <a:rPr lang="en-US" altLang="en-US" sz="2000" b="1" dirty="0">
                <a:solidFill>
                  <a:schemeClr val="tx1"/>
                </a:solidFill>
              </a:rPr>
              <a:t>Delay nursing home placement, possibly over 20 months</a:t>
            </a:r>
          </a:p>
          <a:p>
            <a:pPr lvl="1">
              <a:lnSpc>
                <a:spcPct val="80000"/>
              </a:lnSpc>
            </a:pPr>
            <a:r>
              <a:rPr lang="en-US" altLang="en-US" sz="2000" b="1" dirty="0">
                <a:solidFill>
                  <a:schemeClr val="tx1"/>
                </a:solidFill>
              </a:rPr>
              <a:t>Delay nursing home placement longer if started earlier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D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55B0DBE2-19CC-4F18-9511-687E69BADF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b="1" dirty="0"/>
              <a:t>Economic Impact of AD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2956E1D0-0EBB-4B2A-8999-E6B1407BF0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172450" cy="5867400"/>
          </a:xfrm>
        </p:spPr>
        <p:txBody>
          <a:bodyPr/>
          <a:lstStyle/>
          <a:p>
            <a:r>
              <a:rPr lang="en-US" altLang="en-US" sz="2400" dirty="0">
                <a:solidFill>
                  <a:schemeClr val="tx1"/>
                </a:solidFill>
              </a:rPr>
              <a:t>2 million AD patients in nursing homes in U.S.</a:t>
            </a:r>
          </a:p>
          <a:p>
            <a:pPr lvl="1"/>
            <a:r>
              <a:rPr lang="en-US" altLang="en-US" sz="2000" dirty="0">
                <a:solidFill>
                  <a:schemeClr val="tx1"/>
                </a:solidFill>
              </a:rPr>
              <a:t>Half estimated to have AD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Nursing Home Care of AD patients - costs </a:t>
            </a:r>
          </a:p>
          <a:p>
            <a:pPr lvl="1"/>
            <a:r>
              <a:rPr lang="en-US" altLang="en-US" sz="2000" dirty="0">
                <a:solidFill>
                  <a:schemeClr val="tx1"/>
                </a:solidFill>
              </a:rPr>
              <a:t>$100,000/year in U.S.  =  $200 billion per year</a:t>
            </a:r>
          </a:p>
          <a:p>
            <a:pPr lvl="1"/>
            <a:r>
              <a:rPr lang="en-US" altLang="en-US" sz="2000" dirty="0">
                <a:solidFill>
                  <a:schemeClr val="tx1"/>
                </a:solidFill>
              </a:rPr>
              <a:t>Lost revenue to caregiving, 2021 = $600 billion per year</a:t>
            </a:r>
          </a:p>
          <a:p>
            <a:pPr lvl="1"/>
            <a:r>
              <a:rPr lang="en-US" altLang="en-US" sz="2000" dirty="0">
                <a:solidFill>
                  <a:schemeClr val="tx1"/>
                </a:solidFill>
              </a:rPr>
              <a:t>Average patient is in nursing homes for an average of about 3 years</a:t>
            </a:r>
          </a:p>
          <a:p>
            <a:pPr lvl="1"/>
            <a:r>
              <a:rPr lang="en-US" altLang="en-US" sz="2000" dirty="0">
                <a:solidFill>
                  <a:schemeClr val="tx1"/>
                </a:solidFill>
              </a:rPr>
              <a:t>Life-time nursing home cost (CA) – about $300,000 per patient</a:t>
            </a:r>
          </a:p>
          <a:p>
            <a:r>
              <a:rPr lang="en-US" altLang="en-US" sz="2500" dirty="0">
                <a:solidFill>
                  <a:schemeClr val="tx1"/>
                </a:solidFill>
              </a:rPr>
              <a:t>The majority of patients live at home and </a:t>
            </a:r>
            <a:br>
              <a:rPr lang="en-US" altLang="en-US" sz="2500" dirty="0">
                <a:solidFill>
                  <a:schemeClr val="tx1"/>
                </a:solidFill>
              </a:rPr>
            </a:br>
            <a:r>
              <a:rPr lang="en-US" altLang="en-US" sz="2500" dirty="0">
                <a:solidFill>
                  <a:schemeClr val="tx1"/>
                </a:solidFill>
              </a:rPr>
              <a:t>are cared for by family and friends</a:t>
            </a:r>
            <a:endParaRPr lang="en-US" altLang="en-US" sz="2400" dirty="0">
              <a:solidFill>
                <a:schemeClr val="tx1"/>
              </a:solidFill>
            </a:endParaRPr>
          </a:p>
          <a:p>
            <a:r>
              <a:rPr lang="en-US" altLang="en-US" sz="2400" dirty="0">
                <a:solidFill>
                  <a:schemeClr val="tx1"/>
                </a:solidFill>
              </a:rPr>
              <a:t>With lost wages of patients and families plus costs for non-nursing home patients:</a:t>
            </a:r>
          </a:p>
          <a:p>
            <a:pPr lvl="1"/>
            <a:r>
              <a:rPr lang="en-US" altLang="en-US" sz="2000" dirty="0">
                <a:solidFill>
                  <a:schemeClr val="tx1"/>
                </a:solidFill>
              </a:rPr>
              <a:t>Total costs in U.S.: $</a:t>
            </a:r>
            <a:r>
              <a:rPr lang="en-US" altLang="en-US" sz="2000" u="sng" dirty="0">
                <a:solidFill>
                  <a:schemeClr val="tx1"/>
                </a:solidFill>
              </a:rPr>
              <a:t>800 billion annually (for 2021)</a:t>
            </a:r>
            <a:endParaRPr lang="en-US" altLang="en-US" sz="2000" dirty="0">
              <a:solidFill>
                <a:schemeClr val="tx1"/>
              </a:solidFill>
            </a:endParaRPr>
          </a:p>
          <a:p>
            <a:endParaRPr lang="en-US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D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1375839C-5285-4FDC-8289-9007742D2D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020762"/>
          </a:xfrm>
        </p:spPr>
        <p:txBody>
          <a:bodyPr/>
          <a:lstStyle/>
          <a:p>
            <a:r>
              <a:rPr lang="en-US" altLang="en-US" sz="4800" b="1"/>
              <a:t>Issues for Memory Screening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8988FFA-B1E5-4A0D-83E8-690BEC28D5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Current testing for memory problems is based on having a tester sit in front of a subject for a prolonged period of time and administer unpleasant tests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Testing must be 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Inexpensive (minimal need for administrator)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Fun (so people will return for frequent testing)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More precise, reliable, and valid</a:t>
            </a:r>
          </a:p>
          <a:p>
            <a:pPr lvl="2"/>
            <a:r>
              <a:rPr lang="en-US" altLang="en-US" dirty="0">
                <a:solidFill>
                  <a:schemeClr val="tx1"/>
                </a:solidFill>
              </a:rPr>
              <a:t>To improve sensitivity</a:t>
            </a:r>
          </a:p>
          <a:p>
            <a:pPr lvl="2"/>
            <a:r>
              <a:rPr lang="en-US" altLang="en-US" dirty="0">
                <a:solidFill>
                  <a:schemeClr val="tx1"/>
                </a:solidFill>
              </a:rPr>
              <a:t>To improve specificity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D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EA32ABDB-5465-4DFD-B2C5-3AE2CF7B36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9050"/>
            <a:ext cx="9144000" cy="1311275"/>
          </a:xfrm>
        </p:spPr>
        <p:txBody>
          <a:bodyPr/>
          <a:lstStyle/>
          <a:p>
            <a:r>
              <a:rPr lang="en-US" altLang="en-US" sz="3600" b="1" dirty="0"/>
              <a:t>Relative  Risk  Factors  for AD</a:t>
            </a:r>
            <a:r>
              <a:rPr lang="en-US" altLang="en-US" sz="3600" dirty="0"/>
              <a:t> </a:t>
            </a:r>
            <a:br>
              <a:rPr lang="en-US" altLang="en-US" sz="3600" dirty="0"/>
            </a:br>
            <a:r>
              <a:rPr lang="en-US" altLang="en-US" sz="3600" dirty="0"/>
              <a:t>(after age, early onset genotypes)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18F8087-CBFD-43AE-9D14-651D6F3FE0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APOE-e4 genotype     -  1 allele x 4;   2 alleles x 16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Family history of dementia		3.5 (2.6 - 4.6)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Family history - Downs 			2.7 (1.2 - 5.7)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Family history - Parkinson’s		2.4 (1.0 - 5.8)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Obese, large abdomen			3.6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Maternal age &gt; 40 years			1.7 (1.0 - 2.9)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Head trauma (with LOC)			1.8 (1.3 - 2.7)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History of depression			1.8 (1.3 - 2.7)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History of hypothyroidism		2.3 (1.0 - 5.4)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History of severe headache		0.7 (0.5 - 1.0)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History of “statin” use			0.3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NSAID use				0.2 (0.05 – 0.83)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Use of NSAIDs, ASA, H2-blockers	0.09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D8570208-DF80-4035-92B4-3B793B8D5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238D1235-FBB0-4AD8-901F-0BF123318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133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FDBB450F-1F11-4276-9708-A557917A5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521450"/>
            <a:ext cx="7315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600">
                <a:solidFill>
                  <a:srgbClr val="FFFF00"/>
                </a:solidFill>
                <a:latin typeface="Times New Roman" panose="02020603050405020304" pitchFamily="18" charset="0"/>
              </a:rPr>
              <a:t>Roca, 1994; ‘t Veld et al., 2001, Breitner et al., 1998, Wolozin et al., 2000 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2224</TotalTime>
  <Words>2786</Words>
  <Application>Microsoft Office PowerPoint</Application>
  <PresentationFormat>On-screen Show (4:3)</PresentationFormat>
  <Paragraphs>332</Paragraphs>
  <Slides>28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Garamond</vt:lpstr>
      <vt:lpstr>Times New Roman</vt:lpstr>
      <vt:lpstr>Wingdings</vt:lpstr>
      <vt:lpstr>Custom Design</vt:lpstr>
      <vt:lpstr>Worksheet</vt:lpstr>
      <vt:lpstr>Chart</vt:lpstr>
      <vt:lpstr>Alzheimer’s Foundation of America</vt:lpstr>
      <vt:lpstr>Alzheimer’s Disease (AD) - 2021</vt:lpstr>
      <vt:lpstr>Need for Mass Screening</vt:lpstr>
      <vt:lpstr>Why Screening is Important to Consider</vt:lpstr>
      <vt:lpstr>Benefits of Early AD Diagnosis Social</vt:lpstr>
      <vt:lpstr>Benefits of Early AD Medical</vt:lpstr>
      <vt:lpstr>Economic Impact of AD</vt:lpstr>
      <vt:lpstr>Issues for Memory Screening</vt:lpstr>
      <vt:lpstr>Relative  Risk  Factors  for AD  (after age, early onset genotypes)</vt:lpstr>
      <vt:lpstr>Epidemiology  of  AD </vt:lpstr>
      <vt:lpstr>AD is Under-diagnosed</vt:lpstr>
      <vt:lpstr>Alzheimer Warning Signs Top Ten (not early signs) Alzheimer Association</vt:lpstr>
      <vt:lpstr>PowerPoint Presentation</vt:lpstr>
      <vt:lpstr>The Problems with the MMSE</vt:lpstr>
      <vt:lpstr>Relatively Brief Cognitive and Memory Tests that have been advocated for dementia screening that are appropriate to administer to at-risk individuals</vt:lpstr>
      <vt:lpstr>Time to Administer Popular Short Screening Tests</vt:lpstr>
      <vt:lpstr>Brief Alzheimer Screen (BAS)</vt:lpstr>
      <vt:lpstr>PowerPoint Presentation</vt:lpstr>
      <vt:lpstr>PowerPoint Presentation</vt:lpstr>
      <vt:lpstr>PowerPoint Presentation</vt:lpstr>
      <vt:lpstr>Ideal Dementia Screening Test</vt:lpstr>
      <vt:lpstr>MemTrax - Memory Test (to detect AD onset)</vt:lpstr>
      <vt:lpstr>Secondary Screen: Specific Testing</vt:lpstr>
      <vt:lpstr>Path to Better Tools for  Early AD Assessment</vt:lpstr>
      <vt:lpstr>Comprehensive Screening Plan</vt:lpstr>
      <vt:lpstr>Full Dementia Assessment – 1 hour</vt:lpstr>
      <vt:lpstr>Future Developments to Prevent AD</vt:lpstr>
      <vt:lpstr>BRAIN Health and  Alzheimer Treatment Centers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SPanday</dc:creator>
  <cp:lastModifiedBy>Wes Ashford</cp:lastModifiedBy>
  <cp:revision>23</cp:revision>
  <dcterms:created xsi:type="dcterms:W3CDTF">2009-04-02T19:01:12Z</dcterms:created>
  <dcterms:modified xsi:type="dcterms:W3CDTF">2021-09-24T01:15:44Z</dcterms:modified>
</cp:coreProperties>
</file>