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99" r:id="rId2"/>
    <p:sldId id="941" r:id="rId3"/>
    <p:sldId id="1004" r:id="rId4"/>
    <p:sldId id="272" r:id="rId5"/>
    <p:sldId id="309" r:id="rId6"/>
    <p:sldId id="1022" r:id="rId7"/>
    <p:sldId id="293" r:id="rId8"/>
    <p:sldId id="1023" r:id="rId9"/>
    <p:sldId id="284" r:id="rId10"/>
    <p:sldId id="874" r:id="rId11"/>
    <p:sldId id="952" r:id="rId12"/>
    <p:sldId id="266" r:id="rId13"/>
    <p:sldId id="292" r:id="rId14"/>
    <p:sldId id="320" r:id="rId15"/>
    <p:sldId id="330" r:id="rId16"/>
    <p:sldId id="321" r:id="rId17"/>
    <p:sldId id="297" r:id="rId18"/>
    <p:sldId id="268" r:id="rId19"/>
    <p:sldId id="1015" r:id="rId20"/>
    <p:sldId id="956" r:id="rId21"/>
    <p:sldId id="963" r:id="rId22"/>
    <p:sldId id="1008" r:id="rId23"/>
    <p:sldId id="612" r:id="rId24"/>
    <p:sldId id="729" r:id="rId25"/>
    <p:sldId id="1007" r:id="rId26"/>
    <p:sldId id="936" r:id="rId27"/>
    <p:sldId id="275" r:id="rId28"/>
    <p:sldId id="276" r:id="rId29"/>
    <p:sldId id="1010" r:id="rId30"/>
    <p:sldId id="766" r:id="rId31"/>
    <p:sldId id="969" r:id="rId32"/>
    <p:sldId id="1019" r:id="rId33"/>
    <p:sldId id="348" r:id="rId34"/>
    <p:sldId id="346" r:id="rId35"/>
    <p:sldId id="295" r:id="rId36"/>
    <p:sldId id="1020" r:id="rId37"/>
    <p:sldId id="945" r:id="rId38"/>
    <p:sldId id="953" r:id="rId39"/>
    <p:sldId id="975" r:id="rId40"/>
    <p:sldId id="972" r:id="rId41"/>
    <p:sldId id="971" r:id="rId42"/>
    <p:sldId id="257" r:id="rId43"/>
    <p:sldId id="350" r:id="rId44"/>
    <p:sldId id="306" r:id="rId45"/>
    <p:sldId id="652" r:id="rId46"/>
    <p:sldId id="976" r:id="rId47"/>
    <p:sldId id="1018" r:id="rId48"/>
    <p:sldId id="977" r:id="rId49"/>
    <p:sldId id="1021" r:id="rId50"/>
    <p:sldId id="1014" r:id="rId51"/>
    <p:sldId id="307" r:id="rId52"/>
    <p:sldId id="308" r:id="rId53"/>
    <p:sldId id="303" r:id="rId54"/>
    <p:sldId id="285" r:id="rId55"/>
    <p:sldId id="938" r:id="rId56"/>
    <p:sldId id="1013" r:id="rId57"/>
    <p:sldId id="1011" r:id="rId58"/>
    <p:sldId id="291" r:id="rId59"/>
    <p:sldId id="744" r:id="rId60"/>
    <p:sldId id="1012" r:id="rId61"/>
    <p:sldId id="362" r:id="rId62"/>
    <p:sldId id="947" r:id="rId63"/>
    <p:sldId id="277" r:id="rId64"/>
    <p:sldId id="939" r:id="rId6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81" autoAdjust="0"/>
    <p:restoredTop sz="94660"/>
  </p:normalViewPr>
  <p:slideViewPr>
    <p:cSldViewPr snapToGrid="0">
      <p:cViewPr varScale="1">
        <p:scale>
          <a:sx n="57" d="100"/>
          <a:sy n="57" d="100"/>
        </p:scale>
        <p:origin x="108" y="1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A969E4-507F-4A17-87A1-663BBE9A65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B4F8A1-D073-4F22-8601-D112D747A8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243040-208A-477F-893E-E803B716806B}" type="datetimeFigureOut">
              <a:rPr lang="en-US"/>
              <a:pPr>
                <a:defRPr/>
              </a:pPr>
              <a:t>11/20/2021</a:t>
            </a:fld>
            <a:endParaRPr lang="en-US"/>
          </a:p>
        </p:txBody>
      </p:sp>
      <p:sp>
        <p:nvSpPr>
          <p:cNvPr id="4" name="Slide Image Placeholder 3">
            <a:extLst>
              <a:ext uri="{FF2B5EF4-FFF2-40B4-BE49-F238E27FC236}">
                <a16:creationId xmlns:a16="http://schemas.microsoft.com/office/drawing/2014/main" id="{25554A62-DB1E-4FE0-9D37-30E92B0DB60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0AB5A6-0829-4DCA-A68D-FA67D9E31BC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DD9FFE-8BE6-4859-BEE1-1B08572C1C9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7E5BA8C-0B50-437B-B68A-DB90F950A4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517C9A0-FEC8-4974-8453-F7C811DD68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ia.nih.gov/research/cognitive-instrument/search?title=Continuous+Recognition+Test+&amp;field_ct_abbreviation_value"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8F3157A-89D5-4123-92C4-D18285016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1D408-982D-44D3-8BD4-FE2800C9ED4D}" type="slidenum">
              <a:rPr lang="en-US" altLang="en-US" smtClean="0"/>
              <a:pPr/>
              <a:t>1</a:t>
            </a:fld>
            <a:endParaRPr lang="en-US" altLang="en-US"/>
          </a:p>
        </p:txBody>
      </p:sp>
      <p:sp>
        <p:nvSpPr>
          <p:cNvPr id="7171" name="Rectangle 2">
            <a:extLst>
              <a:ext uri="{FF2B5EF4-FFF2-40B4-BE49-F238E27FC236}">
                <a16:creationId xmlns:a16="http://schemas.microsoft.com/office/drawing/2014/main" id="{A26858AC-5219-44B6-878B-8F52A083DF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931A19AF-9855-4427-AEA2-C9773B9C3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0A95F2-6499-4827-8166-211956BDA608}"/>
              </a:ext>
            </a:extLst>
          </p:cNvPr>
          <p:cNvSpPr>
            <a:spLocks noGrp="1" noChangeArrowheads="1"/>
          </p:cNvSpPr>
          <p:nvPr>
            <p:ph type="sldNum" sz="quarter" idx="5"/>
          </p:nvPr>
        </p:nvSpPr>
        <p:spPr>
          <a:ln/>
        </p:spPr>
        <p:txBody>
          <a:bodyPr/>
          <a:lstStyle/>
          <a:p>
            <a:fld id="{93AEB8F8-1C69-4CE0-8942-7FE526540B8C}" type="slidenum">
              <a:rPr lang="en-US" altLang="en-US"/>
              <a:pPr/>
              <a:t>12</a:t>
            </a:fld>
            <a:endParaRPr lang="en-US" altLang="en-US"/>
          </a:p>
        </p:txBody>
      </p:sp>
      <p:sp>
        <p:nvSpPr>
          <p:cNvPr id="24578" name="Rectangle 2">
            <a:extLst>
              <a:ext uri="{FF2B5EF4-FFF2-40B4-BE49-F238E27FC236}">
                <a16:creationId xmlns:a16="http://schemas.microsoft.com/office/drawing/2014/main" id="{9D585474-1A0D-42F9-8F4F-033B2DDD1D3E}"/>
              </a:ext>
            </a:extLst>
          </p:cNvPr>
          <p:cNvSpPr>
            <a:spLocks noGrp="1" noRot="1" noChangeAspect="1" noChangeArrowheads="1" noTextEdit="1"/>
          </p:cNvSpPr>
          <p:nvPr>
            <p:ph type="sldImg"/>
          </p:nvPr>
        </p:nvSpPr>
        <p:spPr>
          <a:xfrm>
            <a:off x="-236538" y="342900"/>
            <a:ext cx="7418388" cy="4173538"/>
          </a:xfrm>
          <a:ln/>
        </p:spPr>
      </p:sp>
      <p:sp>
        <p:nvSpPr>
          <p:cNvPr id="24579" name="Text Box 3">
            <a:extLst>
              <a:ext uri="{FF2B5EF4-FFF2-40B4-BE49-F238E27FC236}">
                <a16:creationId xmlns:a16="http://schemas.microsoft.com/office/drawing/2014/main" id="{2BFE5D90-4680-4109-BDFD-8FDA217B067F}"/>
              </a:ext>
            </a:extLst>
          </p:cNvPr>
          <p:cNvSpPr txBox="1">
            <a:spLocks noChangeArrowheads="1"/>
          </p:cNvSpPr>
          <p:nvPr/>
        </p:nvSpPr>
        <p:spPr bwMode="auto">
          <a:xfrm>
            <a:off x="482600" y="4997450"/>
            <a:ext cx="63754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2" tIns="45281" rIns="90562" bIns="45281">
            <a:spAutoFit/>
          </a:bodyPr>
          <a:lstStyle>
            <a:lvl1pPr marL="112713" indent="-112713" defTabSz="906463">
              <a:defRPr>
                <a:solidFill>
                  <a:schemeClr val="tx1"/>
                </a:solidFill>
                <a:latin typeface="Arial" panose="020B0604020202020204" pitchFamily="34" charset="0"/>
              </a:defRPr>
            </a:lvl1pPr>
            <a:lvl2pPr marL="454025" defTabSz="906463">
              <a:defRPr>
                <a:solidFill>
                  <a:schemeClr val="tx1"/>
                </a:solidFill>
                <a:latin typeface="Arial" panose="020B0604020202020204" pitchFamily="34" charset="0"/>
              </a:defRPr>
            </a:lvl2pPr>
            <a:lvl3pPr marL="906463" defTabSz="906463">
              <a:defRPr>
                <a:solidFill>
                  <a:schemeClr val="tx1"/>
                </a:solidFill>
                <a:latin typeface="Arial" panose="020B0604020202020204" pitchFamily="34" charset="0"/>
              </a:defRPr>
            </a:lvl3pPr>
            <a:lvl4pPr marL="1358900" defTabSz="906463">
              <a:defRPr>
                <a:solidFill>
                  <a:schemeClr val="tx1"/>
                </a:solidFill>
                <a:latin typeface="Arial" panose="020B0604020202020204" pitchFamily="34" charset="0"/>
              </a:defRPr>
            </a:lvl4pPr>
            <a:lvl5pPr marL="1808163" defTabSz="906463">
              <a:defRPr>
                <a:solidFill>
                  <a:schemeClr val="tx1"/>
                </a:solidFill>
                <a:latin typeface="Arial" panose="020B0604020202020204" pitchFamily="34" charset="0"/>
              </a:defRPr>
            </a:lvl5pPr>
            <a:lvl6pPr marL="2265363" defTabSz="906463" fontAlgn="base">
              <a:spcBef>
                <a:spcPct val="0"/>
              </a:spcBef>
              <a:spcAft>
                <a:spcPct val="0"/>
              </a:spcAft>
              <a:defRPr>
                <a:solidFill>
                  <a:schemeClr val="tx1"/>
                </a:solidFill>
                <a:latin typeface="Arial" panose="020B0604020202020204" pitchFamily="34" charset="0"/>
              </a:defRPr>
            </a:lvl6pPr>
            <a:lvl7pPr marL="2722563" defTabSz="906463" fontAlgn="base">
              <a:spcBef>
                <a:spcPct val="0"/>
              </a:spcBef>
              <a:spcAft>
                <a:spcPct val="0"/>
              </a:spcAft>
              <a:defRPr>
                <a:solidFill>
                  <a:schemeClr val="tx1"/>
                </a:solidFill>
                <a:latin typeface="Arial" panose="020B0604020202020204" pitchFamily="34" charset="0"/>
              </a:defRPr>
            </a:lvl7pPr>
            <a:lvl8pPr marL="3179763" defTabSz="906463" fontAlgn="base">
              <a:spcBef>
                <a:spcPct val="0"/>
              </a:spcBef>
              <a:spcAft>
                <a:spcPct val="0"/>
              </a:spcAft>
              <a:defRPr>
                <a:solidFill>
                  <a:schemeClr val="tx1"/>
                </a:solidFill>
                <a:latin typeface="Arial" panose="020B0604020202020204" pitchFamily="34" charset="0"/>
              </a:defRPr>
            </a:lvl8pPr>
            <a:lvl9pPr marL="3636963" defTabSz="906463"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1200">
                <a:latin typeface="Times New Roman" panose="02020603050405020304" pitchFamily="18" charset="0"/>
              </a:rPr>
              <a:t>The associated decline of cognitive function in AD with decreased cholinergic neurotransmission </a:t>
            </a:r>
            <a:br>
              <a:rPr lang="en-US" altLang="en-US" sz="1200">
                <a:latin typeface="Times New Roman" panose="02020603050405020304" pitchFamily="18" charset="0"/>
              </a:rPr>
            </a:br>
            <a:r>
              <a:rPr lang="en-US" altLang="en-US" sz="1200">
                <a:latin typeface="Times New Roman" panose="02020603050405020304" pitchFamily="18" charset="0"/>
              </a:rPr>
              <a:t>in the cortex, hippocampus, and amygdala is the basis for what is known as the cholinergic </a:t>
            </a:r>
            <a:br>
              <a:rPr lang="en-US" altLang="en-US" sz="1200">
                <a:latin typeface="Times New Roman" panose="02020603050405020304" pitchFamily="18" charset="0"/>
              </a:rPr>
            </a:br>
            <a:r>
              <a:rPr lang="en-US" altLang="en-US" sz="1200">
                <a:latin typeface="Times New Roman" panose="02020603050405020304" pitchFamily="18" charset="0"/>
              </a:rPr>
              <a:t>hypothesis of 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F694A4-3615-4FE6-BEF9-8CF0DB342802}"/>
              </a:ext>
            </a:extLst>
          </p:cNvPr>
          <p:cNvSpPr>
            <a:spLocks noGrp="1" noChangeArrowheads="1"/>
          </p:cNvSpPr>
          <p:nvPr>
            <p:ph type="sldNum" sz="quarter" idx="5"/>
          </p:nvPr>
        </p:nvSpPr>
        <p:spPr>
          <a:ln/>
        </p:spPr>
        <p:txBody>
          <a:bodyPr/>
          <a:lstStyle/>
          <a:p>
            <a:fld id="{4F98517A-6E8B-43FB-AE32-915E22C1F1D7}" type="slidenum">
              <a:rPr lang="en-US" altLang="en-US"/>
              <a:pPr/>
              <a:t>14</a:t>
            </a:fld>
            <a:endParaRPr lang="en-US" altLang="en-US"/>
          </a:p>
        </p:txBody>
      </p:sp>
      <p:sp>
        <p:nvSpPr>
          <p:cNvPr id="134146" name="Espaço Reservado para Imagem de Slide 1">
            <a:extLst>
              <a:ext uri="{FF2B5EF4-FFF2-40B4-BE49-F238E27FC236}">
                <a16:creationId xmlns:a16="http://schemas.microsoft.com/office/drawing/2014/main" id="{E9A43B1C-2B58-4E19-802B-CD79D5002A1E}"/>
              </a:ext>
            </a:extLst>
          </p:cNvPr>
          <p:cNvSpPr>
            <a:spLocks noGrp="1" noRot="1" noChangeAspect="1" noTextEdit="1"/>
          </p:cNvSpPr>
          <p:nvPr>
            <p:ph type="sldImg"/>
          </p:nvPr>
        </p:nvSpPr>
        <p:spPr>
          <a:ln/>
        </p:spPr>
      </p:sp>
      <p:sp>
        <p:nvSpPr>
          <p:cNvPr id="134147" name="Espaço Reservado para Anotações 2">
            <a:extLst>
              <a:ext uri="{FF2B5EF4-FFF2-40B4-BE49-F238E27FC236}">
                <a16:creationId xmlns:a16="http://schemas.microsoft.com/office/drawing/2014/main" id="{89C2851F-F841-4C98-84B4-0D88CBC078CF}"/>
              </a:ext>
            </a:extLst>
          </p:cNvPr>
          <p:cNvSpPr>
            <a:spLocks noGrp="1"/>
          </p:cNvSpPr>
          <p:nvPr>
            <p:ph type="body" idx="1"/>
          </p:nvPr>
        </p:nvSpPr>
        <p:spPr/>
        <p:txBody>
          <a:bodyPr/>
          <a:lstStyle/>
          <a:p>
            <a:endParaRPr lang="pt-BR" altLang="en-US"/>
          </a:p>
        </p:txBody>
      </p:sp>
      <p:sp>
        <p:nvSpPr>
          <p:cNvPr id="4" name="Espaço Reservado para Número de Slide 3">
            <a:extLst>
              <a:ext uri="{FF2B5EF4-FFF2-40B4-BE49-F238E27FC236}">
                <a16:creationId xmlns:a16="http://schemas.microsoft.com/office/drawing/2014/main" id="{72AF41CC-812C-482D-9DB2-34D115C791C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8C828E5-E3FE-4D81-A80C-4B691F105533}" type="slidenum">
              <a:rPr lang="en-US" altLang="en-US" sz="1200">
                <a:ea typeface="ＭＳ Ｐゴシック" panose="020B0600070205080204" pitchFamily="34" charset="-128"/>
              </a:rPr>
              <a:pPr algn="r"/>
              <a:t>14</a:t>
            </a:fld>
            <a:endParaRPr lang="en-US" altLang="en-US" sz="120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EBD52F-839B-4B90-BFEB-15827AF779F5}"/>
              </a:ext>
            </a:extLst>
          </p:cNvPr>
          <p:cNvSpPr>
            <a:spLocks noGrp="1" noChangeArrowheads="1"/>
          </p:cNvSpPr>
          <p:nvPr>
            <p:ph type="sldNum" sz="quarter" idx="5"/>
          </p:nvPr>
        </p:nvSpPr>
        <p:spPr>
          <a:ln/>
        </p:spPr>
        <p:txBody>
          <a:bodyPr/>
          <a:lstStyle/>
          <a:p>
            <a:fld id="{5651B283-8658-4749-8FE3-BAF3518E8D15}" type="slidenum">
              <a:rPr lang="en-US" altLang="en-US"/>
              <a:pPr/>
              <a:t>15</a:t>
            </a:fld>
            <a:endParaRPr lang="en-US" altLang="en-US"/>
          </a:p>
        </p:txBody>
      </p:sp>
      <p:sp>
        <p:nvSpPr>
          <p:cNvPr id="158722" name="Rectangle 2">
            <a:extLst>
              <a:ext uri="{FF2B5EF4-FFF2-40B4-BE49-F238E27FC236}">
                <a16:creationId xmlns:a16="http://schemas.microsoft.com/office/drawing/2014/main" id="{70274CE9-0EBC-458A-952B-4B8E60FFE066}"/>
              </a:ext>
            </a:extLst>
          </p:cNvPr>
          <p:cNvSpPr>
            <a:spLocks noGrp="1" noRot="1" noChangeAspect="1" noChangeArrowheads="1" noTextEdit="1"/>
          </p:cNvSpPr>
          <p:nvPr>
            <p:ph type="sldImg"/>
          </p:nvPr>
        </p:nvSpPr>
        <p:spPr>
          <a:xfrm>
            <a:off x="382588" y="685800"/>
            <a:ext cx="6096000" cy="3429000"/>
          </a:xfrm>
          <a:ln/>
        </p:spPr>
      </p:sp>
      <p:sp>
        <p:nvSpPr>
          <p:cNvPr id="158723" name="Rectangle 3">
            <a:extLst>
              <a:ext uri="{FF2B5EF4-FFF2-40B4-BE49-F238E27FC236}">
                <a16:creationId xmlns:a16="http://schemas.microsoft.com/office/drawing/2014/main" id="{419D9B49-0112-47AB-B5DF-B84D8AEE71E7}"/>
              </a:ext>
            </a:extLst>
          </p:cNvPr>
          <p:cNvSpPr>
            <a:spLocks noGrp="1" noChangeArrowheads="1"/>
          </p:cNvSpPr>
          <p:nvPr>
            <p:ph type="body" idx="1"/>
          </p:nvPr>
        </p:nvSpPr>
        <p:spPr/>
        <p:txBody>
          <a:bodyPr lIns="91424" tIns="45712" rIns="91424" bIns="45712"/>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53EF35-5E43-4E1D-99D0-A484A69132BF}"/>
              </a:ext>
            </a:extLst>
          </p:cNvPr>
          <p:cNvSpPr>
            <a:spLocks noGrp="1" noChangeArrowheads="1"/>
          </p:cNvSpPr>
          <p:nvPr>
            <p:ph type="sldNum" sz="quarter" idx="5"/>
          </p:nvPr>
        </p:nvSpPr>
        <p:spPr>
          <a:ln/>
        </p:spPr>
        <p:txBody>
          <a:bodyPr/>
          <a:lstStyle/>
          <a:p>
            <a:fld id="{C4306B3C-1BF5-4BCD-BA6D-C68C7EF899A7}" type="slidenum">
              <a:rPr lang="en-US" altLang="en-US"/>
              <a:pPr/>
              <a:t>16</a:t>
            </a:fld>
            <a:endParaRPr lang="en-US" altLang="en-US"/>
          </a:p>
        </p:txBody>
      </p:sp>
      <p:sp>
        <p:nvSpPr>
          <p:cNvPr id="136194" name="Rectangle 2">
            <a:extLst>
              <a:ext uri="{FF2B5EF4-FFF2-40B4-BE49-F238E27FC236}">
                <a16:creationId xmlns:a16="http://schemas.microsoft.com/office/drawing/2014/main" id="{12AB50C0-7894-408D-B410-01C47677F2BA}"/>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2B09B52D-04D5-4967-9DB4-FA079FE736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97F4E8-3CC6-41BA-BAA5-883ACC6518D8}"/>
              </a:ext>
            </a:extLst>
          </p:cNvPr>
          <p:cNvSpPr>
            <a:spLocks noGrp="1" noChangeArrowheads="1"/>
          </p:cNvSpPr>
          <p:nvPr>
            <p:ph type="sldNum" sz="quarter" idx="5"/>
          </p:nvPr>
        </p:nvSpPr>
        <p:spPr>
          <a:ln/>
        </p:spPr>
        <p:txBody>
          <a:bodyPr/>
          <a:lstStyle/>
          <a:p>
            <a:fld id="{2E53277A-136C-4717-B131-B9071D1E00B1}" type="slidenum">
              <a:rPr lang="en-US" altLang="en-US"/>
              <a:pPr/>
              <a:t>17</a:t>
            </a:fld>
            <a:endParaRPr lang="en-US" altLang="en-US"/>
          </a:p>
        </p:txBody>
      </p:sp>
      <p:sp>
        <p:nvSpPr>
          <p:cNvPr id="87042" name="Rectangle 2">
            <a:extLst>
              <a:ext uri="{FF2B5EF4-FFF2-40B4-BE49-F238E27FC236}">
                <a16:creationId xmlns:a16="http://schemas.microsoft.com/office/drawing/2014/main" id="{AF5B1DEA-EF41-448F-A57E-9284BAE3C735}"/>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7477FF1-4C32-4962-90BA-3FAFFCAB1F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6726BF-F165-4930-ACAC-AB4E16A4FEE9}"/>
              </a:ext>
            </a:extLst>
          </p:cNvPr>
          <p:cNvSpPr>
            <a:spLocks noGrp="1" noChangeArrowheads="1"/>
          </p:cNvSpPr>
          <p:nvPr>
            <p:ph type="sldNum" sz="quarter" idx="5"/>
          </p:nvPr>
        </p:nvSpPr>
        <p:spPr>
          <a:ln/>
        </p:spPr>
        <p:txBody>
          <a:bodyPr/>
          <a:lstStyle/>
          <a:p>
            <a:fld id="{286746EE-5711-40CB-8807-1373B22C94F2}" type="slidenum">
              <a:rPr lang="en-US" altLang="en-US"/>
              <a:pPr/>
              <a:t>18</a:t>
            </a:fld>
            <a:endParaRPr lang="en-US" altLang="en-US"/>
          </a:p>
        </p:txBody>
      </p:sp>
      <p:sp>
        <p:nvSpPr>
          <p:cNvPr id="28674" name="Rectangle 2">
            <a:extLst>
              <a:ext uri="{FF2B5EF4-FFF2-40B4-BE49-F238E27FC236}">
                <a16:creationId xmlns:a16="http://schemas.microsoft.com/office/drawing/2014/main" id="{EBC506C1-2C70-4EFE-A2DF-6195F8D5A2C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F0E41C9-CD4F-4A1F-A2DA-5FD2C423DF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5B134AF0-BB81-495B-BF59-18AEF4D93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a:extLst>
              <a:ext uri="{FF2B5EF4-FFF2-40B4-BE49-F238E27FC236}">
                <a16:creationId xmlns:a16="http://schemas.microsoft.com/office/drawing/2014/main" id="{E630498E-EEB0-41FE-990C-165CA9FE3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D658CE4-7436-4A9A-AEB5-90D930B69FD5}"/>
              </a:ext>
            </a:extLst>
          </p:cNvPr>
          <p:cNvSpPr>
            <a:spLocks noGrp="1" noRot="1" noChangeAspect="1" noChangeArrowheads="1" noTextEdit="1"/>
          </p:cNvSpPr>
          <p:nvPr>
            <p:ph type="sldImg"/>
          </p:nvPr>
        </p:nvSpPr>
        <p:spPr bwMode="auto">
          <a:xfrm>
            <a:off x="407988" y="733425"/>
            <a:ext cx="6502400"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32197CC-5C63-4935-82BF-CABCEBEC4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5ED104-918A-46BB-A514-BEBCC62C5F4F}"/>
              </a:ext>
            </a:extLst>
          </p:cNvPr>
          <p:cNvSpPr>
            <a:spLocks noGrp="1" noChangeArrowheads="1"/>
          </p:cNvSpPr>
          <p:nvPr>
            <p:ph type="sldNum" sz="quarter" idx="5"/>
          </p:nvPr>
        </p:nvSpPr>
        <p:spPr>
          <a:ln/>
        </p:spPr>
        <p:txBody>
          <a:bodyPr/>
          <a:lstStyle/>
          <a:p>
            <a:fld id="{C1954466-CA65-4301-B54D-4EE8C7A13450}" type="slidenum">
              <a:rPr lang="en-US" altLang="en-US"/>
              <a:pPr/>
              <a:t>22</a:t>
            </a:fld>
            <a:endParaRPr lang="en-US" altLang="en-US"/>
          </a:p>
        </p:txBody>
      </p:sp>
      <p:sp>
        <p:nvSpPr>
          <p:cNvPr id="20482" name="Rectangle 2">
            <a:extLst>
              <a:ext uri="{FF2B5EF4-FFF2-40B4-BE49-F238E27FC236}">
                <a16:creationId xmlns:a16="http://schemas.microsoft.com/office/drawing/2014/main" id="{5CE5D965-F73C-43D1-962E-D8CAF509071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F8CE9A4-9FCC-47B4-B071-7B52CD6CC8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7">
            <a:extLst>
              <a:ext uri="{FF2B5EF4-FFF2-40B4-BE49-F238E27FC236}">
                <a16:creationId xmlns:a16="http://schemas.microsoft.com/office/drawing/2014/main" id="{E3C24F6F-5682-46E2-AD0F-A698781285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fld id="{500889DE-8D90-4697-8C46-C0B44D0682F9}" type="slidenum">
              <a:rPr lang="en-US" altLang="en-US" sz="1200"/>
              <a:pPr/>
              <a:t>23</a:t>
            </a:fld>
            <a:endParaRPr lang="en-US" altLang="en-US" sz="1200"/>
          </a:p>
        </p:txBody>
      </p:sp>
      <p:sp>
        <p:nvSpPr>
          <p:cNvPr id="470018" name="Rectangle 2">
            <a:extLst>
              <a:ext uri="{FF2B5EF4-FFF2-40B4-BE49-F238E27FC236}">
                <a16:creationId xmlns:a16="http://schemas.microsoft.com/office/drawing/2014/main" id="{DE524CD5-B0C9-4868-B883-4288EF557EFC}"/>
              </a:ext>
            </a:extLst>
          </p:cNvPr>
          <p:cNvSpPr>
            <a:spLocks noGrp="1" noRot="1" noChangeAspect="1" noChangeArrowheads="1" noTextEdit="1"/>
          </p:cNvSpPr>
          <p:nvPr>
            <p:ph type="sldImg"/>
          </p:nvPr>
        </p:nvSpPr>
        <p:spPr>
          <a:ln/>
        </p:spPr>
      </p:sp>
      <p:sp>
        <p:nvSpPr>
          <p:cNvPr id="470019" name="Rectangle 3">
            <a:extLst>
              <a:ext uri="{FF2B5EF4-FFF2-40B4-BE49-F238E27FC236}">
                <a16:creationId xmlns:a16="http://schemas.microsoft.com/office/drawing/2014/main" id="{E8A049EB-D09D-4F4B-8693-DD8C3332CB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3DF73BBE-EB12-4237-B258-26A7A421F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a:extLst>
              <a:ext uri="{FF2B5EF4-FFF2-40B4-BE49-F238E27FC236}">
                <a16:creationId xmlns:a16="http://schemas.microsoft.com/office/drawing/2014/main" id="{3D8754C2-D455-4CE1-B2BA-F3125CDF3494}"/>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D10B0E48-8F82-4A1A-AE79-72959E9B834E}"/>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5B689398-810C-47ED-ADEB-25900EA82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9B50E9-D5DC-4304-B620-170E704E0DC2}"/>
              </a:ext>
            </a:extLst>
          </p:cNvPr>
          <p:cNvSpPr>
            <a:spLocks noGrp="1" noChangeArrowheads="1"/>
          </p:cNvSpPr>
          <p:nvPr>
            <p:ph type="sldNum" sz="quarter" idx="5"/>
          </p:nvPr>
        </p:nvSpPr>
        <p:spPr>
          <a:ln/>
        </p:spPr>
        <p:txBody>
          <a:bodyPr/>
          <a:lstStyle/>
          <a:p>
            <a:fld id="{6D988842-8065-4808-9BF6-24F0961E6F99}" type="slidenum">
              <a:rPr lang="en-US" altLang="en-US"/>
              <a:pPr/>
              <a:t>25</a:t>
            </a:fld>
            <a:endParaRPr lang="en-US" altLang="en-US"/>
          </a:p>
        </p:txBody>
      </p:sp>
      <p:sp>
        <p:nvSpPr>
          <p:cNvPr id="18434" name="Rectangle 2">
            <a:extLst>
              <a:ext uri="{FF2B5EF4-FFF2-40B4-BE49-F238E27FC236}">
                <a16:creationId xmlns:a16="http://schemas.microsoft.com/office/drawing/2014/main" id="{CDDC4493-9829-4596-A350-17D4A26EFD4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76540D1-7A73-4DA0-A9B9-17768E6DCA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3937A2B8-11FB-4C64-A461-0E0F3DB5F9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Rectangle 3">
            <a:extLst>
              <a:ext uri="{FF2B5EF4-FFF2-40B4-BE49-F238E27FC236}">
                <a16:creationId xmlns:a16="http://schemas.microsoft.com/office/drawing/2014/main" id="{2BD94907-C008-4C25-A674-A4B37CEFE9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A0524ABF-D386-42FD-8C64-B1D78D9EA82B}"/>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a:solidFill>
                  <a:schemeClr val="tx1"/>
                </a:solidFill>
                <a:latin typeface="Calibri" panose="020F0502020204030204" pitchFamily="34" charset="0"/>
                <a:cs typeface="Arial" panose="020B0604020202020204" pitchFamily="34" charset="0"/>
              </a:defRPr>
            </a:lvl1pPr>
            <a:lvl2pPr marL="742950" indent="-285750" defTabSz="966788">
              <a:defRPr>
                <a:solidFill>
                  <a:schemeClr val="tx1"/>
                </a:solidFill>
                <a:latin typeface="Calibri" panose="020F0502020204030204" pitchFamily="34" charset="0"/>
                <a:cs typeface="Arial" panose="020B0604020202020204" pitchFamily="34" charset="0"/>
              </a:defRPr>
            </a:lvl2pPr>
            <a:lvl3pPr marL="1143000" indent="-228600" defTabSz="966788">
              <a:defRPr>
                <a:solidFill>
                  <a:schemeClr val="tx1"/>
                </a:solidFill>
                <a:latin typeface="Calibri" panose="020F0502020204030204" pitchFamily="34" charset="0"/>
                <a:cs typeface="Arial" panose="020B0604020202020204" pitchFamily="34" charset="0"/>
              </a:defRPr>
            </a:lvl3pPr>
            <a:lvl4pPr marL="1600200" indent="-228600" defTabSz="966788">
              <a:defRPr>
                <a:solidFill>
                  <a:schemeClr val="tx1"/>
                </a:solidFill>
                <a:latin typeface="Calibri" panose="020F0502020204030204" pitchFamily="34" charset="0"/>
                <a:cs typeface="Arial" panose="020B0604020202020204" pitchFamily="34" charset="0"/>
              </a:defRPr>
            </a:lvl4pPr>
            <a:lvl5pPr marL="2057400" indent="-228600" defTabSz="966788">
              <a:defRPr>
                <a:solidFill>
                  <a:schemeClr val="tx1"/>
                </a:solidFill>
                <a:latin typeface="Calibri" panose="020F0502020204030204" pitchFamily="34" charset="0"/>
                <a:cs typeface="Arial" panose="020B060402020202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0AE8AA26-C216-4861-80AB-FBEDDABDBB84}" type="slidenum">
              <a:rPr lang="en-US" altLang="en-US" sz="1300">
                <a:latin typeface="Arial" panose="020B0604020202020204" pitchFamily="34" charset="0"/>
              </a:rPr>
              <a:pPr algn="r"/>
              <a:t>30</a:t>
            </a:fld>
            <a:endParaRPr lang="en-US" altLang="en-US" sz="1300">
              <a:latin typeface="Arial" panose="020B0604020202020204" pitchFamily="34" charset="0"/>
            </a:endParaRPr>
          </a:p>
        </p:txBody>
      </p:sp>
      <p:sp>
        <p:nvSpPr>
          <p:cNvPr id="165890" name="Rectangle 2">
            <a:extLst>
              <a:ext uri="{FF2B5EF4-FFF2-40B4-BE49-F238E27FC236}">
                <a16:creationId xmlns:a16="http://schemas.microsoft.com/office/drawing/2014/main" id="{99DC2F0C-37E5-4FEF-9A9B-C696B716F120}"/>
              </a:ext>
            </a:extLst>
          </p:cNvPr>
          <p:cNvSpPr>
            <a:spLocks noGrp="1" noRot="1" noChangeAspect="1" noChangeArrowheads="1" noTextEdit="1"/>
          </p:cNvSpPr>
          <p:nvPr>
            <p:ph type="sldImg"/>
          </p:nvPr>
        </p:nvSpPr>
        <p:spPr bwMode="auto">
          <a:xfrm>
            <a:off x="-355600" y="676275"/>
            <a:ext cx="8042275" cy="452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D6FAC0B5-CCF9-4AC4-B58F-9EC355462A8E}"/>
              </a:ext>
            </a:extLst>
          </p:cNvPr>
          <p:cNvSpPr>
            <a:spLocks noGrp="1" noChangeArrowheads="1"/>
          </p:cNvSpPr>
          <p:nvPr>
            <p:ph type="body" idx="1"/>
          </p:nvPr>
        </p:nvSpPr>
        <p:spPr bwMode="auto">
          <a:xfrm>
            <a:off x="700088" y="5386388"/>
            <a:ext cx="5929312" cy="387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3" tIns="48326" rIns="96653" bIns="48326"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00F6CB-4329-489E-AD8C-B24347220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88FB28-2832-4DBC-B335-9355C3A11228}"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
        <p:nvSpPr>
          <p:cNvPr id="56323" name="Rectangle 7">
            <a:extLst>
              <a:ext uri="{FF2B5EF4-FFF2-40B4-BE49-F238E27FC236}">
                <a16:creationId xmlns:a16="http://schemas.microsoft.com/office/drawing/2014/main" id="{C34ACE26-3188-4805-A4CD-BD391419F7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5B7852-1893-4C08-908A-75DDBC937A09}" type="slidenum">
              <a:rPr lang="en-US" altLang="en-US" sz="1200"/>
              <a:pPr algn="r" eaLnBrk="1" hangingPunct="1"/>
              <a:t>31</a:t>
            </a:fld>
            <a:endParaRPr lang="en-US" altLang="en-US" sz="1200"/>
          </a:p>
        </p:txBody>
      </p:sp>
      <p:sp>
        <p:nvSpPr>
          <p:cNvPr id="56324" name="Rectangle 2">
            <a:extLst>
              <a:ext uri="{FF2B5EF4-FFF2-40B4-BE49-F238E27FC236}">
                <a16:creationId xmlns:a16="http://schemas.microsoft.com/office/drawing/2014/main" id="{8DB20C2A-013D-4F35-A82D-ACE113460D5E}"/>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a:extLst>
              <a:ext uri="{FF2B5EF4-FFF2-40B4-BE49-F238E27FC236}">
                <a16:creationId xmlns:a16="http://schemas.microsoft.com/office/drawing/2014/main" id="{1F24D547-381E-41C3-9E94-126102F4AF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257BD3B-9E5F-4D84-9BCA-3A97FBF221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DF9E37-1029-4AAF-B8B2-ECCECFE7AF62}" type="slidenum">
              <a:rPr lang="en-US" altLang="en-US" smtClean="0"/>
              <a:pPr/>
              <a:t>34</a:t>
            </a:fld>
            <a:endParaRPr lang="en-US" altLang="en-US"/>
          </a:p>
        </p:txBody>
      </p:sp>
      <p:sp>
        <p:nvSpPr>
          <p:cNvPr id="25603" name="Slide Image Placeholder 1">
            <a:extLst>
              <a:ext uri="{FF2B5EF4-FFF2-40B4-BE49-F238E27FC236}">
                <a16:creationId xmlns:a16="http://schemas.microsoft.com/office/drawing/2014/main" id="{091CD7F6-290F-4D0A-B681-81F9F807FC0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Notes Placeholder 2">
            <a:extLst>
              <a:ext uri="{FF2B5EF4-FFF2-40B4-BE49-F238E27FC236}">
                <a16:creationId xmlns:a16="http://schemas.microsoft.com/office/drawing/2014/main" id="{53D0A5B7-8CCC-4B65-A999-7C8547400E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
        <p:nvSpPr>
          <p:cNvPr id="25605" name="Slide Number Placeholder 3">
            <a:extLst>
              <a:ext uri="{FF2B5EF4-FFF2-40B4-BE49-F238E27FC236}">
                <a16:creationId xmlns:a16="http://schemas.microsoft.com/office/drawing/2014/main" id="{F0DB19CD-4641-45BC-86B2-EA06C7C0D5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panose="020B0604020202020204" pitchFamily="34" charset="0"/>
                <a:cs typeface="Arial" panose="020B0604020202020204" pitchFamily="34" charset="0"/>
              </a:defRPr>
            </a:lvl1pPr>
            <a:lvl2pPr marL="703263" indent="-271463" defTabSz="865188">
              <a:defRPr>
                <a:solidFill>
                  <a:schemeClr val="tx1"/>
                </a:solidFill>
                <a:latin typeface="Arial" panose="020B0604020202020204" pitchFamily="34" charset="0"/>
                <a:cs typeface="Arial" panose="020B0604020202020204" pitchFamily="34" charset="0"/>
              </a:defRPr>
            </a:lvl2pPr>
            <a:lvl3pPr marL="1081088" indent="-215900" defTabSz="865188">
              <a:defRPr>
                <a:solidFill>
                  <a:schemeClr val="tx1"/>
                </a:solidFill>
                <a:latin typeface="Arial" panose="020B0604020202020204" pitchFamily="34" charset="0"/>
                <a:cs typeface="Arial" panose="020B0604020202020204" pitchFamily="34" charset="0"/>
              </a:defRPr>
            </a:lvl3pPr>
            <a:lvl4pPr marL="1512888" indent="-215900" defTabSz="865188">
              <a:defRPr>
                <a:solidFill>
                  <a:schemeClr val="tx1"/>
                </a:solidFill>
                <a:latin typeface="Arial" panose="020B0604020202020204" pitchFamily="34" charset="0"/>
                <a:cs typeface="Arial" panose="020B0604020202020204" pitchFamily="34" charset="0"/>
              </a:defRPr>
            </a:lvl4pPr>
            <a:lvl5pPr marL="1946275" indent="-215900" defTabSz="865188">
              <a:defRPr>
                <a:solidFill>
                  <a:schemeClr val="tx1"/>
                </a:solidFill>
                <a:latin typeface="Arial" panose="020B0604020202020204" pitchFamily="34" charset="0"/>
                <a:cs typeface="Arial" panose="020B0604020202020204" pitchFamily="34" charset="0"/>
              </a:defRPr>
            </a:lvl5pPr>
            <a:lvl6pPr marL="24034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06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78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750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012C7FB-9270-4656-8492-F6EFF94B0471}" type="slidenum">
              <a:rPr lang="en-US" altLang="en-US" sz="1200"/>
              <a:pPr algn="r" eaLnBrk="1" hangingPunct="1"/>
              <a:t>34</a:t>
            </a:fld>
            <a:endParaRPr lang="en-US" altLang="en-US" sz="1200"/>
          </a:p>
        </p:txBody>
      </p:sp>
    </p:spTree>
    <p:extLst>
      <p:ext uri="{BB962C8B-B14F-4D97-AF65-F5344CB8AC3E}">
        <p14:creationId xmlns:p14="http://schemas.microsoft.com/office/powerpoint/2010/main" val="286167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12EEFEC-DB1C-4DF2-92F5-AC5A52B9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E98264-2A37-4F59-B6F8-8A5205F2A74C}"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44034" name="Rectangle 2">
            <a:extLst>
              <a:ext uri="{FF2B5EF4-FFF2-40B4-BE49-F238E27FC236}">
                <a16:creationId xmlns:a16="http://schemas.microsoft.com/office/drawing/2014/main" id="{313908F6-A10C-429B-AF94-FEFF75B04717}"/>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EB2492EA-E391-46D8-B023-8097CB8F8E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9160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9DB00FF-FFAC-4B80-9F05-DA12B072A4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BA8985B2-BD63-49F1-A52B-F314A08DD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3" name="Slide Number Placeholder 3">
            <a:extLst>
              <a:ext uri="{FF2B5EF4-FFF2-40B4-BE49-F238E27FC236}">
                <a16:creationId xmlns:a16="http://schemas.microsoft.com/office/drawing/2014/main" id="{9735F6B8-9336-4ADC-9EAF-056DC24CC4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23AA5-C370-47DA-9D16-26036BB98CDA}"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7632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81B086-11EF-4E35-BE23-D6EB7D2EA310}"/>
              </a:ext>
            </a:extLst>
          </p:cNvPr>
          <p:cNvSpPr>
            <a:spLocks noGrp="1" noChangeArrowheads="1"/>
          </p:cNvSpPr>
          <p:nvPr>
            <p:ph type="sldNum" sz="quarter" idx="5"/>
          </p:nvPr>
        </p:nvSpPr>
        <p:spPr>
          <a:ln/>
        </p:spPr>
        <p:txBody>
          <a:bodyPr/>
          <a:lstStyle/>
          <a:p>
            <a:fld id="{57FC19FD-D0D3-4CE6-B0F9-8D2D34E39344}" type="slidenum">
              <a:rPr lang="en-US" altLang="en-US"/>
              <a:pPr/>
              <a:t>4</a:t>
            </a:fld>
            <a:endParaRPr lang="en-US" altLang="en-US"/>
          </a:p>
        </p:txBody>
      </p:sp>
      <p:sp>
        <p:nvSpPr>
          <p:cNvPr id="29698" name="Rectangle 2">
            <a:extLst>
              <a:ext uri="{FF2B5EF4-FFF2-40B4-BE49-F238E27FC236}">
                <a16:creationId xmlns:a16="http://schemas.microsoft.com/office/drawing/2014/main" id="{D116BFF2-5C5A-48FF-B318-A122C50811E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950618B-EDF5-46DF-83B3-43B5C90DC5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358A5BA-C171-41B0-8F0D-CA3C5C01C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4A536B1F-0CD0-484B-BAC6-C58F879D9868}" type="slidenum">
              <a:rPr lang="en-US" altLang="en-US" smtClean="0">
                <a:solidFill>
                  <a:srgbClr val="000000"/>
                </a:solidFill>
              </a:rPr>
              <a:pPr eaLnBrk="0" hangingPunct="0"/>
              <a:t>43</a:t>
            </a:fld>
            <a:endParaRPr lang="en-US" altLang="en-US">
              <a:solidFill>
                <a:srgbClr val="000000"/>
              </a:solidFill>
            </a:endParaRPr>
          </a:p>
        </p:txBody>
      </p:sp>
      <p:sp>
        <p:nvSpPr>
          <p:cNvPr id="112643" name="Rectangle 2">
            <a:extLst>
              <a:ext uri="{FF2B5EF4-FFF2-40B4-BE49-F238E27FC236}">
                <a16:creationId xmlns:a16="http://schemas.microsoft.com/office/drawing/2014/main" id="{A9799BE5-6828-4BE9-A49E-CE832849923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A7F62A01-8A03-4DF6-84D9-85E1058E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889298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477C976B-6C97-4034-AACE-B656A0A8FC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Rectangle 3">
            <a:extLst>
              <a:ext uri="{FF2B5EF4-FFF2-40B4-BE49-F238E27FC236}">
                <a16:creationId xmlns:a16="http://schemas.microsoft.com/office/drawing/2014/main" id="{009C2B7E-096A-4582-88C6-589CC04D8C73}"/>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70188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F0A95F-CD40-4A18-ADAB-4417C586B2DD}"/>
              </a:ext>
            </a:extLst>
          </p:cNvPr>
          <p:cNvSpPr>
            <a:spLocks noGrp="1" noChangeArrowheads="1"/>
          </p:cNvSpPr>
          <p:nvPr>
            <p:ph type="sldNum" sz="quarter" idx="5"/>
          </p:nvPr>
        </p:nvSpPr>
        <p:spPr>
          <a:ln/>
        </p:spPr>
        <p:txBody>
          <a:bodyPr/>
          <a:lstStyle/>
          <a:p>
            <a:fld id="{4168407E-1BAC-4282-A81C-6F1BC52903A8}" type="slidenum">
              <a:rPr lang="en-US" altLang="en-US"/>
              <a:pPr/>
              <a:t>53</a:t>
            </a:fld>
            <a:endParaRPr lang="en-US" altLang="en-US"/>
          </a:p>
        </p:txBody>
      </p:sp>
      <p:sp>
        <p:nvSpPr>
          <p:cNvPr id="89090" name="Rectangle 2">
            <a:extLst>
              <a:ext uri="{FF2B5EF4-FFF2-40B4-BE49-F238E27FC236}">
                <a16:creationId xmlns:a16="http://schemas.microsoft.com/office/drawing/2014/main" id="{6862CC11-8ACD-4EE8-A2C6-41B0967BEA5C}"/>
              </a:ext>
            </a:extLst>
          </p:cNvPr>
          <p:cNvSpPr>
            <a:spLocks noGrp="1" noRot="1" noChangeAspect="1" noChangeArrowheads="1" noTextEdit="1"/>
          </p:cNvSpPr>
          <p:nvPr>
            <p:ph type="sldImg"/>
          </p:nvPr>
        </p:nvSpPr>
        <p:spPr>
          <a:xfrm>
            <a:off x="382588" y="685800"/>
            <a:ext cx="6096000" cy="3429000"/>
          </a:xfrm>
          <a:ln/>
        </p:spPr>
      </p:sp>
      <p:sp>
        <p:nvSpPr>
          <p:cNvPr id="89091" name="Rectangle 3">
            <a:extLst>
              <a:ext uri="{FF2B5EF4-FFF2-40B4-BE49-F238E27FC236}">
                <a16:creationId xmlns:a16="http://schemas.microsoft.com/office/drawing/2014/main" id="{101CE001-ABE6-4CCC-A8E4-EC8EA3975995}"/>
              </a:ext>
            </a:extLst>
          </p:cNvPr>
          <p:cNvSpPr>
            <a:spLocks noGrp="1" noChangeArrowheads="1"/>
          </p:cNvSpPr>
          <p:nvPr>
            <p:ph type="body" idx="1"/>
          </p:nvPr>
        </p:nvSpPr>
        <p:spPr>
          <a:xfrm>
            <a:off x="914400" y="4343400"/>
            <a:ext cx="5029200" cy="4114800"/>
          </a:xfrm>
        </p:spPr>
        <p:txBody>
          <a:bodyPr/>
          <a:lstStyle/>
          <a:p>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15710C-454B-4D32-A8BC-B14C99370A74}"/>
              </a:ext>
            </a:extLst>
          </p:cNvPr>
          <p:cNvSpPr>
            <a:spLocks noGrp="1" noChangeArrowheads="1"/>
          </p:cNvSpPr>
          <p:nvPr>
            <p:ph type="sldNum" sz="quarter" idx="5"/>
          </p:nvPr>
        </p:nvSpPr>
        <p:spPr>
          <a:ln/>
        </p:spPr>
        <p:txBody>
          <a:bodyPr/>
          <a:lstStyle/>
          <a:p>
            <a:fld id="{2F6AE672-87A2-4338-8DC0-567C20A1B6F2}" type="slidenum">
              <a:rPr lang="en-US" altLang="en-US"/>
              <a:pPr/>
              <a:t>54</a:t>
            </a:fld>
            <a:endParaRPr lang="en-US" altLang="en-US"/>
          </a:p>
        </p:txBody>
      </p:sp>
      <p:sp>
        <p:nvSpPr>
          <p:cNvPr id="56322" name="Rectangle 2">
            <a:extLst>
              <a:ext uri="{FF2B5EF4-FFF2-40B4-BE49-F238E27FC236}">
                <a16:creationId xmlns:a16="http://schemas.microsoft.com/office/drawing/2014/main" id="{B5B8879E-A34E-43FD-A71A-874450705CC2}"/>
              </a:ext>
            </a:extLst>
          </p:cNvPr>
          <p:cNvSpPr>
            <a:spLocks noGrp="1" noRot="1" noChangeAspect="1" noChangeArrowheads="1" noTextEdit="1"/>
          </p:cNvSpPr>
          <p:nvPr>
            <p:ph type="sldImg"/>
          </p:nvPr>
        </p:nvSpPr>
        <p:spPr>
          <a:xfrm>
            <a:off x="382588" y="685800"/>
            <a:ext cx="6096000" cy="3429000"/>
          </a:xfrm>
          <a:ln/>
        </p:spPr>
      </p:sp>
      <p:sp>
        <p:nvSpPr>
          <p:cNvPr id="56323" name="Rectangle 3">
            <a:extLst>
              <a:ext uri="{FF2B5EF4-FFF2-40B4-BE49-F238E27FC236}">
                <a16:creationId xmlns:a16="http://schemas.microsoft.com/office/drawing/2014/main" id="{DEB7476C-020D-469B-81D9-5CF302EBD987}"/>
              </a:ext>
            </a:extLst>
          </p:cNvPr>
          <p:cNvSpPr>
            <a:spLocks noGrp="1" noChangeArrowheads="1"/>
          </p:cNvSpPr>
          <p:nvPr>
            <p:ph type="body" idx="1"/>
          </p:nvPr>
        </p:nvSpPr>
        <p:spPr>
          <a:xfrm>
            <a:off x="914400" y="4191000"/>
            <a:ext cx="5029200" cy="4572000"/>
          </a:xfrm>
        </p:spPr>
        <p:txBody>
          <a:bodyPr/>
          <a:lstStyle/>
          <a:p>
            <a:pPr algn="just">
              <a:lnSpc>
                <a:spcPct val="85000"/>
              </a:lnSpc>
            </a:pPr>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E9924C96-5120-4D66-8961-461E00246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786FA719-38C6-400F-8F7E-989048CA5D2E}" type="slidenum">
              <a:rPr lang="en-US" altLang="en-US">
                <a:solidFill>
                  <a:srgbClr val="000000"/>
                </a:solidFill>
                <a:latin typeface="Arial" panose="020B0604020202020204" pitchFamily="34" charset="0"/>
              </a:rPr>
              <a:pPr eaLnBrk="0" hangingPunct="0"/>
              <a:t>55</a:t>
            </a:fld>
            <a:endParaRPr lang="en-US" altLang="en-US">
              <a:solidFill>
                <a:srgbClr val="000000"/>
              </a:solidFill>
              <a:latin typeface="Arial" panose="020B0604020202020204" pitchFamily="34" charset="0"/>
            </a:endParaRPr>
          </a:p>
        </p:txBody>
      </p:sp>
      <p:sp>
        <p:nvSpPr>
          <p:cNvPr id="201730" name="Rectangle 2">
            <a:extLst>
              <a:ext uri="{FF2B5EF4-FFF2-40B4-BE49-F238E27FC236}">
                <a16:creationId xmlns:a16="http://schemas.microsoft.com/office/drawing/2014/main" id="{E0636DCF-7710-4AB2-8C29-1D7EBB37539C}"/>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2A195107-1D07-470F-9C46-156D0512E2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74DEAA-DE5A-498E-9762-96F2A8D7501C}"/>
              </a:ext>
            </a:extLst>
          </p:cNvPr>
          <p:cNvSpPr>
            <a:spLocks noGrp="1" noChangeArrowheads="1"/>
          </p:cNvSpPr>
          <p:nvPr>
            <p:ph type="sldNum" sz="quarter" idx="5"/>
          </p:nvPr>
        </p:nvSpPr>
        <p:spPr>
          <a:ln/>
        </p:spPr>
        <p:txBody>
          <a:bodyPr/>
          <a:lstStyle/>
          <a:p>
            <a:fld id="{7390E65F-E5FC-47F9-AFDC-1981666916E5}" type="slidenum">
              <a:rPr lang="en-US" altLang="en-US"/>
              <a:pPr/>
              <a:t>58</a:t>
            </a:fld>
            <a:endParaRPr lang="en-US" altLang="en-US"/>
          </a:p>
        </p:txBody>
      </p:sp>
      <p:sp>
        <p:nvSpPr>
          <p:cNvPr id="68610" name="Rectangle 2">
            <a:extLst>
              <a:ext uri="{FF2B5EF4-FFF2-40B4-BE49-F238E27FC236}">
                <a16:creationId xmlns:a16="http://schemas.microsoft.com/office/drawing/2014/main" id="{3AA265FD-1D79-4387-BBD0-53CA7AD66205}"/>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4013DF1-678C-4AD4-9598-5AAF8DBE5A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35C61206-F4C0-4660-9B75-1230B6E60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Rectangle 3">
            <a:extLst>
              <a:ext uri="{FF2B5EF4-FFF2-40B4-BE49-F238E27FC236}">
                <a16:creationId xmlns:a16="http://schemas.microsoft.com/office/drawing/2014/main" id="{A8A7336B-D039-4400-8B44-8535C3D400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6315914-D04B-42F8-AAE9-D302F6A984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D2716-412E-41AE-AADE-DAA20060FD92}" type="slidenum">
              <a:rPr lang="en-US" altLang="en-US" smtClean="0">
                <a:latin typeface="Calibri" panose="020F0502020204030204" pitchFamily="34" charset="0"/>
              </a:rPr>
              <a:pPr/>
              <a:t>62</a:t>
            </a:fld>
            <a:endParaRPr lang="en-US" altLang="en-US">
              <a:latin typeface="Calibri" panose="020F0502020204030204" pitchFamily="34" charset="0"/>
            </a:endParaRPr>
          </a:p>
        </p:txBody>
      </p:sp>
      <p:sp>
        <p:nvSpPr>
          <p:cNvPr id="36867" name="Rectangle 2">
            <a:extLst>
              <a:ext uri="{FF2B5EF4-FFF2-40B4-BE49-F238E27FC236}">
                <a16:creationId xmlns:a16="http://schemas.microsoft.com/office/drawing/2014/main" id="{6AA5402E-2AC0-49C7-A14A-DD9CD953A4F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4431CCA9-329E-4B68-A840-5F4F4FB4C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5D041B5-1451-46C9-9C59-0F924DFA94F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1894BD0-4135-456C-BBFD-7E4686CF3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Listed as a cognitive test as part of the Medicare Annual Wellness, visit: </a:t>
            </a:r>
            <a:r>
              <a:rPr lang="en-US" altLang="en-US" u="sng">
                <a:hlinkClick r:id="rId3"/>
              </a:rPr>
              <a:t>https://www.nia.nih.gov/research/cognitive-instrument/search?title=Continuous+Recognition+Test+&amp;field_ct_abbreviation_value</a:t>
            </a:r>
            <a:endParaRPr lang="en-US" altLang="en-US"/>
          </a:p>
        </p:txBody>
      </p:sp>
      <p:sp>
        <p:nvSpPr>
          <p:cNvPr id="29699" name="Slide Number Placeholder 3">
            <a:extLst>
              <a:ext uri="{FF2B5EF4-FFF2-40B4-BE49-F238E27FC236}">
                <a16:creationId xmlns:a16="http://schemas.microsoft.com/office/drawing/2014/main" id="{51C0A42D-E734-425F-9171-DA98D05AD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377BC-F30C-4DD3-AE20-73C0088EFC6D}" type="slidenum">
              <a:rPr lang="en-US" altLang="en-US">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2C72FE-F489-4C96-9B7F-E4BC13B1AFC8}"/>
              </a:ext>
            </a:extLst>
          </p:cNvPr>
          <p:cNvSpPr>
            <a:spLocks noGrp="1" noChangeArrowheads="1"/>
          </p:cNvSpPr>
          <p:nvPr>
            <p:ph type="sldNum" sz="quarter" idx="5"/>
          </p:nvPr>
        </p:nvSpPr>
        <p:spPr>
          <a:ln/>
        </p:spPr>
        <p:txBody>
          <a:bodyPr/>
          <a:lstStyle/>
          <a:p>
            <a:fld id="{2105B6A4-DD90-4662-9BB4-D918A0535AF9}" type="slidenum">
              <a:rPr lang="en-US" altLang="en-US"/>
              <a:pPr/>
              <a:t>6</a:t>
            </a:fld>
            <a:endParaRPr lang="en-US" altLang="en-US"/>
          </a:p>
        </p:txBody>
      </p:sp>
      <p:sp>
        <p:nvSpPr>
          <p:cNvPr id="70658" name="Rectangle 2">
            <a:extLst>
              <a:ext uri="{FF2B5EF4-FFF2-40B4-BE49-F238E27FC236}">
                <a16:creationId xmlns:a16="http://schemas.microsoft.com/office/drawing/2014/main" id="{184B6295-35E6-44B1-8960-8DC6432CF23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8D3F5CC-61A8-4824-8B0E-B082B7501A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157139-B867-468B-9200-F53B5D4C20C3}"/>
              </a:ext>
            </a:extLst>
          </p:cNvPr>
          <p:cNvSpPr>
            <a:spLocks noGrp="1" noChangeArrowheads="1"/>
          </p:cNvSpPr>
          <p:nvPr>
            <p:ph type="sldNum" sz="quarter" idx="5"/>
          </p:nvPr>
        </p:nvSpPr>
        <p:spPr>
          <a:ln/>
        </p:spPr>
        <p:txBody>
          <a:bodyPr/>
          <a:lstStyle/>
          <a:p>
            <a:fld id="{237445DC-0486-493D-AC1C-E9BABEB4E95F}" type="slidenum">
              <a:rPr lang="en-US" altLang="en-US"/>
              <a:pPr/>
              <a:t>7</a:t>
            </a:fld>
            <a:endParaRPr lang="en-US" altLang="en-US"/>
          </a:p>
        </p:txBody>
      </p:sp>
      <p:sp>
        <p:nvSpPr>
          <p:cNvPr id="72706" name="Rectangle 2">
            <a:extLst>
              <a:ext uri="{FF2B5EF4-FFF2-40B4-BE49-F238E27FC236}">
                <a16:creationId xmlns:a16="http://schemas.microsoft.com/office/drawing/2014/main" id="{89D17F6C-1D04-4964-9C19-30A8DBC6F24C}"/>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14DAF78-5226-478F-A54A-3CBA0063F6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49CF88-BD23-4BA8-BDFB-039D73ECCADE}"/>
              </a:ext>
            </a:extLst>
          </p:cNvPr>
          <p:cNvSpPr>
            <a:spLocks noGrp="1" noChangeArrowheads="1"/>
          </p:cNvSpPr>
          <p:nvPr>
            <p:ph type="sldNum" sz="quarter" idx="5"/>
          </p:nvPr>
        </p:nvSpPr>
        <p:spPr>
          <a:ln/>
        </p:spPr>
        <p:txBody>
          <a:bodyPr/>
          <a:lstStyle/>
          <a:p>
            <a:fld id="{FAAF0102-95B4-4559-B689-E7A7A54CB2DB}" type="slidenum">
              <a:rPr lang="en-US" altLang="en-US"/>
              <a:pPr/>
              <a:t>8</a:t>
            </a:fld>
            <a:endParaRPr lang="en-US" altLang="en-US"/>
          </a:p>
        </p:txBody>
      </p:sp>
      <p:sp>
        <p:nvSpPr>
          <p:cNvPr id="35842" name="Rectangle 2">
            <a:extLst>
              <a:ext uri="{FF2B5EF4-FFF2-40B4-BE49-F238E27FC236}">
                <a16:creationId xmlns:a16="http://schemas.microsoft.com/office/drawing/2014/main" id="{36ACD94B-3997-4A92-B137-2FA2E102EFA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8BF11FA-FA50-451E-95A9-D661732BDE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D6F5EC-5756-4CD1-9FF8-E4C979B7B81A}"/>
              </a:ext>
            </a:extLst>
          </p:cNvPr>
          <p:cNvSpPr>
            <a:spLocks noGrp="1" noChangeArrowheads="1"/>
          </p:cNvSpPr>
          <p:nvPr>
            <p:ph type="sldNum" sz="quarter" idx="5"/>
          </p:nvPr>
        </p:nvSpPr>
        <p:spPr>
          <a:ln/>
        </p:spPr>
        <p:txBody>
          <a:bodyPr/>
          <a:lstStyle/>
          <a:p>
            <a:fld id="{86EBAC39-D079-4FF4-B760-C233AD1B0604}" type="slidenum">
              <a:rPr lang="en-US" altLang="en-US"/>
              <a:pPr/>
              <a:t>9</a:t>
            </a:fld>
            <a:endParaRPr lang="en-US" altLang="en-US"/>
          </a:p>
        </p:txBody>
      </p:sp>
      <p:sp>
        <p:nvSpPr>
          <p:cNvPr id="54274" name="Rectangle 2">
            <a:extLst>
              <a:ext uri="{FF2B5EF4-FFF2-40B4-BE49-F238E27FC236}">
                <a16:creationId xmlns:a16="http://schemas.microsoft.com/office/drawing/2014/main" id="{9A334CAF-741D-4352-AC7E-0235AA390A10}"/>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EA963369-3B77-4CDB-BA82-7F8AB17AEA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2F865422-9D63-48D2-8384-4B63E30322D9}"/>
              </a:ext>
            </a:extLst>
          </p:cNvPr>
          <p:cNvSpPr>
            <a:spLocks noGrp="1" noRot="1" noChangeAspect="1" noChangeArrowheads="1" noTextEdit="1"/>
          </p:cNvSpPr>
          <p:nvPr>
            <p:ph type="sldImg"/>
          </p:nvPr>
        </p:nvSpPr>
        <p:spPr>
          <a:xfrm>
            <a:off x="458788" y="720725"/>
            <a:ext cx="6400800" cy="3600450"/>
          </a:xfrm>
          <a:ln/>
        </p:spPr>
      </p:sp>
      <p:sp>
        <p:nvSpPr>
          <p:cNvPr id="332803" name="Rectangle 3">
            <a:extLst>
              <a:ext uri="{FF2B5EF4-FFF2-40B4-BE49-F238E27FC236}">
                <a16:creationId xmlns:a16="http://schemas.microsoft.com/office/drawing/2014/main" id="{144AF569-1E45-4EA3-9628-8B46F069FBEE}"/>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b="1">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80F91527-152B-4630-8CFD-98BF7A3A5E49}"/>
              </a:ext>
            </a:extLst>
          </p:cNvPr>
          <p:cNvSpPr>
            <a:spLocks noGrp="1" noRot="1" noChangeAspect="1" noChangeArrowheads="1" noTextEdit="1"/>
          </p:cNvSpPr>
          <p:nvPr>
            <p:ph type="sldImg"/>
          </p:nvPr>
        </p:nvSpPr>
        <p:spPr bwMode="auto">
          <a:xfrm>
            <a:off x="-428625" y="693738"/>
            <a:ext cx="8178800" cy="460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Rectangle 3">
            <a:extLst>
              <a:ext uri="{FF2B5EF4-FFF2-40B4-BE49-F238E27FC236}">
                <a16:creationId xmlns:a16="http://schemas.microsoft.com/office/drawing/2014/main" id="{2CB75795-A2CB-47DE-904B-13FC7A36C5D9}"/>
              </a:ext>
            </a:extLst>
          </p:cNvPr>
          <p:cNvSpPr>
            <a:spLocks noGrp="1" noChangeArrowheads="1"/>
          </p:cNvSpPr>
          <p:nvPr>
            <p:ph type="body" idx="1"/>
          </p:nvPr>
        </p:nvSpPr>
        <p:spPr bwMode="auto">
          <a:xfrm>
            <a:off x="558800" y="5475288"/>
            <a:ext cx="6183313" cy="394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69" tIns="47335" rIns="94669" bIns="47335" numCol="1" anchor="t" anchorCtr="0" compatLnSpc="1">
            <a:prstTxWarp prst="textNoShape">
              <a:avLst/>
            </a:prstTxWarp>
          </a:bodyPr>
          <a:lstStyle/>
          <a:p>
            <a:pPr marL="114300" indent="-114300">
              <a:spcBef>
                <a:spcPct val="0"/>
              </a:spcBef>
            </a:pPr>
            <a:r>
              <a:rPr lang="en-US" altLang="en-US" b="1" u="sng">
                <a:latin typeface="Arial" panose="020B0604020202020204" pitchFamily="34" charset="0"/>
              </a:rPr>
              <a:t>Purpose</a:t>
            </a:r>
            <a:r>
              <a:rPr lang="en-US" altLang="en-US" b="1">
                <a:latin typeface="Arial" panose="020B0604020202020204" pitchFamily="34" charset="0"/>
              </a:rPr>
              <a:t>:</a:t>
            </a:r>
          </a:p>
          <a:p>
            <a:pPr marL="114300" indent="-114300">
              <a:spcBef>
                <a:spcPct val="0"/>
              </a:spcBef>
            </a:pPr>
            <a:r>
              <a:rPr lang="en-US" altLang="en-US">
                <a:latin typeface="Arial" panose="020B0604020202020204" pitchFamily="34" charset="0"/>
              </a:rPr>
              <a:t>To introduce Alzheimer’s disease and the discovery of senile plaques and neurofibrillary</a:t>
            </a:r>
          </a:p>
          <a:p>
            <a:pPr marL="114300" indent="-114300">
              <a:spcBef>
                <a:spcPct val="0"/>
              </a:spcBef>
            </a:pPr>
            <a:r>
              <a:rPr lang="en-US" altLang="en-US">
                <a:latin typeface="Arial" panose="020B0604020202020204" pitchFamily="34" charset="0"/>
              </a:rPr>
              <a:t>tangles</a:t>
            </a:r>
          </a:p>
          <a:p>
            <a:pPr marL="114300" indent="-114300">
              <a:spcBef>
                <a:spcPct val="0"/>
              </a:spcBef>
            </a:pPr>
            <a:endParaRPr lang="en-US" altLang="en-US">
              <a:latin typeface="Arial" panose="020B0604020202020204" pitchFamily="34" charset="0"/>
            </a:endParaRPr>
          </a:p>
          <a:p>
            <a:pPr marL="114300" indent="-114300">
              <a:spcBef>
                <a:spcPct val="0"/>
              </a:spcBef>
            </a:pPr>
            <a:r>
              <a:rPr lang="en-US" altLang="en-US" b="1" u="sng">
                <a:latin typeface="Arial" panose="020B0604020202020204" pitchFamily="34" charset="0"/>
              </a:rPr>
              <a:t>Key Points</a:t>
            </a:r>
            <a:r>
              <a:rPr lang="en-US" altLang="en-US" b="1">
                <a:latin typeface="Arial" panose="020B0604020202020204" pitchFamily="34" charset="0"/>
              </a:rPr>
              <a:t>:</a:t>
            </a:r>
          </a:p>
          <a:p>
            <a:pPr marL="114300" indent="-114300">
              <a:spcBef>
                <a:spcPct val="0"/>
              </a:spcBef>
              <a:buFontTx/>
              <a:buChar char="•"/>
            </a:pPr>
            <a:r>
              <a:rPr lang="en-US" altLang="en-US">
                <a:latin typeface="Arial" panose="020B0604020202020204" pitchFamily="34" charset="0"/>
              </a:rPr>
              <a:t>Frau Auguste D. was brought by her husband to Alois Alzheimer at a German mental asylum. The husband complained that she had changed drastically over the last few years, that she had become insanely jealous, had severe memory loss, fits of screaming, and hallucinations. He no longer recognized the woman he was married to.</a:t>
            </a:r>
          </a:p>
          <a:p>
            <a:pPr marL="114300" indent="-114300">
              <a:spcBef>
                <a:spcPct val="0"/>
              </a:spcBef>
              <a:buFontTx/>
              <a:buChar char="•"/>
            </a:pPr>
            <a:r>
              <a:rPr lang="en-US" altLang="en-US">
                <a:latin typeface="Arial" panose="020B0604020202020204" pitchFamily="34" charset="0"/>
              </a:rPr>
              <a:t>Upon her death, Alois Alzheimer examined her brain and observed abundant senile plaques and strange neurofibrillary formations in the cerebral cortex, which he determined were responsible for her dementia.</a:t>
            </a:r>
          </a:p>
          <a:p>
            <a:pPr marL="114300" indent="-114300">
              <a:spcBef>
                <a:spcPct val="0"/>
              </a:spcBef>
              <a:buFontTx/>
              <a:buChar char="•"/>
            </a:pPr>
            <a:r>
              <a:rPr lang="en-US" altLang="en-US">
                <a:latin typeface="Arial" panose="020B0604020202020204" pitchFamily="34" charset="0"/>
              </a:rPr>
              <a:t>As we now know, senile plaques, made up of insoluble amyloid beta fragments, and neurofibrillary tangles of hyperphosphorylated tau are the hallmarks of Alzheimer’s disease.</a:t>
            </a:r>
          </a:p>
          <a:p>
            <a:pPr marL="114300" indent="-114300">
              <a:spcBef>
                <a:spcPct val="0"/>
              </a:spcBef>
            </a:pPr>
            <a:endParaRPr lang="en-US" altLang="en-US" u="sn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79C09-00E9-43E4-AA52-BFB0B3810E44}"/>
              </a:ext>
            </a:extLst>
          </p:cNvPr>
          <p:cNvSpPr>
            <a:spLocks noGrp="1"/>
          </p:cNvSpPr>
          <p:nvPr>
            <p:ph type="dt" sz="half" idx="10"/>
          </p:nvPr>
        </p:nvSpPr>
        <p:spPr/>
        <p:txBody>
          <a:bodyPr/>
          <a:lstStyle>
            <a:lvl1pPr>
              <a:defRPr/>
            </a:lvl1pPr>
          </a:lstStyle>
          <a:p>
            <a:pPr>
              <a:defRPr/>
            </a:pPr>
            <a:fld id="{623ECF02-C548-4EE6-9DE3-961677C158B2}" type="datetimeFigureOut">
              <a:rPr lang="en-US"/>
              <a:pPr>
                <a:defRPr/>
              </a:pPr>
              <a:t>11/20/2021</a:t>
            </a:fld>
            <a:endParaRPr lang="en-US"/>
          </a:p>
        </p:txBody>
      </p:sp>
      <p:sp>
        <p:nvSpPr>
          <p:cNvPr id="5" name="Footer Placeholder 4">
            <a:extLst>
              <a:ext uri="{FF2B5EF4-FFF2-40B4-BE49-F238E27FC236}">
                <a16:creationId xmlns:a16="http://schemas.microsoft.com/office/drawing/2014/main" id="{52F7F07A-670B-4F99-BB9A-A8CDE403E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CE499F-CC8B-4B1F-B582-CD1E59EC9904}"/>
              </a:ext>
            </a:extLst>
          </p:cNvPr>
          <p:cNvSpPr>
            <a:spLocks noGrp="1"/>
          </p:cNvSpPr>
          <p:nvPr>
            <p:ph type="sldNum" sz="quarter" idx="12"/>
          </p:nvPr>
        </p:nvSpPr>
        <p:spPr/>
        <p:txBody>
          <a:bodyPr/>
          <a:lstStyle>
            <a:lvl1pPr>
              <a:defRPr/>
            </a:lvl1pPr>
          </a:lstStyle>
          <a:p>
            <a:fld id="{2A9C02ED-982C-4FCD-B9E0-08006B85C6AC}" type="slidenum">
              <a:rPr lang="en-US" altLang="en-US"/>
              <a:pPr/>
              <a:t>‹#›</a:t>
            </a:fld>
            <a:endParaRPr lang="en-US" altLang="en-US"/>
          </a:p>
        </p:txBody>
      </p:sp>
    </p:spTree>
    <p:extLst>
      <p:ext uri="{BB962C8B-B14F-4D97-AF65-F5344CB8AC3E}">
        <p14:creationId xmlns:p14="http://schemas.microsoft.com/office/powerpoint/2010/main" val="29602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F2B71-C716-4335-8617-AB3BDD2E834F}"/>
              </a:ext>
            </a:extLst>
          </p:cNvPr>
          <p:cNvSpPr>
            <a:spLocks noGrp="1"/>
          </p:cNvSpPr>
          <p:nvPr>
            <p:ph type="dt" sz="half" idx="10"/>
          </p:nvPr>
        </p:nvSpPr>
        <p:spPr/>
        <p:txBody>
          <a:bodyPr/>
          <a:lstStyle>
            <a:lvl1pPr>
              <a:defRPr/>
            </a:lvl1pPr>
          </a:lstStyle>
          <a:p>
            <a:pPr>
              <a:defRPr/>
            </a:pPr>
            <a:fld id="{401BE705-46CC-4BC2-B387-B91C151F7EA3}" type="datetimeFigureOut">
              <a:rPr lang="en-US"/>
              <a:pPr>
                <a:defRPr/>
              </a:pPr>
              <a:t>11/20/2021</a:t>
            </a:fld>
            <a:endParaRPr lang="en-US"/>
          </a:p>
        </p:txBody>
      </p:sp>
      <p:sp>
        <p:nvSpPr>
          <p:cNvPr id="5" name="Footer Placeholder 4">
            <a:extLst>
              <a:ext uri="{FF2B5EF4-FFF2-40B4-BE49-F238E27FC236}">
                <a16:creationId xmlns:a16="http://schemas.microsoft.com/office/drawing/2014/main" id="{677E3AC8-FF5D-4B09-88A8-5134CA905C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62BC4-C3F7-4CA8-88A8-F6BC988DCD93}"/>
              </a:ext>
            </a:extLst>
          </p:cNvPr>
          <p:cNvSpPr>
            <a:spLocks noGrp="1"/>
          </p:cNvSpPr>
          <p:nvPr>
            <p:ph type="sldNum" sz="quarter" idx="12"/>
          </p:nvPr>
        </p:nvSpPr>
        <p:spPr/>
        <p:txBody>
          <a:bodyPr/>
          <a:lstStyle>
            <a:lvl1pPr>
              <a:defRPr/>
            </a:lvl1pPr>
          </a:lstStyle>
          <a:p>
            <a:fld id="{513929B1-73BF-4E83-876C-303316B26FA7}" type="slidenum">
              <a:rPr lang="en-US" altLang="en-US"/>
              <a:pPr/>
              <a:t>‹#›</a:t>
            </a:fld>
            <a:endParaRPr lang="en-US" altLang="en-US"/>
          </a:p>
        </p:txBody>
      </p:sp>
    </p:spTree>
    <p:extLst>
      <p:ext uri="{BB962C8B-B14F-4D97-AF65-F5344CB8AC3E}">
        <p14:creationId xmlns:p14="http://schemas.microsoft.com/office/powerpoint/2010/main" val="26785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37D92-2121-47F6-A412-CF25E103D85C}"/>
              </a:ext>
            </a:extLst>
          </p:cNvPr>
          <p:cNvSpPr>
            <a:spLocks noGrp="1"/>
          </p:cNvSpPr>
          <p:nvPr>
            <p:ph type="dt" sz="half" idx="10"/>
          </p:nvPr>
        </p:nvSpPr>
        <p:spPr/>
        <p:txBody>
          <a:bodyPr/>
          <a:lstStyle>
            <a:lvl1pPr>
              <a:defRPr/>
            </a:lvl1pPr>
          </a:lstStyle>
          <a:p>
            <a:pPr>
              <a:defRPr/>
            </a:pPr>
            <a:fld id="{3A7EBAAB-9935-440C-AAA7-0E99A72E9D20}" type="datetimeFigureOut">
              <a:rPr lang="en-US"/>
              <a:pPr>
                <a:defRPr/>
              </a:pPr>
              <a:t>11/20/2021</a:t>
            </a:fld>
            <a:endParaRPr lang="en-US"/>
          </a:p>
        </p:txBody>
      </p:sp>
      <p:sp>
        <p:nvSpPr>
          <p:cNvPr id="5" name="Footer Placeholder 4">
            <a:extLst>
              <a:ext uri="{FF2B5EF4-FFF2-40B4-BE49-F238E27FC236}">
                <a16:creationId xmlns:a16="http://schemas.microsoft.com/office/drawing/2014/main" id="{4A0112BA-1A1B-4825-93EE-A96C6A7DE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E2066E-FB6C-47DF-AA24-66D397547213}"/>
              </a:ext>
            </a:extLst>
          </p:cNvPr>
          <p:cNvSpPr>
            <a:spLocks noGrp="1"/>
          </p:cNvSpPr>
          <p:nvPr>
            <p:ph type="sldNum" sz="quarter" idx="12"/>
          </p:nvPr>
        </p:nvSpPr>
        <p:spPr/>
        <p:txBody>
          <a:bodyPr/>
          <a:lstStyle>
            <a:lvl1pPr>
              <a:defRPr/>
            </a:lvl1pPr>
          </a:lstStyle>
          <a:p>
            <a:fld id="{A9FB1F90-6861-471C-B032-E126E65081DD}" type="slidenum">
              <a:rPr lang="en-US" altLang="en-US"/>
              <a:pPr/>
              <a:t>‹#›</a:t>
            </a:fld>
            <a:endParaRPr lang="en-US" altLang="en-US"/>
          </a:p>
        </p:txBody>
      </p:sp>
    </p:spTree>
    <p:extLst>
      <p:ext uri="{BB962C8B-B14F-4D97-AF65-F5344CB8AC3E}">
        <p14:creationId xmlns:p14="http://schemas.microsoft.com/office/powerpoint/2010/main" val="24691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30000"/>
              </a:lnSpc>
              <a:defRPr b="0" i="0">
                <a:solidFill>
                  <a:schemeClr val="tx1">
                    <a:lumMod val="65000"/>
                    <a:lumOff val="35000"/>
                  </a:schemeClr>
                </a:solidFill>
                <a:latin typeface="Helvetica Neue Light" charset="0"/>
                <a:ea typeface="Helvetica Neue Light" charset="0"/>
                <a:cs typeface="Helvetica Neue Light" charset="0"/>
              </a:defRPr>
            </a:lvl1pPr>
            <a:lvl2pPr>
              <a:lnSpc>
                <a:spcPct val="130000"/>
              </a:lnSpc>
              <a:defRPr b="0" i="0">
                <a:solidFill>
                  <a:schemeClr val="tx1">
                    <a:lumMod val="65000"/>
                    <a:lumOff val="35000"/>
                  </a:schemeClr>
                </a:solidFill>
                <a:latin typeface="Helvetica Neue Light" charset="0"/>
                <a:ea typeface="Helvetica Neue Light" charset="0"/>
                <a:cs typeface="Helvetica Neue Light" charset="0"/>
              </a:defRPr>
            </a:lvl2pPr>
            <a:lvl3pPr>
              <a:lnSpc>
                <a:spcPct val="130000"/>
              </a:lnSpc>
              <a:defRPr b="0" i="0">
                <a:solidFill>
                  <a:schemeClr val="tx1">
                    <a:lumMod val="65000"/>
                    <a:lumOff val="35000"/>
                  </a:schemeClr>
                </a:solidFill>
                <a:latin typeface="Helvetica Neue Light" charset="0"/>
                <a:ea typeface="Helvetica Neue Light" charset="0"/>
                <a:cs typeface="Helvetica Neue Light" charset="0"/>
              </a:defRPr>
            </a:lvl3pPr>
            <a:lvl4pPr>
              <a:lnSpc>
                <a:spcPct val="130000"/>
              </a:lnSpc>
              <a:defRPr b="0" i="0">
                <a:solidFill>
                  <a:schemeClr val="tx1">
                    <a:lumMod val="65000"/>
                    <a:lumOff val="35000"/>
                  </a:schemeClr>
                </a:solidFill>
                <a:latin typeface="Helvetica Neue Light" charset="0"/>
                <a:ea typeface="Helvetica Neue Light" charset="0"/>
                <a:cs typeface="Helvetica Neue Light" charset="0"/>
              </a:defRPr>
            </a:lvl4pPr>
            <a:lvl5pPr>
              <a:lnSpc>
                <a:spcPct val="130000"/>
              </a:lnSpc>
              <a:defRPr b="0" i="0">
                <a:solidFill>
                  <a:schemeClr val="tx1">
                    <a:lumMod val="65000"/>
                    <a:lumOff val="35000"/>
                  </a:schemeClr>
                </a:solidFill>
                <a:latin typeface="Helvetica Neue Light" charset="0"/>
                <a:ea typeface="Helvetica Neue Light" charset="0"/>
                <a:cs typeface="Helvetica Ne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24839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060" y="1825625"/>
            <a:ext cx="538774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3877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15"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82966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32060" y="0"/>
            <a:ext cx="10927800" cy="921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556F80"/>
              </a:buClr>
              <a:buSzPts val="1400"/>
              <a:buFont typeface="Arial"/>
              <a:buNone/>
              <a:defRPr sz="3600" b="0" i="0" u="none" strike="noStrike" cap="none">
                <a:solidFill>
                  <a:srgbClr val="556F80"/>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31825" y="1825625"/>
            <a:ext cx="10928400" cy="4351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30000"/>
              </a:lnSpc>
              <a:spcBef>
                <a:spcPts val="1000"/>
              </a:spcBef>
              <a:spcAft>
                <a:spcPts val="0"/>
              </a:spcAft>
              <a:buClr>
                <a:srgbClr val="CD7160"/>
              </a:buClr>
              <a:buSzPts val="2800"/>
              <a:buFont typeface="Arial"/>
              <a:buChar char="•"/>
              <a:defRPr sz="2800" b="0" i="0" u="none" strike="noStrike" cap="none">
                <a:solidFill>
                  <a:srgbClr val="595959"/>
                </a:solidFill>
                <a:latin typeface="Helvetica Neue"/>
                <a:ea typeface="Helvetica Neue"/>
                <a:cs typeface="Helvetica Neue"/>
                <a:sym typeface="Helvetica Neue"/>
              </a:defRPr>
            </a:lvl1pPr>
            <a:lvl2pPr marL="914400" marR="0" lvl="1" indent="-381000" algn="l" rtl="0">
              <a:lnSpc>
                <a:spcPct val="130000"/>
              </a:lnSpc>
              <a:spcBef>
                <a:spcPts val="500"/>
              </a:spcBef>
              <a:spcAft>
                <a:spcPts val="0"/>
              </a:spcAft>
              <a:buClr>
                <a:srgbClr val="CD7160"/>
              </a:buClr>
              <a:buSzPts val="2400"/>
              <a:buFont typeface="Arial"/>
              <a:buChar char="•"/>
              <a:defRPr sz="2400" b="0" i="0" u="none" strike="noStrike" cap="none">
                <a:solidFill>
                  <a:srgbClr val="595959"/>
                </a:solidFill>
                <a:latin typeface="Helvetica Neue"/>
                <a:ea typeface="Helvetica Neue"/>
                <a:cs typeface="Helvetica Neue"/>
                <a:sym typeface="Helvetica Neue"/>
              </a:defRPr>
            </a:lvl2pPr>
            <a:lvl3pPr marL="1371600" marR="0" lvl="2" indent="-355600" algn="l" rtl="0">
              <a:lnSpc>
                <a:spcPct val="130000"/>
              </a:lnSpc>
              <a:spcBef>
                <a:spcPts val="500"/>
              </a:spcBef>
              <a:spcAft>
                <a:spcPts val="0"/>
              </a:spcAft>
              <a:buClr>
                <a:srgbClr val="CD7160"/>
              </a:buClr>
              <a:buSzPts val="2000"/>
              <a:buFont typeface="Arial"/>
              <a:buChar char="•"/>
              <a:defRPr sz="2000" b="0" i="0" u="none" strike="noStrike" cap="none">
                <a:solidFill>
                  <a:srgbClr val="595959"/>
                </a:solidFill>
                <a:latin typeface="Helvetica Neue"/>
                <a:ea typeface="Helvetica Neue"/>
                <a:cs typeface="Helvetica Neue"/>
                <a:sym typeface="Helvetica Neue"/>
              </a:defRPr>
            </a:lvl3pPr>
            <a:lvl4pPr marL="1828800" marR="0" lvl="3"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4pPr>
            <a:lvl5pPr marL="2286000" marR="0" lvl="4"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631825" y="920978"/>
            <a:ext cx="10928400" cy="4143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90000"/>
              </a:lnSpc>
              <a:spcBef>
                <a:spcPts val="1000"/>
              </a:spcBef>
              <a:spcAft>
                <a:spcPts val="0"/>
              </a:spcAft>
              <a:buClr>
                <a:srgbClr val="CD7160"/>
              </a:buClr>
              <a:buSzPts val="2800"/>
              <a:buFont typeface="Arial"/>
              <a:buNone/>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CD7160"/>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CD7160"/>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724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C3B44-80A1-4C35-86AB-316E697A8C44}"/>
              </a:ext>
            </a:extLst>
          </p:cNvPr>
          <p:cNvSpPr>
            <a:spLocks noGrp="1"/>
          </p:cNvSpPr>
          <p:nvPr>
            <p:ph type="dt" sz="half" idx="10"/>
          </p:nvPr>
        </p:nvSpPr>
        <p:spPr/>
        <p:txBody>
          <a:bodyPr/>
          <a:lstStyle>
            <a:lvl1pPr>
              <a:defRPr/>
            </a:lvl1pPr>
          </a:lstStyle>
          <a:p>
            <a:pPr>
              <a:defRPr/>
            </a:pPr>
            <a:fld id="{A87FA465-7523-4886-A9BE-9D7B03A23396}" type="datetimeFigureOut">
              <a:rPr lang="en-US"/>
              <a:pPr>
                <a:defRPr/>
              </a:pPr>
              <a:t>11/20/2021</a:t>
            </a:fld>
            <a:endParaRPr lang="en-US"/>
          </a:p>
        </p:txBody>
      </p:sp>
      <p:sp>
        <p:nvSpPr>
          <p:cNvPr id="5" name="Footer Placeholder 4">
            <a:extLst>
              <a:ext uri="{FF2B5EF4-FFF2-40B4-BE49-F238E27FC236}">
                <a16:creationId xmlns:a16="http://schemas.microsoft.com/office/drawing/2014/main" id="{1EFFC3AE-ABE5-4F11-9A56-A79303B758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02B2F-0C30-4517-9DE9-EF09D242A994}"/>
              </a:ext>
            </a:extLst>
          </p:cNvPr>
          <p:cNvSpPr>
            <a:spLocks noGrp="1"/>
          </p:cNvSpPr>
          <p:nvPr>
            <p:ph type="sldNum" sz="quarter" idx="12"/>
          </p:nvPr>
        </p:nvSpPr>
        <p:spPr/>
        <p:txBody>
          <a:bodyPr/>
          <a:lstStyle>
            <a:lvl1pPr>
              <a:defRPr/>
            </a:lvl1pPr>
          </a:lstStyle>
          <a:p>
            <a:fld id="{4D144104-4E44-48FB-A959-541EA94265C3}" type="slidenum">
              <a:rPr lang="en-US" altLang="en-US"/>
              <a:pPr/>
              <a:t>‹#›</a:t>
            </a:fld>
            <a:endParaRPr lang="en-US" altLang="en-US"/>
          </a:p>
        </p:txBody>
      </p:sp>
    </p:spTree>
    <p:extLst>
      <p:ext uri="{BB962C8B-B14F-4D97-AF65-F5344CB8AC3E}">
        <p14:creationId xmlns:p14="http://schemas.microsoft.com/office/powerpoint/2010/main" val="24331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55CBD-E1D4-4C42-BC92-35407F34BF2E}"/>
              </a:ext>
            </a:extLst>
          </p:cNvPr>
          <p:cNvSpPr>
            <a:spLocks noGrp="1"/>
          </p:cNvSpPr>
          <p:nvPr>
            <p:ph type="dt" sz="half" idx="10"/>
          </p:nvPr>
        </p:nvSpPr>
        <p:spPr/>
        <p:txBody>
          <a:bodyPr/>
          <a:lstStyle>
            <a:lvl1pPr>
              <a:defRPr/>
            </a:lvl1pPr>
          </a:lstStyle>
          <a:p>
            <a:pPr>
              <a:defRPr/>
            </a:pPr>
            <a:fld id="{67DDD563-2A87-4FAB-943A-D1982ECFD9A0}" type="datetimeFigureOut">
              <a:rPr lang="en-US"/>
              <a:pPr>
                <a:defRPr/>
              </a:pPr>
              <a:t>11/20/2021</a:t>
            </a:fld>
            <a:endParaRPr lang="en-US"/>
          </a:p>
        </p:txBody>
      </p:sp>
      <p:sp>
        <p:nvSpPr>
          <p:cNvPr id="5" name="Footer Placeholder 4">
            <a:extLst>
              <a:ext uri="{FF2B5EF4-FFF2-40B4-BE49-F238E27FC236}">
                <a16:creationId xmlns:a16="http://schemas.microsoft.com/office/drawing/2014/main" id="{C05131F0-A3AF-43CE-9AC0-16054E690B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FF044-6B5D-4565-997B-27C096AE5828}"/>
              </a:ext>
            </a:extLst>
          </p:cNvPr>
          <p:cNvSpPr>
            <a:spLocks noGrp="1"/>
          </p:cNvSpPr>
          <p:nvPr>
            <p:ph type="sldNum" sz="quarter" idx="12"/>
          </p:nvPr>
        </p:nvSpPr>
        <p:spPr/>
        <p:txBody>
          <a:bodyPr/>
          <a:lstStyle>
            <a:lvl1pPr>
              <a:defRPr/>
            </a:lvl1pPr>
          </a:lstStyle>
          <a:p>
            <a:fld id="{DC9D116A-F76C-4055-97E1-5772CC0019C1}" type="slidenum">
              <a:rPr lang="en-US" altLang="en-US"/>
              <a:pPr/>
              <a:t>‹#›</a:t>
            </a:fld>
            <a:endParaRPr lang="en-US" altLang="en-US"/>
          </a:p>
        </p:txBody>
      </p:sp>
    </p:spTree>
    <p:extLst>
      <p:ext uri="{BB962C8B-B14F-4D97-AF65-F5344CB8AC3E}">
        <p14:creationId xmlns:p14="http://schemas.microsoft.com/office/powerpoint/2010/main" val="7314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3E36C4-0AB4-4F18-B2EE-A7189CE483A2}"/>
              </a:ext>
            </a:extLst>
          </p:cNvPr>
          <p:cNvSpPr>
            <a:spLocks noGrp="1"/>
          </p:cNvSpPr>
          <p:nvPr>
            <p:ph type="dt" sz="half" idx="10"/>
          </p:nvPr>
        </p:nvSpPr>
        <p:spPr/>
        <p:txBody>
          <a:bodyPr/>
          <a:lstStyle>
            <a:lvl1pPr>
              <a:defRPr/>
            </a:lvl1pPr>
          </a:lstStyle>
          <a:p>
            <a:pPr>
              <a:defRPr/>
            </a:pPr>
            <a:fld id="{7860D007-2B58-458B-A6C7-F8A10683B2B4}" type="datetimeFigureOut">
              <a:rPr lang="en-US"/>
              <a:pPr>
                <a:defRPr/>
              </a:pPr>
              <a:t>11/20/2021</a:t>
            </a:fld>
            <a:endParaRPr lang="en-US"/>
          </a:p>
        </p:txBody>
      </p:sp>
      <p:sp>
        <p:nvSpPr>
          <p:cNvPr id="6" name="Footer Placeholder 4">
            <a:extLst>
              <a:ext uri="{FF2B5EF4-FFF2-40B4-BE49-F238E27FC236}">
                <a16:creationId xmlns:a16="http://schemas.microsoft.com/office/drawing/2014/main" id="{2A21D717-7F9B-450E-8A38-1690C6138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D4654-2299-47AA-8BE6-6C97874544DF}"/>
              </a:ext>
            </a:extLst>
          </p:cNvPr>
          <p:cNvSpPr>
            <a:spLocks noGrp="1"/>
          </p:cNvSpPr>
          <p:nvPr>
            <p:ph type="sldNum" sz="quarter" idx="12"/>
          </p:nvPr>
        </p:nvSpPr>
        <p:spPr/>
        <p:txBody>
          <a:bodyPr/>
          <a:lstStyle>
            <a:lvl1pPr>
              <a:defRPr/>
            </a:lvl1pPr>
          </a:lstStyle>
          <a:p>
            <a:fld id="{21357582-A1A5-44C9-B8F1-9C9E1BC899DE}" type="slidenum">
              <a:rPr lang="en-US" altLang="en-US"/>
              <a:pPr/>
              <a:t>‹#›</a:t>
            </a:fld>
            <a:endParaRPr lang="en-US" altLang="en-US"/>
          </a:p>
        </p:txBody>
      </p:sp>
    </p:spTree>
    <p:extLst>
      <p:ext uri="{BB962C8B-B14F-4D97-AF65-F5344CB8AC3E}">
        <p14:creationId xmlns:p14="http://schemas.microsoft.com/office/powerpoint/2010/main" val="40991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2AC17F-C013-4CA7-AD43-169B96EF070C}"/>
              </a:ext>
            </a:extLst>
          </p:cNvPr>
          <p:cNvSpPr>
            <a:spLocks noGrp="1"/>
          </p:cNvSpPr>
          <p:nvPr>
            <p:ph type="dt" sz="half" idx="10"/>
          </p:nvPr>
        </p:nvSpPr>
        <p:spPr/>
        <p:txBody>
          <a:bodyPr/>
          <a:lstStyle>
            <a:lvl1pPr>
              <a:defRPr/>
            </a:lvl1pPr>
          </a:lstStyle>
          <a:p>
            <a:pPr>
              <a:defRPr/>
            </a:pPr>
            <a:fld id="{22650CB8-0F3B-4CA1-B674-7CBDE3B18917}" type="datetimeFigureOut">
              <a:rPr lang="en-US"/>
              <a:pPr>
                <a:defRPr/>
              </a:pPr>
              <a:t>11/20/2021</a:t>
            </a:fld>
            <a:endParaRPr lang="en-US"/>
          </a:p>
        </p:txBody>
      </p:sp>
      <p:sp>
        <p:nvSpPr>
          <p:cNvPr id="8" name="Footer Placeholder 4">
            <a:extLst>
              <a:ext uri="{FF2B5EF4-FFF2-40B4-BE49-F238E27FC236}">
                <a16:creationId xmlns:a16="http://schemas.microsoft.com/office/drawing/2014/main" id="{751731BE-16E3-4FB0-9497-05E3F37F8C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063B5F-8A0D-4891-95C6-30B61B793840}"/>
              </a:ext>
            </a:extLst>
          </p:cNvPr>
          <p:cNvSpPr>
            <a:spLocks noGrp="1"/>
          </p:cNvSpPr>
          <p:nvPr>
            <p:ph type="sldNum" sz="quarter" idx="12"/>
          </p:nvPr>
        </p:nvSpPr>
        <p:spPr/>
        <p:txBody>
          <a:bodyPr/>
          <a:lstStyle>
            <a:lvl1pPr>
              <a:defRPr/>
            </a:lvl1pPr>
          </a:lstStyle>
          <a:p>
            <a:fld id="{7A106433-03FD-4CFF-9B38-3677A641CF8A}" type="slidenum">
              <a:rPr lang="en-US" altLang="en-US"/>
              <a:pPr/>
              <a:t>‹#›</a:t>
            </a:fld>
            <a:endParaRPr lang="en-US" altLang="en-US"/>
          </a:p>
        </p:txBody>
      </p:sp>
    </p:spTree>
    <p:extLst>
      <p:ext uri="{BB962C8B-B14F-4D97-AF65-F5344CB8AC3E}">
        <p14:creationId xmlns:p14="http://schemas.microsoft.com/office/powerpoint/2010/main" val="1984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D86649-CD07-4772-B1EC-8D6684237605}"/>
              </a:ext>
            </a:extLst>
          </p:cNvPr>
          <p:cNvSpPr>
            <a:spLocks noGrp="1"/>
          </p:cNvSpPr>
          <p:nvPr>
            <p:ph type="dt" sz="half" idx="10"/>
          </p:nvPr>
        </p:nvSpPr>
        <p:spPr/>
        <p:txBody>
          <a:bodyPr/>
          <a:lstStyle>
            <a:lvl1pPr>
              <a:defRPr/>
            </a:lvl1pPr>
          </a:lstStyle>
          <a:p>
            <a:pPr>
              <a:defRPr/>
            </a:pPr>
            <a:fld id="{63E0B908-C757-4097-A812-43BCB96BCC95}" type="datetimeFigureOut">
              <a:rPr lang="en-US"/>
              <a:pPr>
                <a:defRPr/>
              </a:pPr>
              <a:t>11/20/2021</a:t>
            </a:fld>
            <a:endParaRPr lang="en-US"/>
          </a:p>
        </p:txBody>
      </p:sp>
      <p:sp>
        <p:nvSpPr>
          <p:cNvPr id="4" name="Footer Placeholder 4">
            <a:extLst>
              <a:ext uri="{FF2B5EF4-FFF2-40B4-BE49-F238E27FC236}">
                <a16:creationId xmlns:a16="http://schemas.microsoft.com/office/drawing/2014/main" id="{79DF2EAA-484C-44CC-897C-C8005DF81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2985E-DDA1-4634-99B3-2C3C2A0F9A81}"/>
              </a:ext>
            </a:extLst>
          </p:cNvPr>
          <p:cNvSpPr>
            <a:spLocks noGrp="1"/>
          </p:cNvSpPr>
          <p:nvPr>
            <p:ph type="sldNum" sz="quarter" idx="12"/>
          </p:nvPr>
        </p:nvSpPr>
        <p:spPr/>
        <p:txBody>
          <a:bodyPr/>
          <a:lstStyle>
            <a:lvl1pPr>
              <a:defRPr/>
            </a:lvl1pPr>
          </a:lstStyle>
          <a:p>
            <a:fld id="{0AED4A51-8145-4AAE-AC80-29AC7EF737EA}" type="slidenum">
              <a:rPr lang="en-US" altLang="en-US"/>
              <a:pPr/>
              <a:t>‹#›</a:t>
            </a:fld>
            <a:endParaRPr lang="en-US" altLang="en-US"/>
          </a:p>
        </p:txBody>
      </p:sp>
    </p:spTree>
    <p:extLst>
      <p:ext uri="{BB962C8B-B14F-4D97-AF65-F5344CB8AC3E}">
        <p14:creationId xmlns:p14="http://schemas.microsoft.com/office/powerpoint/2010/main" val="191236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F575B-3D27-4FD6-9414-1104CA55570F}"/>
              </a:ext>
            </a:extLst>
          </p:cNvPr>
          <p:cNvSpPr>
            <a:spLocks noGrp="1"/>
          </p:cNvSpPr>
          <p:nvPr>
            <p:ph type="dt" sz="half" idx="10"/>
          </p:nvPr>
        </p:nvSpPr>
        <p:spPr/>
        <p:txBody>
          <a:bodyPr/>
          <a:lstStyle>
            <a:lvl1pPr>
              <a:defRPr/>
            </a:lvl1pPr>
          </a:lstStyle>
          <a:p>
            <a:pPr>
              <a:defRPr/>
            </a:pPr>
            <a:fld id="{0F8169C2-F3CB-4C6E-B811-29288AD0097E}" type="datetimeFigureOut">
              <a:rPr lang="en-US"/>
              <a:pPr>
                <a:defRPr/>
              </a:pPr>
              <a:t>11/20/2021</a:t>
            </a:fld>
            <a:endParaRPr lang="en-US"/>
          </a:p>
        </p:txBody>
      </p:sp>
      <p:sp>
        <p:nvSpPr>
          <p:cNvPr id="3" name="Footer Placeholder 4">
            <a:extLst>
              <a:ext uri="{FF2B5EF4-FFF2-40B4-BE49-F238E27FC236}">
                <a16:creationId xmlns:a16="http://schemas.microsoft.com/office/drawing/2014/main" id="{E5B15B79-FE5D-4ABE-90D5-576F45A7FA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2418EE-6513-480D-A28A-055F58D4C7F1}"/>
              </a:ext>
            </a:extLst>
          </p:cNvPr>
          <p:cNvSpPr>
            <a:spLocks noGrp="1"/>
          </p:cNvSpPr>
          <p:nvPr>
            <p:ph type="sldNum" sz="quarter" idx="12"/>
          </p:nvPr>
        </p:nvSpPr>
        <p:spPr/>
        <p:txBody>
          <a:bodyPr/>
          <a:lstStyle>
            <a:lvl1pPr>
              <a:defRPr/>
            </a:lvl1pPr>
          </a:lstStyle>
          <a:p>
            <a:fld id="{8F4ADC47-6FE7-4EC5-8AFF-C29488341DBA}" type="slidenum">
              <a:rPr lang="en-US" altLang="en-US"/>
              <a:pPr/>
              <a:t>‹#›</a:t>
            </a:fld>
            <a:endParaRPr lang="en-US" altLang="en-US"/>
          </a:p>
        </p:txBody>
      </p:sp>
    </p:spTree>
    <p:extLst>
      <p:ext uri="{BB962C8B-B14F-4D97-AF65-F5344CB8AC3E}">
        <p14:creationId xmlns:p14="http://schemas.microsoft.com/office/powerpoint/2010/main" val="6468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6EDE8B6-C58C-4A76-AC2C-3EFC4D52AC1F}"/>
              </a:ext>
            </a:extLst>
          </p:cNvPr>
          <p:cNvSpPr>
            <a:spLocks noGrp="1"/>
          </p:cNvSpPr>
          <p:nvPr>
            <p:ph type="dt" sz="half" idx="10"/>
          </p:nvPr>
        </p:nvSpPr>
        <p:spPr/>
        <p:txBody>
          <a:bodyPr/>
          <a:lstStyle>
            <a:lvl1pPr>
              <a:defRPr/>
            </a:lvl1pPr>
          </a:lstStyle>
          <a:p>
            <a:pPr>
              <a:defRPr/>
            </a:pPr>
            <a:fld id="{59B05E04-CC85-4A16-8059-CD31774076DD}" type="datetimeFigureOut">
              <a:rPr lang="en-US"/>
              <a:pPr>
                <a:defRPr/>
              </a:pPr>
              <a:t>11/20/2021</a:t>
            </a:fld>
            <a:endParaRPr lang="en-US"/>
          </a:p>
        </p:txBody>
      </p:sp>
      <p:sp>
        <p:nvSpPr>
          <p:cNvPr id="6" name="Footer Placeholder 4">
            <a:extLst>
              <a:ext uri="{FF2B5EF4-FFF2-40B4-BE49-F238E27FC236}">
                <a16:creationId xmlns:a16="http://schemas.microsoft.com/office/drawing/2014/main" id="{A3AF0858-76B0-4C53-8457-72E3067194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259188-2DDA-4351-B7AA-A865C21F493B}"/>
              </a:ext>
            </a:extLst>
          </p:cNvPr>
          <p:cNvSpPr>
            <a:spLocks noGrp="1"/>
          </p:cNvSpPr>
          <p:nvPr>
            <p:ph type="sldNum" sz="quarter" idx="12"/>
          </p:nvPr>
        </p:nvSpPr>
        <p:spPr/>
        <p:txBody>
          <a:bodyPr/>
          <a:lstStyle>
            <a:lvl1pPr>
              <a:defRPr/>
            </a:lvl1pPr>
          </a:lstStyle>
          <a:p>
            <a:fld id="{F910B7DA-8FD9-4019-A772-4B378C5EBDE2}" type="slidenum">
              <a:rPr lang="en-US" altLang="en-US"/>
              <a:pPr/>
              <a:t>‹#›</a:t>
            </a:fld>
            <a:endParaRPr lang="en-US" altLang="en-US"/>
          </a:p>
        </p:txBody>
      </p:sp>
    </p:spTree>
    <p:extLst>
      <p:ext uri="{BB962C8B-B14F-4D97-AF65-F5344CB8AC3E}">
        <p14:creationId xmlns:p14="http://schemas.microsoft.com/office/powerpoint/2010/main" val="35072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EDFA35-6752-474C-83BA-3174A6C64005}"/>
              </a:ext>
            </a:extLst>
          </p:cNvPr>
          <p:cNvSpPr>
            <a:spLocks noGrp="1"/>
          </p:cNvSpPr>
          <p:nvPr>
            <p:ph type="dt" sz="half" idx="10"/>
          </p:nvPr>
        </p:nvSpPr>
        <p:spPr/>
        <p:txBody>
          <a:bodyPr/>
          <a:lstStyle>
            <a:lvl1pPr>
              <a:defRPr/>
            </a:lvl1pPr>
          </a:lstStyle>
          <a:p>
            <a:pPr>
              <a:defRPr/>
            </a:pPr>
            <a:fld id="{35E9C5EF-07A3-4C76-9D6F-F0EC166E74C3}" type="datetimeFigureOut">
              <a:rPr lang="en-US"/>
              <a:pPr>
                <a:defRPr/>
              </a:pPr>
              <a:t>11/20/2021</a:t>
            </a:fld>
            <a:endParaRPr lang="en-US"/>
          </a:p>
        </p:txBody>
      </p:sp>
      <p:sp>
        <p:nvSpPr>
          <p:cNvPr id="6" name="Footer Placeholder 4">
            <a:extLst>
              <a:ext uri="{FF2B5EF4-FFF2-40B4-BE49-F238E27FC236}">
                <a16:creationId xmlns:a16="http://schemas.microsoft.com/office/drawing/2014/main" id="{4197F4BB-7F20-43B5-A979-217BBE15AB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EBEEF-FB73-4844-B021-B31BD34BF2DC}"/>
              </a:ext>
            </a:extLst>
          </p:cNvPr>
          <p:cNvSpPr>
            <a:spLocks noGrp="1"/>
          </p:cNvSpPr>
          <p:nvPr>
            <p:ph type="sldNum" sz="quarter" idx="12"/>
          </p:nvPr>
        </p:nvSpPr>
        <p:spPr/>
        <p:txBody>
          <a:bodyPr/>
          <a:lstStyle>
            <a:lvl1pPr>
              <a:defRPr/>
            </a:lvl1pPr>
          </a:lstStyle>
          <a:p>
            <a:fld id="{4311F0F9-1862-4C5E-92E4-92F47E161113}" type="slidenum">
              <a:rPr lang="en-US" altLang="en-US"/>
              <a:pPr/>
              <a:t>‹#›</a:t>
            </a:fld>
            <a:endParaRPr lang="en-US" altLang="en-US"/>
          </a:p>
        </p:txBody>
      </p:sp>
    </p:spTree>
    <p:extLst>
      <p:ext uri="{BB962C8B-B14F-4D97-AF65-F5344CB8AC3E}">
        <p14:creationId xmlns:p14="http://schemas.microsoft.com/office/powerpoint/2010/main" val="296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FFB238-8AAB-44A3-805E-233147E6D44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33E70A-8F96-4444-9E3D-9E32C6E5DC6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CEAC35-FC2A-4BD7-9BF0-8A2EA30FB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6CCA93-6F38-4314-9C96-C2C6AAC1A76B}" type="datetimeFigureOut">
              <a:rPr lang="en-US"/>
              <a:pPr>
                <a:defRPr/>
              </a:pPr>
              <a:t>11/20/2021</a:t>
            </a:fld>
            <a:endParaRPr lang="en-US"/>
          </a:p>
        </p:txBody>
      </p:sp>
      <p:sp>
        <p:nvSpPr>
          <p:cNvPr id="5" name="Footer Placeholder 4">
            <a:extLst>
              <a:ext uri="{FF2B5EF4-FFF2-40B4-BE49-F238E27FC236}">
                <a16:creationId xmlns:a16="http://schemas.microsoft.com/office/drawing/2014/main" id="{A08F50D4-3200-4DD2-8309-7C14DD09F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547281-7114-4784-81D8-094ECA2982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7C8F0F-910B-4212-99C7-AFD1C9AAF8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5"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famemorytest.com/" TargetMode="External"/><Relationship Id="rId3" Type="http://schemas.openxmlformats.org/officeDocument/2006/relationships/hyperlink" Target="mailto:washford@medafile.com" TargetMode="External"/><Relationship Id="rId7" Type="http://schemas.openxmlformats.org/officeDocument/2006/relationships/hyperlink" Target="http://www.medaf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emtrax.com/" TargetMode="External"/><Relationship Id="rId11" Type="http://schemas.openxmlformats.org/officeDocument/2006/relationships/hyperlink" Target="http://www.medafile.com/GSdementia-2021.pptx" TargetMode="External"/><Relationship Id="rId5" Type="http://schemas.openxmlformats.org/officeDocument/2006/relationships/hyperlink" Target="mailto:Wes.Ashford@gmail.com" TargetMode="External"/><Relationship Id="rId10" Type="http://schemas.openxmlformats.org/officeDocument/2006/relationships/hyperlink" Target="http://www.brainhealthregistry.org/" TargetMode="External"/><Relationship Id="rId4" Type="http://schemas.openxmlformats.org/officeDocument/2006/relationships/hyperlink" Target="mailto:ashford@Stanford.edu" TargetMode="External"/><Relationship Id="rId9" Type="http://schemas.openxmlformats.org/officeDocument/2006/relationships/hyperlink" Target="http://www.memtrax.org/n.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afamemorytes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oleObject" Target="../embeddings/oleObject7.bin"/><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detectcid.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memtrax.co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memtrax.co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3" Type="http://schemas.openxmlformats.org/officeDocument/2006/relationships/hyperlink" Target="http://www.brainhealthregistry.com/" TargetMode="External"/><Relationship Id="rId2" Type="http://schemas.openxmlformats.org/officeDocument/2006/relationships/hyperlink" Target="http://www.memtrax.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emtrax.com/"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9.png"/><Relationship Id="rId5" Type="http://schemas.openxmlformats.org/officeDocument/2006/relationships/oleObject" Target="../embeddings/oleObject12.bin"/><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www.afamemorytest.com/" TargetMode="External"/><Relationship Id="rId4" Type="http://schemas.openxmlformats.org/officeDocument/2006/relationships/hyperlink" Target="http://www.brainhealthregistry.org/"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medafile.com/GSdementia-2021.pptx" TargetMode="External"/><Relationship Id="rId3" Type="http://schemas.openxmlformats.org/officeDocument/2006/relationships/hyperlink" Target="mailto:washford@medafile.com" TargetMode="External"/><Relationship Id="rId7" Type="http://schemas.openxmlformats.org/officeDocument/2006/relationships/hyperlink" Target="http://www.memtrax.org/n.html" TargetMode="External"/><Relationship Id="rId2" Type="http://schemas.openxmlformats.org/officeDocument/2006/relationships/hyperlink" Target="mailto:Wes.Ashford@gmail.com" TargetMode="External"/><Relationship Id="rId1" Type="http://schemas.openxmlformats.org/officeDocument/2006/relationships/slideLayout" Target="../slideLayouts/slideLayout1.xml"/><Relationship Id="rId6" Type="http://schemas.openxmlformats.org/officeDocument/2006/relationships/hyperlink" Target="http://www.memtrax.com/" TargetMode="External"/><Relationship Id="rId5" Type="http://schemas.openxmlformats.org/officeDocument/2006/relationships/hyperlink" Target="http://www.medafile.com/" TargetMode="External"/><Relationship Id="rId4" Type="http://schemas.openxmlformats.org/officeDocument/2006/relationships/hyperlink" Target="mailto:ashford@stanford.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0C86BB-A74D-4261-844C-B136129F4E46}"/>
              </a:ext>
            </a:extLst>
          </p:cNvPr>
          <p:cNvSpPr>
            <a:spLocks noGrp="1"/>
          </p:cNvSpPr>
          <p:nvPr>
            <p:ph type="ctrTitle"/>
          </p:nvPr>
        </p:nvSpPr>
        <p:spPr>
          <a:xfrm>
            <a:off x="573269" y="246062"/>
            <a:ext cx="11303540" cy="1921756"/>
          </a:xfrm>
        </p:spPr>
        <p:txBody>
          <a:bodyPr anchor="ctr"/>
          <a:lstStyle/>
          <a:p>
            <a:pPr eaLnBrk="1" hangingPunct="1"/>
            <a:r>
              <a:rPr lang="en-US" b="1" dirty="0"/>
              <a:t>Dementia Update</a:t>
            </a:r>
            <a:br>
              <a:rPr lang="en-US" sz="5400" b="1" dirty="0"/>
            </a:br>
            <a:r>
              <a:rPr lang="en-US" sz="4000" b="1" dirty="0"/>
              <a:t>Memory Problems, Dementia, Alzheimer’s Disease</a:t>
            </a:r>
            <a:br>
              <a:rPr lang="en-US" sz="4000" b="1" dirty="0"/>
            </a:br>
            <a:r>
              <a:rPr lang="en-US" sz="4000" b="1" dirty="0"/>
              <a:t>Screening, Diagnosis, Treatment, Prevention</a:t>
            </a:r>
            <a:endParaRPr lang="en-US" altLang="en-US" sz="4000" b="1" dirty="0">
              <a:solidFill>
                <a:srgbClr val="FF0000"/>
              </a:solidFill>
              <a:latin typeface="Arial Black" panose="020B0A04020102020204" pitchFamily="34" charset="0"/>
            </a:endParaRPr>
          </a:p>
        </p:txBody>
      </p:sp>
      <p:sp>
        <p:nvSpPr>
          <p:cNvPr id="6147" name="Rectangle 3">
            <a:extLst>
              <a:ext uri="{FF2B5EF4-FFF2-40B4-BE49-F238E27FC236}">
                <a16:creationId xmlns:a16="http://schemas.microsoft.com/office/drawing/2014/main" id="{E2E1F2AF-26B0-4314-BA40-A62F4E17FF8B}"/>
              </a:ext>
            </a:extLst>
          </p:cNvPr>
          <p:cNvSpPr>
            <a:spLocks noGrp="1"/>
          </p:cNvSpPr>
          <p:nvPr>
            <p:ph type="subTitle" idx="1"/>
          </p:nvPr>
        </p:nvSpPr>
        <p:spPr>
          <a:xfrm>
            <a:off x="1310139" y="2315366"/>
            <a:ext cx="9829800" cy="4107729"/>
          </a:xfrm>
        </p:spPr>
        <p:txBody>
          <a:bodyPr/>
          <a:lstStyle/>
          <a:p>
            <a:pPr eaLnBrk="1" hangingPunct="1">
              <a:lnSpc>
                <a:spcPct val="80000"/>
              </a:lnSpc>
            </a:pPr>
            <a:r>
              <a:rPr lang="en-US" altLang="en-US" sz="3000" b="1" dirty="0">
                <a:latin typeface="Arial" panose="020B0604020202020204" pitchFamily="34" charset="0"/>
                <a:cs typeface="Arial" panose="020B0604020202020204" pitchFamily="34" charset="0"/>
              </a:rPr>
              <a:t>J. Wesson Ashford, M.D., Ph.D.</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Clinical Professor (affiliated), Department of Psychiatry and Behavioral Sciences</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Stanford University </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Director, War Related Illness &amp; Injury Study Center (WRIISC)</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VA Palo Alto Health Care System</a:t>
            </a:r>
          </a:p>
          <a:p>
            <a:pPr eaLnBrk="1" hangingPunct="1">
              <a:lnSpc>
                <a:spcPct val="110000"/>
              </a:lnSpc>
              <a:spcBef>
                <a:spcPct val="0"/>
              </a:spcBef>
            </a:pPr>
            <a:r>
              <a:rPr lang="en-US" altLang="en-US" sz="1600" dirty="0">
                <a:latin typeface="Arial" panose="020B0604020202020204" pitchFamily="34" charset="0"/>
                <a:cs typeface="Arial" panose="020B0604020202020204" pitchFamily="34" charset="0"/>
                <a:hlinkClick r:id="rId3"/>
              </a:rPr>
              <a:t>washford@medafile.com</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4"/>
              </a:rPr>
              <a:t>ashford@Stanford.edu</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5"/>
              </a:rPr>
              <a:t>Wes.Ashford@gmail.com</a:t>
            </a:r>
            <a:r>
              <a:rPr lang="en-US" altLang="en-US" sz="1600" dirty="0">
                <a:latin typeface="Arial" panose="020B0604020202020204" pitchFamily="34" charset="0"/>
                <a:cs typeface="Arial" panose="020B0604020202020204" pitchFamily="34" charset="0"/>
              </a:rPr>
              <a:t> </a:t>
            </a:r>
          </a:p>
          <a:p>
            <a:pPr eaLnBrk="1" hangingPunct="1">
              <a:lnSpc>
                <a:spcPct val="110000"/>
              </a:lnSpc>
              <a:spcBef>
                <a:spcPct val="0"/>
              </a:spcBef>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December 1, 2021</a:t>
            </a:r>
          </a:p>
          <a:p>
            <a:pPr eaLnBrk="1" hangingPunct="1">
              <a:lnSpc>
                <a:spcPct val="80000"/>
              </a:lnSpc>
            </a:pPr>
            <a:r>
              <a:rPr lang="en-US" altLang="en-US" sz="2000" dirty="0">
                <a:latin typeface="Arial" panose="020B0604020202020204" pitchFamily="34" charset="0"/>
                <a:cs typeface="Arial" panose="020B0604020202020204" pitchFamily="34" charset="0"/>
                <a:hlinkClick r:id="rId6"/>
              </a:rPr>
              <a:t>www.memtrax.com</a:t>
            </a:r>
            <a:r>
              <a:rPr lang="en-US" altLang="en-US" sz="2000" dirty="0">
                <a:latin typeface="Arial" panose="020B0604020202020204" pitchFamily="34" charset="0"/>
                <a:cs typeface="Arial" panose="020B0604020202020204" pitchFamily="34" charset="0"/>
              </a:rPr>
              <a:t>         </a:t>
            </a:r>
            <a:r>
              <a:rPr lang="en-US" altLang="en-US" sz="2000" dirty="0">
                <a:solidFill>
                  <a:srgbClr val="FFFF00"/>
                </a:solidFill>
                <a:latin typeface="Arial" panose="020B0604020202020204" pitchFamily="34" charset="0"/>
                <a:cs typeface="Arial" panose="020B0604020202020204" pitchFamily="34" charset="0"/>
                <a:hlinkClick r:id="rId7"/>
              </a:rPr>
              <a:t>www.medafile.com</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a:solidFill>
                  <a:srgbClr val="FFFF00"/>
                </a:solidFill>
                <a:latin typeface="Arial" panose="020B0604020202020204" pitchFamily="34" charset="0"/>
                <a:cs typeface="Arial" panose="020B0604020202020204" pitchFamily="34" charset="0"/>
                <a:hlinkClick r:id="rId8"/>
              </a:rPr>
              <a:t>www.afamemorytest.com</a:t>
            </a:r>
            <a:r>
              <a:rPr lang="en-US" altLang="en-US" sz="2000" dirty="0">
                <a:solidFill>
                  <a:srgbClr val="FFFF00"/>
                </a:solidFill>
                <a:latin typeface="Arial" panose="020B0604020202020204" pitchFamily="34" charset="0"/>
                <a:cs typeface="Arial" panose="020B0604020202020204" pitchFamily="34" charset="0"/>
              </a:rPr>
              <a:t> </a:t>
            </a:r>
          </a:p>
          <a:p>
            <a:pPr eaLnBrk="1" hangingPunct="1">
              <a:lnSpc>
                <a:spcPct val="80000"/>
              </a:lnSpc>
            </a:pP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hlinkClick r:id="rId9"/>
              </a:rPr>
              <a:t>www.memtrax.org/n.html</a:t>
            </a:r>
            <a:r>
              <a:rPr lang="en-US"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hlinkClick r:id="rId10"/>
              </a:rPr>
              <a:t>www.brainhealthregistry.org</a:t>
            </a:r>
            <a:r>
              <a:rPr lang="en-US" altLang="en-US" sz="2000" dirty="0">
                <a:latin typeface="Arial" panose="020B0604020202020204" pitchFamily="34" charset="0"/>
                <a:cs typeface="Arial" panose="020B0604020202020204" pitchFamily="34" charset="0"/>
              </a:rPr>
              <a:t> </a:t>
            </a:r>
          </a:p>
          <a:p>
            <a:pPr eaLnBrk="1" hangingPunct="1">
              <a:lnSpc>
                <a:spcPct val="80000"/>
              </a:lnSpc>
            </a:pPr>
            <a:endParaRPr lang="en-US" altLang="en-US" sz="2000" dirty="0">
              <a:latin typeface="Arial" panose="020B0604020202020204" pitchFamily="34" charset="0"/>
              <a:cs typeface="Arial" panose="020B0604020202020204" pitchFamily="34" charset="0"/>
            </a:endParaRPr>
          </a:p>
          <a:p>
            <a:pPr eaLnBrk="1" hangingPunct="1">
              <a:lnSpc>
                <a:spcPct val="80000"/>
              </a:lnSpc>
            </a:pPr>
            <a:r>
              <a:rPr lang="en-US" altLang="en-US" b="1" dirty="0">
                <a:latin typeface="Arial" panose="020B0604020202020204" pitchFamily="34" charset="0"/>
                <a:cs typeface="Arial" panose="020B0604020202020204" pitchFamily="34" charset="0"/>
              </a:rPr>
              <a:t>Slides can be viewed simultaneously at:  </a:t>
            </a:r>
            <a:r>
              <a:rPr lang="en-US" altLang="en-US" b="1" dirty="0">
                <a:latin typeface="Arial" panose="020B0604020202020204" pitchFamily="34" charset="0"/>
                <a:cs typeface="Arial" panose="020B0604020202020204" pitchFamily="34" charset="0"/>
                <a:hlinkClick r:id="rId11"/>
              </a:rPr>
              <a:t>www.medafile.com/GSdementia-2021.pptx</a:t>
            </a:r>
            <a:r>
              <a:rPr lang="en-US" altLang="en-US" b="1" dirty="0">
                <a:latin typeface="Arial" panose="020B0604020202020204" pitchFamily="34" charset="0"/>
                <a:cs typeface="Arial" panose="020B060402020202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469D2EFE-CAB3-4078-A94B-2CEB1E6DF7E0}"/>
              </a:ext>
            </a:extLst>
          </p:cNvPr>
          <p:cNvSpPr>
            <a:spLocks noGrp="1" noChangeArrowheads="1"/>
          </p:cNvSpPr>
          <p:nvPr>
            <p:ph type="title"/>
          </p:nvPr>
        </p:nvSpPr>
        <p:spPr>
          <a:xfrm>
            <a:off x="1981200" y="379071"/>
            <a:ext cx="8305800"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Differential Diagnosis </a:t>
            </a:r>
            <a:br>
              <a:rPr lang="en-US" altLang="en-US" sz="4000" dirty="0"/>
            </a:br>
            <a:r>
              <a:rPr lang="en-US" altLang="en-US" sz="2000" dirty="0"/>
              <a:t>(mnemonic device:  AVDEMENTIA)</a:t>
            </a:r>
          </a:p>
        </p:txBody>
      </p:sp>
      <p:sp>
        <p:nvSpPr>
          <p:cNvPr id="331779" name="Rectangle 3">
            <a:extLst>
              <a:ext uri="{FF2B5EF4-FFF2-40B4-BE49-F238E27FC236}">
                <a16:creationId xmlns:a16="http://schemas.microsoft.com/office/drawing/2014/main" id="{3BA35B40-17C5-4D24-BFD0-925034D19949}"/>
              </a:ext>
            </a:extLst>
          </p:cNvPr>
          <p:cNvSpPr>
            <a:spLocks noGrp="1" noChangeArrowheads="1"/>
          </p:cNvSpPr>
          <p:nvPr>
            <p:ph type="body" idx="1"/>
          </p:nvPr>
        </p:nvSpPr>
        <p:spPr>
          <a:xfrm>
            <a:off x="1828800" y="1915589"/>
            <a:ext cx="8610600" cy="4445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Clr>
                <a:schemeClr val="tx1"/>
              </a:buClr>
              <a:buFontTx/>
              <a:buAutoNum type="arabicPeriod"/>
            </a:pPr>
            <a:r>
              <a:rPr lang="en-US" altLang="en-US" sz="2000" b="1" dirty="0"/>
              <a:t>Alzheimer Disease   (pure ~40%, + mixed~70%)</a:t>
            </a:r>
          </a:p>
          <a:p>
            <a:pPr marL="609600" indent="-609600">
              <a:buClr>
                <a:schemeClr val="tx1"/>
              </a:buClr>
              <a:buFontTx/>
              <a:buAutoNum type="arabicPeriod"/>
            </a:pPr>
            <a:r>
              <a:rPr lang="en-US" altLang="en-US" sz="2000" b="1" dirty="0"/>
              <a:t>Vascular Disease,  MID  (5-20%)</a:t>
            </a:r>
          </a:p>
          <a:p>
            <a:pPr marL="609600" indent="-609600">
              <a:buClr>
                <a:schemeClr val="tx1"/>
              </a:buClr>
              <a:buFontTx/>
              <a:buAutoNum type="arabicPeriod"/>
            </a:pPr>
            <a:r>
              <a:rPr lang="en-US" altLang="en-US" sz="2000" b="1" dirty="0"/>
              <a:t>Drugs, Depression, Delirium			</a:t>
            </a:r>
          </a:p>
          <a:p>
            <a:pPr marL="609600" indent="-609600">
              <a:buClr>
                <a:schemeClr val="tx1"/>
              </a:buClr>
              <a:buFontTx/>
              <a:buAutoNum type="arabicPeriod"/>
            </a:pPr>
            <a:r>
              <a:rPr lang="en-US" altLang="en-US" sz="2000" b="1" dirty="0"/>
              <a:t>Ethanol  (5-15%)</a:t>
            </a:r>
          </a:p>
          <a:p>
            <a:pPr marL="609600" indent="-609600">
              <a:buClr>
                <a:schemeClr val="tx1"/>
              </a:buClr>
              <a:buFontTx/>
              <a:buAutoNum type="arabicPeriod"/>
            </a:pPr>
            <a:r>
              <a:rPr lang="en-US" altLang="en-US" sz="2000" b="1" dirty="0"/>
              <a:t>Medical / Metabolic  Systems			</a:t>
            </a:r>
          </a:p>
          <a:p>
            <a:pPr marL="609600" indent="-609600">
              <a:buClr>
                <a:schemeClr val="tx1"/>
              </a:buClr>
              <a:buFontTx/>
              <a:buAutoNum type="arabicPeriod"/>
            </a:pPr>
            <a:r>
              <a:rPr lang="en-US" altLang="en-US" sz="2000" b="1" dirty="0"/>
              <a:t>Endocrine (thyroid, diabetes), Ears, Eyes, Environment</a:t>
            </a:r>
          </a:p>
          <a:p>
            <a:pPr marL="609600" indent="-609600">
              <a:buClr>
                <a:schemeClr val="tx1"/>
              </a:buClr>
              <a:buFontTx/>
              <a:buAutoNum type="arabicPeriod"/>
            </a:pPr>
            <a:r>
              <a:rPr lang="en-US" altLang="en-US" sz="2000" b="1" dirty="0"/>
              <a:t>Neurologic (other primary degenerations, etc.)</a:t>
            </a:r>
          </a:p>
          <a:p>
            <a:pPr marL="609600" indent="-609600">
              <a:buClr>
                <a:schemeClr val="tx1"/>
              </a:buClr>
              <a:buFontTx/>
              <a:buAutoNum type="arabicPeriod"/>
            </a:pPr>
            <a:r>
              <a:rPr lang="en-US" altLang="en-US" sz="2000" b="1" dirty="0"/>
              <a:t>Tumor, Toxin, Trauma</a:t>
            </a:r>
          </a:p>
          <a:p>
            <a:pPr marL="609600" indent="-609600">
              <a:buClr>
                <a:schemeClr val="tx1"/>
              </a:buClr>
              <a:buFontTx/>
              <a:buAutoNum type="arabicPeriod"/>
            </a:pPr>
            <a:r>
              <a:rPr lang="en-US" altLang="en-US" sz="2000" b="1" dirty="0"/>
              <a:t>Infection, Idiopathic, Immunologic</a:t>
            </a:r>
          </a:p>
          <a:p>
            <a:pPr marL="609600" indent="-609600">
              <a:buClr>
                <a:schemeClr val="tx1"/>
              </a:buClr>
              <a:buFontTx/>
              <a:buAutoNum type="arabicPeriod"/>
            </a:pPr>
            <a:r>
              <a:rPr lang="en-US" altLang="en-US" sz="2000" b="1" dirty="0"/>
              <a:t>Amnesia, Autoimmune, Apnea, AAMI</a:t>
            </a:r>
          </a:p>
        </p:txBody>
      </p:sp>
      <p:sp>
        <p:nvSpPr>
          <p:cNvPr id="331780" name="Text Box 4">
            <a:extLst>
              <a:ext uri="{FF2B5EF4-FFF2-40B4-BE49-F238E27FC236}">
                <a16:creationId xmlns:a16="http://schemas.microsoft.com/office/drawing/2014/main" id="{3D2E4BAD-29DB-4FA7-A860-33EB6D060EBE}"/>
              </a:ext>
            </a:extLst>
          </p:cNvPr>
          <p:cNvSpPr txBox="1">
            <a:spLocks noChangeArrowheads="1"/>
          </p:cNvSpPr>
          <p:nvPr/>
        </p:nvSpPr>
        <p:spPr bwMode="auto">
          <a:xfrm>
            <a:off x="6934200" y="6361113"/>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Adapted from Yesavage, 1979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a:extLst>
              <a:ext uri="{FF2B5EF4-FFF2-40B4-BE49-F238E27FC236}">
                <a16:creationId xmlns:a16="http://schemas.microsoft.com/office/drawing/2014/main" id="{F0A0C861-9C86-45ED-841C-8BDB65BAA3E8}"/>
              </a:ext>
            </a:extLst>
          </p:cNvPr>
          <p:cNvSpPr>
            <a:spLocks noGrp="1" noChangeArrowheads="1"/>
          </p:cNvSpPr>
          <p:nvPr>
            <p:ph type="title" idx="4294967295"/>
          </p:nvPr>
        </p:nvSpPr>
        <p:spPr>
          <a:xfrm>
            <a:off x="3255379" y="101279"/>
            <a:ext cx="5681241" cy="812800"/>
          </a:xfrm>
        </p:spPr>
        <p:txBody>
          <a:bodyPr/>
          <a:lstStyle/>
          <a:p>
            <a:r>
              <a:rPr lang="en-US" altLang="en-US" b="1" dirty="0">
                <a:latin typeface="Arial" panose="020B0604020202020204" pitchFamily="34" charset="0"/>
                <a:cs typeface="Arial" panose="020B0604020202020204" pitchFamily="34" charset="0"/>
              </a:rPr>
              <a:t>Alzheimer’s Disease</a:t>
            </a:r>
          </a:p>
        </p:txBody>
      </p:sp>
      <p:sp>
        <p:nvSpPr>
          <p:cNvPr id="14346" name="Rectangle 3">
            <a:extLst>
              <a:ext uri="{FF2B5EF4-FFF2-40B4-BE49-F238E27FC236}">
                <a16:creationId xmlns:a16="http://schemas.microsoft.com/office/drawing/2014/main" id="{CAA286F8-6692-4F49-AB0D-D2DCD37E35A2}"/>
              </a:ext>
            </a:extLst>
          </p:cNvPr>
          <p:cNvSpPr>
            <a:spLocks noGrp="1" noChangeArrowheads="1"/>
          </p:cNvSpPr>
          <p:nvPr>
            <p:ph type="body" idx="4294967295"/>
          </p:nvPr>
        </p:nvSpPr>
        <p:spPr>
          <a:xfrm>
            <a:off x="918901" y="1117921"/>
            <a:ext cx="6731000" cy="5638800"/>
          </a:xfrm>
        </p:spPr>
        <p:txBody>
          <a:bodyPr/>
          <a:lstStyle/>
          <a:p>
            <a:pPr marL="231775" indent="-231775">
              <a:lnSpc>
                <a:spcPct val="80000"/>
              </a:lnSpc>
              <a:spcAft>
                <a:spcPct val="50000"/>
              </a:spcAft>
            </a:pPr>
            <a:r>
              <a:rPr lang="en-US" altLang="en-US" b="1" dirty="0">
                <a:solidFill>
                  <a:schemeClr val="tx1"/>
                </a:solidFill>
              </a:rPr>
              <a:t>First described by Alois Alzheimer, a German neuropathologist, in 1907</a:t>
            </a:r>
          </a:p>
          <a:p>
            <a:pPr marL="231775" indent="-231775">
              <a:lnSpc>
                <a:spcPct val="80000"/>
              </a:lnSpc>
              <a:spcAft>
                <a:spcPct val="50000"/>
              </a:spcAft>
            </a:pPr>
            <a:r>
              <a:rPr lang="en-US" altLang="en-US" b="1" dirty="0">
                <a:solidFill>
                  <a:schemeClr val="tx1"/>
                </a:solidFill>
              </a:rPr>
              <a:t>Observed in a 51-year-old female </a:t>
            </a:r>
            <a:br>
              <a:rPr lang="en-US" altLang="en-US" b="1" dirty="0">
                <a:solidFill>
                  <a:schemeClr val="tx1"/>
                </a:solidFill>
              </a:rPr>
            </a:br>
            <a:r>
              <a:rPr lang="en-US" altLang="en-US" b="1" dirty="0">
                <a:solidFill>
                  <a:schemeClr val="tx1"/>
                </a:solidFill>
              </a:rPr>
              <a:t>patient with paranoia, memory loss, disorientation, and hallucinations</a:t>
            </a:r>
          </a:p>
          <a:p>
            <a:pPr marL="231775" indent="-231775">
              <a:lnSpc>
                <a:spcPct val="80000"/>
              </a:lnSpc>
              <a:spcAft>
                <a:spcPct val="15000"/>
              </a:spcAft>
            </a:pPr>
            <a:r>
              <a:rPr lang="en-US" altLang="en-US" b="1" dirty="0">
                <a:solidFill>
                  <a:schemeClr val="tx1"/>
                </a:solidFill>
              </a:rPr>
              <a:t>Postmortem studies characterized senile plaques and neurofibrillary tangles (NFTs) in the cerebral cortex</a:t>
            </a:r>
          </a:p>
          <a:p>
            <a:pPr marL="682625" lvl="1" indent="-285750">
              <a:lnSpc>
                <a:spcPct val="80000"/>
              </a:lnSpc>
              <a:spcAft>
                <a:spcPct val="15000"/>
              </a:spcAft>
            </a:pPr>
            <a:r>
              <a:rPr lang="en-US" altLang="en-US" b="1" dirty="0">
                <a:latin typeface="Arial" panose="020B0604020202020204" pitchFamily="34" charset="0"/>
                <a:sym typeface="Symbol" panose="05050102010706020507" pitchFamily="18" charset="2"/>
              </a:rPr>
              <a:t>Senile plaques: Extracellular</a:t>
            </a:r>
            <a:r>
              <a:rPr lang="en-US" altLang="en-US" b="1" dirty="0">
                <a:latin typeface="Arial" panose="020B0604020202020204" pitchFamily="34" charset="0"/>
              </a:rPr>
              <a:t> </a:t>
            </a:r>
            <a:r>
              <a:rPr lang="en-US" altLang="en-US" b="1" dirty="0">
                <a:latin typeface="Arial" panose="020B0604020202020204" pitchFamily="34" charset="0"/>
                <a:sym typeface="Symbol" panose="05050102010706020507" pitchFamily="18" charset="2"/>
              </a:rPr>
              <a:t>accumulation</a:t>
            </a:r>
            <a:r>
              <a:rPr lang="en-US" altLang="en-US" b="1" dirty="0">
                <a:latin typeface="Arial" panose="020B0604020202020204" pitchFamily="34" charset="0"/>
              </a:rPr>
              <a:t> of insoluble </a:t>
            </a:r>
            <a:br>
              <a:rPr lang="en-US" altLang="en-US" b="1" dirty="0">
                <a:latin typeface="Arial" panose="020B0604020202020204" pitchFamily="34" charset="0"/>
              </a:rPr>
            </a:br>
            <a:r>
              <a:rPr lang="en-US" altLang="en-US" b="1" dirty="0">
                <a:latin typeface="Arial" panose="020B0604020202020204" pitchFamily="34" charset="0"/>
              </a:rPr>
              <a:t>fragments of beta-amyloid (A</a:t>
            </a:r>
            <a:r>
              <a:rPr lang="en-US" altLang="en-US" b="1" dirty="0">
                <a:latin typeface="Arial" panose="020B0604020202020204" pitchFamily="34" charset="0"/>
                <a:sym typeface="Symbol" panose="05050102010706020507" pitchFamily="18" charset="2"/>
              </a:rPr>
              <a:t></a:t>
            </a:r>
            <a:r>
              <a:rPr lang="en-US" altLang="en-US" b="1" baseline="-25000" dirty="0">
                <a:latin typeface="Arial" panose="020B0604020202020204" pitchFamily="34" charset="0"/>
                <a:sym typeface="Symbol" panose="05050102010706020507" pitchFamily="18" charset="2"/>
              </a:rPr>
              <a:t>1-42</a:t>
            </a:r>
            <a:r>
              <a:rPr lang="en-US" altLang="en-US" b="1" dirty="0">
                <a:latin typeface="Arial" panose="020B0604020202020204" pitchFamily="34" charset="0"/>
                <a:sym typeface="Symbol" panose="05050102010706020507" pitchFamily="18" charset="2"/>
              </a:rPr>
              <a:t>)</a:t>
            </a:r>
          </a:p>
          <a:p>
            <a:pPr marL="682625" lvl="1" indent="-285750">
              <a:lnSpc>
                <a:spcPct val="80000"/>
              </a:lnSpc>
            </a:pPr>
            <a:r>
              <a:rPr lang="en-US" altLang="en-US" b="1" dirty="0">
                <a:latin typeface="Arial" panose="020B0604020202020204" pitchFamily="34" charset="0"/>
                <a:sym typeface="Symbol" panose="05050102010706020507" pitchFamily="18" charset="2"/>
              </a:rPr>
              <a:t>NFTs: Intracellular accumulation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of hyperphosphorylated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tau strands</a:t>
            </a:r>
          </a:p>
        </p:txBody>
      </p:sp>
      <p:graphicFrame>
        <p:nvGraphicFramePr>
          <p:cNvPr id="14344" name="Object 8">
            <a:extLst>
              <a:ext uri="{FF2B5EF4-FFF2-40B4-BE49-F238E27FC236}">
                <a16:creationId xmlns:a16="http://schemas.microsoft.com/office/drawing/2014/main" id="{5DC4DE29-E4C3-4709-B703-C6D8576655E5}"/>
              </a:ext>
            </a:extLst>
          </p:cNvPr>
          <p:cNvGraphicFramePr>
            <a:graphicFrameLocks noChangeAspect="1"/>
          </p:cNvGraphicFramePr>
          <p:nvPr/>
        </p:nvGraphicFramePr>
        <p:xfrm>
          <a:off x="8322733" y="1676400"/>
          <a:ext cx="2660650" cy="3762375"/>
        </p:xfrm>
        <a:graphic>
          <a:graphicData uri="http://schemas.openxmlformats.org/presentationml/2006/ole">
            <mc:AlternateContent xmlns:mc="http://schemas.openxmlformats.org/markup-compatibility/2006">
              <mc:Choice xmlns:v="urn:schemas-microsoft-com:vml" Requires="v">
                <p:oleObj spid="_x0000_s1039" name="Photo Editor Photo" r:id="rId5" imgW="1428949" imgH="2019048" progId="">
                  <p:embed/>
                </p:oleObj>
              </mc:Choice>
              <mc:Fallback>
                <p:oleObj name="Photo Editor Photo" r:id="rId5" imgW="1428949" imgH="2019048" progId="">
                  <p:embed/>
                  <p:pic>
                    <p:nvPicPr>
                      <p:cNvPr id="14344" name="Object 8">
                        <a:extLst>
                          <a:ext uri="{FF2B5EF4-FFF2-40B4-BE49-F238E27FC236}">
                            <a16:creationId xmlns:a16="http://schemas.microsoft.com/office/drawing/2014/main" id="{5DC4DE29-E4C3-4709-B703-C6D8576655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2733" y="1676400"/>
                        <a:ext cx="2660650" cy="3762375"/>
                      </a:xfrm>
                      <a:prstGeom prst="rect">
                        <a:avLst/>
                      </a:prstGeom>
                      <a:solidFill>
                        <a:schemeClr val="bg1"/>
                      </a:solidFill>
                      <a:ln w="19050">
                        <a:solidFill>
                          <a:srgbClr val="FFFF00"/>
                        </a:solidFill>
                        <a:miter lim="800000"/>
                        <a:headEnd/>
                        <a:tailEnd/>
                      </a:ln>
                      <a:effectLst>
                        <a:outerShdw dist="35921" dir="2700000" algn="ctr" rotWithShape="0">
                          <a:srgbClr val="000000"/>
                        </a:outerShdw>
                      </a:effectLst>
                    </p:spPr>
                  </p:pic>
                </p:oleObj>
              </mc:Fallback>
            </mc:AlternateContent>
          </a:graphicData>
        </a:graphic>
      </p:graphicFrame>
    </p:spTree>
    <p:custDataLst>
      <p:tags r:id="rId2"/>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D95A9F-DE73-4EE9-A829-AAAC682D39BA}"/>
              </a:ext>
            </a:extLst>
          </p:cNvPr>
          <p:cNvSpPr>
            <a:spLocks noGrp="1" noChangeArrowheads="1"/>
          </p:cNvSpPr>
          <p:nvPr>
            <p:ph type="title"/>
          </p:nvPr>
        </p:nvSpPr>
        <p:spPr>
          <a:xfrm>
            <a:off x="838200" y="365125"/>
            <a:ext cx="10515600" cy="1640957"/>
          </a:xfrm>
        </p:spPr>
        <p:txBody>
          <a:bodyPr/>
          <a:lstStyle/>
          <a:p>
            <a:pPr algn="ctr"/>
            <a:r>
              <a:rPr lang="en-US" altLang="en-US" sz="4000" b="1" dirty="0">
                <a:latin typeface="Arial" panose="020B0604020202020204" pitchFamily="34" charset="0"/>
                <a:cs typeface="Arial" panose="020B0604020202020204" pitchFamily="34" charset="0"/>
              </a:rPr>
              <a:t>Cholinergic Changes in AD – 1976</a:t>
            </a:r>
            <a:br>
              <a:rPr lang="en-US" altLang="en-US" sz="40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(Davies &amp; Maloney, 1976; Bowen et al., 1976; Perry et al., 1977; </a:t>
            </a:r>
          </a:p>
        </p:txBody>
      </p:sp>
      <p:sp>
        <p:nvSpPr>
          <p:cNvPr id="23555" name="Rectangle 3">
            <a:extLst>
              <a:ext uri="{FF2B5EF4-FFF2-40B4-BE49-F238E27FC236}">
                <a16:creationId xmlns:a16="http://schemas.microsoft.com/office/drawing/2014/main" id="{0D4F9B9E-8D26-4FEE-8EEE-DCDBF40D4BA8}"/>
              </a:ext>
            </a:extLst>
          </p:cNvPr>
          <p:cNvSpPr>
            <a:spLocks noGrp="1" noChangeArrowheads="1"/>
          </p:cNvSpPr>
          <p:nvPr>
            <p:ph type="body" idx="1"/>
          </p:nvPr>
        </p:nvSpPr>
        <p:spPr>
          <a:xfrm>
            <a:off x="1981200" y="2006082"/>
            <a:ext cx="8229600" cy="3469141"/>
          </a:xfrm>
        </p:spPr>
        <p:txBody>
          <a:bodyPr/>
          <a:lstStyle/>
          <a:p>
            <a:r>
              <a:rPr lang="en-US" altLang="en-US" dirty="0"/>
              <a:t>The most prominent neurotransmitter abnormalities in AD are cholinergic</a:t>
            </a:r>
          </a:p>
          <a:p>
            <a:pPr lvl="1"/>
            <a:r>
              <a:rPr lang="en-US" altLang="en-US" dirty="0"/>
              <a:t>Reduced activity of choline acetyltransferase (synthesis of acetylcholine)</a:t>
            </a:r>
            <a:r>
              <a:rPr lang="en-US" altLang="en-US" baseline="30000" dirty="0"/>
              <a:t>1</a:t>
            </a:r>
          </a:p>
          <a:p>
            <a:r>
              <a:rPr lang="en-US" altLang="en-US" dirty="0"/>
              <a:t>Reduced number of cholinergic neurons in late AD (particularly in basal forebrain)</a:t>
            </a:r>
            <a:r>
              <a:rPr lang="en-US" altLang="en-US" baseline="30000" dirty="0"/>
              <a:t>2</a:t>
            </a:r>
          </a:p>
          <a:p>
            <a:r>
              <a:rPr lang="en-US" altLang="en-US" dirty="0"/>
              <a:t>Selective loss of nicotinic receptor subtypes in hippocampus and cortex</a:t>
            </a:r>
            <a:r>
              <a:rPr lang="en-US" altLang="en-US" baseline="30000" dirty="0"/>
              <a:t>1,3</a:t>
            </a:r>
          </a:p>
        </p:txBody>
      </p:sp>
      <p:sp>
        <p:nvSpPr>
          <p:cNvPr id="23556" name="Text Box 4">
            <a:extLst>
              <a:ext uri="{FF2B5EF4-FFF2-40B4-BE49-F238E27FC236}">
                <a16:creationId xmlns:a16="http://schemas.microsoft.com/office/drawing/2014/main" id="{D6764F27-DCCA-4EC3-AD1B-79286009B124}"/>
              </a:ext>
            </a:extLst>
          </p:cNvPr>
          <p:cNvSpPr txBox="1">
            <a:spLocks noChangeArrowheads="1"/>
          </p:cNvSpPr>
          <p:nvPr/>
        </p:nvSpPr>
        <p:spPr bwMode="auto">
          <a:xfrm>
            <a:off x="2198915" y="5895975"/>
            <a:ext cx="44767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100" b="1" dirty="0"/>
              <a:t>1.   </a:t>
            </a:r>
            <a:r>
              <a:rPr lang="en-US" altLang="en-US" sz="1100" b="1" dirty="0" err="1"/>
              <a:t>Bartus</a:t>
            </a:r>
            <a:r>
              <a:rPr lang="en-US" altLang="en-US" sz="1100" b="1" dirty="0"/>
              <a:t> RT et al. </a:t>
            </a:r>
            <a:r>
              <a:rPr lang="en-US" altLang="en-US" sz="1100" b="1" i="1" dirty="0"/>
              <a:t>Science</a:t>
            </a:r>
            <a:r>
              <a:rPr lang="en-US" altLang="en-US" sz="1100" b="1" dirty="0"/>
              <a:t>. 1982;217:408-414.   </a:t>
            </a:r>
          </a:p>
          <a:p>
            <a:pPr eaLnBrk="0" hangingPunct="0"/>
            <a:r>
              <a:rPr lang="en-US" altLang="en-US" sz="1100" b="1" dirty="0"/>
              <a:t>2.   Whitehouse PJ et al. </a:t>
            </a:r>
            <a:r>
              <a:rPr lang="en-US" altLang="en-US" sz="1100" b="1" i="1" dirty="0"/>
              <a:t>Science.</a:t>
            </a:r>
            <a:r>
              <a:rPr lang="en-US" altLang="en-US" sz="1100" b="1" dirty="0"/>
              <a:t> 1982;215:1237-1239.   </a:t>
            </a:r>
          </a:p>
          <a:p>
            <a:pPr eaLnBrk="0" hangingPunct="0"/>
            <a:r>
              <a:rPr lang="en-US" altLang="en-US" sz="1100" b="1" dirty="0"/>
              <a:t>3.   Guan ZZ et al. </a:t>
            </a:r>
            <a:r>
              <a:rPr lang="en-US" altLang="en-US" sz="1100" b="1" i="1" dirty="0"/>
              <a:t>J </a:t>
            </a:r>
            <a:r>
              <a:rPr lang="en-US" altLang="en-US" sz="1100" b="1" i="1" dirty="0" err="1"/>
              <a:t>Neurochem</a:t>
            </a:r>
            <a:r>
              <a:rPr lang="en-US" altLang="en-US" sz="1100" b="1" dirty="0"/>
              <a:t>. 2000;74:237-243.</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E15765F-2AF0-46B1-9701-BC4970B836CE}"/>
              </a:ext>
            </a:extLst>
          </p:cNvPr>
          <p:cNvSpPr>
            <a:spLocks noGrp="1" noChangeArrowheads="1"/>
          </p:cNvSpPr>
          <p:nvPr>
            <p:ph type="title"/>
          </p:nvPr>
        </p:nvSpPr>
        <p:spPr/>
        <p:txBody>
          <a:bodyPr/>
          <a:lstStyle/>
          <a:p>
            <a:r>
              <a:rPr lang="en-US" altLang="en-US" sz="4000" b="1" dirty="0">
                <a:latin typeface="Arial" panose="020B0604020202020204" pitchFamily="34" charset="0"/>
                <a:cs typeface="Arial" panose="020B0604020202020204" pitchFamily="34" charset="0"/>
              </a:rPr>
              <a:t>Problems with the Cholinergic Hypothesis</a:t>
            </a:r>
          </a:p>
        </p:txBody>
      </p:sp>
      <p:sp>
        <p:nvSpPr>
          <p:cNvPr id="76803" name="Rectangle 3">
            <a:extLst>
              <a:ext uri="{FF2B5EF4-FFF2-40B4-BE49-F238E27FC236}">
                <a16:creationId xmlns:a16="http://schemas.microsoft.com/office/drawing/2014/main" id="{0333A1F5-D9E9-49C9-A5D6-E286D6DBF9C9}"/>
              </a:ext>
            </a:extLst>
          </p:cNvPr>
          <p:cNvSpPr>
            <a:spLocks noGrp="1" noChangeArrowheads="1"/>
          </p:cNvSpPr>
          <p:nvPr>
            <p:ph type="body" idx="1"/>
          </p:nvPr>
        </p:nvSpPr>
        <p:spPr>
          <a:xfrm>
            <a:off x="1007706" y="1752601"/>
            <a:ext cx="10021078" cy="4525963"/>
          </a:xfrm>
        </p:spPr>
        <p:txBody>
          <a:bodyPr/>
          <a:lstStyle/>
          <a:p>
            <a:r>
              <a:rPr lang="en-US" altLang="en-US" dirty="0"/>
              <a:t>Many cholinergic neurons throughout brain, spinal cord, but only discrete groups of </a:t>
            </a:r>
            <a:r>
              <a:rPr lang="en-US" altLang="en-US" dirty="0" err="1"/>
              <a:t>ACh</a:t>
            </a:r>
            <a:r>
              <a:rPr lang="en-US" altLang="en-US" dirty="0"/>
              <a:t> neurons in the nucleus basalis of </a:t>
            </a:r>
            <a:r>
              <a:rPr lang="en-US" altLang="en-US" dirty="0" err="1"/>
              <a:t>Meynert</a:t>
            </a:r>
            <a:r>
              <a:rPr lang="en-US" altLang="en-US" dirty="0"/>
              <a:t> are affected in AD</a:t>
            </a:r>
          </a:p>
          <a:p>
            <a:r>
              <a:rPr lang="en-US" altLang="en-US" dirty="0"/>
              <a:t>Numerous other neurotransmitter systems are affected in AD, the earliest are norepinephrine neurons of the LOCUS COERULEUS</a:t>
            </a:r>
          </a:p>
          <a:p>
            <a:r>
              <a:rPr lang="en-US" altLang="en-US" dirty="0"/>
              <a:t>Cholinergic agents are only modestly effective in treating AD, slowing progression</a:t>
            </a:r>
          </a:p>
          <a:p>
            <a:r>
              <a:rPr lang="en-US" altLang="en-US" dirty="0"/>
              <a:t>No clear relationship between acetylcholine and microscopic neuropathological features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6">
            <a:extLst>
              <a:ext uri="{FF2B5EF4-FFF2-40B4-BE49-F238E27FC236}">
                <a16:creationId xmlns:a16="http://schemas.microsoft.com/office/drawing/2014/main" id="{7C5442FB-CFD8-4F12-A0B9-87528A3804EF}"/>
              </a:ext>
            </a:extLst>
          </p:cNvPr>
          <p:cNvGraphicFramePr>
            <a:graphicFrameLocks noChangeAspect="1"/>
          </p:cNvGraphicFramePr>
          <p:nvPr>
            <p:extLst>
              <p:ext uri="{D42A27DB-BD31-4B8C-83A1-F6EECF244321}">
                <p14:modId xmlns:p14="http://schemas.microsoft.com/office/powerpoint/2010/main" val="2351267326"/>
              </p:ext>
            </p:extLst>
          </p:nvPr>
        </p:nvGraphicFramePr>
        <p:xfrm>
          <a:off x="712044" y="552496"/>
          <a:ext cx="6823075" cy="3805176"/>
        </p:xfrm>
        <a:graphic>
          <a:graphicData uri="http://schemas.openxmlformats.org/presentationml/2006/ole">
            <mc:AlternateContent xmlns:mc="http://schemas.openxmlformats.org/markup-compatibility/2006">
              <mc:Choice xmlns:v="urn:schemas-microsoft-com:vml" Requires="v">
                <p:oleObj spid="_x0000_s2063" r:id="rId4" imgW="7925487" imgH="4419983" progId="Excel.Chart.8">
                  <p:embed/>
                </p:oleObj>
              </mc:Choice>
              <mc:Fallback>
                <p:oleObj r:id="rId4" imgW="7925487" imgH="4419983" progId="Excel.Chart.8">
                  <p:embed/>
                  <p:pic>
                    <p:nvPicPr>
                      <p:cNvPr id="133122" name="Object 6">
                        <a:extLst>
                          <a:ext uri="{FF2B5EF4-FFF2-40B4-BE49-F238E27FC236}">
                            <a16:creationId xmlns:a16="http://schemas.microsoft.com/office/drawing/2014/main" id="{7C5442FB-CFD8-4F12-A0B9-87528A380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44" y="552496"/>
                        <a:ext cx="6823075" cy="3805176"/>
                      </a:xfrm>
                      <a:prstGeom prst="rect">
                        <a:avLst/>
                      </a:prstGeom>
                      <a:noFill/>
                    </p:spPr>
                  </p:pic>
                </p:oleObj>
              </mc:Fallback>
            </mc:AlternateContent>
          </a:graphicData>
        </a:graphic>
      </p:graphicFrame>
      <p:sp>
        <p:nvSpPr>
          <p:cNvPr id="3" name="CaixaDeTexto 2">
            <a:extLst>
              <a:ext uri="{FF2B5EF4-FFF2-40B4-BE49-F238E27FC236}">
                <a16:creationId xmlns:a16="http://schemas.microsoft.com/office/drawing/2014/main" id="{CFEF0726-DACC-4A01-A585-2B7DE1199B70}"/>
              </a:ext>
            </a:extLst>
          </p:cNvPr>
          <p:cNvSpPr txBox="1">
            <a:spLocks noChangeArrowheads="1"/>
          </p:cNvSpPr>
          <p:nvPr/>
        </p:nvSpPr>
        <p:spPr bwMode="auto">
          <a:xfrm>
            <a:off x="883535" y="4120587"/>
            <a:ext cx="5089002" cy="215443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400" b="1" dirty="0">
                <a:ea typeface="ＭＳ Ｐゴシック" panose="020B0600070205080204" pitchFamily="34" charset="-128"/>
              </a:rPr>
              <a:t>Serotonin neuron loss in AD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ALL BB≥0 – dorsal raphe +                                  22.5% BB 0 – dorsal raphe +</a:t>
            </a:r>
          </a:p>
          <a:p>
            <a:endParaRPr lang="en-US" altLang="en-US" dirty="0">
              <a:ea typeface="ＭＳ Ｐゴシック" panose="020B0600070205080204" pitchFamily="34" charset="-128"/>
            </a:endParaRPr>
          </a:p>
          <a:p>
            <a:r>
              <a:rPr lang="en-US" altLang="en-US" sz="2000" b="1" dirty="0">
                <a:ea typeface="ＭＳ Ｐゴシック" panose="020B0600070205080204" pitchFamily="34" charset="-128"/>
              </a:rPr>
              <a:t>Dorsal raphe – BB 0.5???</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33124" name="Text Box 4">
            <a:extLst>
              <a:ext uri="{FF2B5EF4-FFF2-40B4-BE49-F238E27FC236}">
                <a16:creationId xmlns:a16="http://schemas.microsoft.com/office/drawing/2014/main" id="{FE9CE957-FBE2-4CF1-B427-B2D81F137315}"/>
              </a:ext>
            </a:extLst>
          </p:cNvPr>
          <p:cNvSpPr txBox="1">
            <a:spLocks noChangeArrowheads="1"/>
          </p:cNvSpPr>
          <p:nvPr/>
        </p:nvSpPr>
        <p:spPr bwMode="auto">
          <a:xfrm>
            <a:off x="1046162" y="6348290"/>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Grinberg et al., 2009</a:t>
            </a:r>
          </a:p>
        </p:txBody>
      </p:sp>
      <p:sp>
        <p:nvSpPr>
          <p:cNvPr id="2" name="TextBox 1">
            <a:extLst>
              <a:ext uri="{FF2B5EF4-FFF2-40B4-BE49-F238E27FC236}">
                <a16:creationId xmlns:a16="http://schemas.microsoft.com/office/drawing/2014/main" id="{AB29CE9C-E9F2-4F34-A6CC-6B05908B248F}"/>
              </a:ext>
            </a:extLst>
          </p:cNvPr>
          <p:cNvSpPr txBox="1"/>
          <p:nvPr/>
        </p:nvSpPr>
        <p:spPr>
          <a:xfrm>
            <a:off x="7326775" y="2217998"/>
            <a:ext cx="4409954" cy="3323987"/>
          </a:xfrm>
          <a:prstGeom prst="rect">
            <a:avLst/>
          </a:prstGeom>
          <a:noFill/>
        </p:spPr>
        <p:txBody>
          <a:bodyPr wrap="square" rtlCol="0">
            <a:spAutoFit/>
          </a:bodyPr>
          <a:lstStyle/>
          <a:p>
            <a:r>
              <a:rPr lang="en-US" sz="2800" b="1" dirty="0"/>
              <a:t>Norepinephrine changes occur first in AD.</a:t>
            </a:r>
          </a:p>
          <a:p>
            <a:endParaRPr lang="en-US" sz="2800" b="1" dirty="0"/>
          </a:p>
          <a:p>
            <a:r>
              <a:rPr lang="en-US" dirty="0" err="1"/>
              <a:t>Bondareff</a:t>
            </a:r>
            <a:r>
              <a:rPr lang="en-US" dirty="0"/>
              <a:t>, Mountjoy, Roth, 1981</a:t>
            </a:r>
          </a:p>
          <a:p>
            <a:r>
              <a:rPr lang="en-US" dirty="0" err="1"/>
              <a:t>Braak</a:t>
            </a:r>
            <a:r>
              <a:rPr lang="en-US" dirty="0"/>
              <a:t> &amp; </a:t>
            </a:r>
            <a:r>
              <a:rPr lang="en-US" dirty="0" err="1"/>
              <a:t>Tredici</a:t>
            </a:r>
            <a:r>
              <a:rPr lang="en-US" dirty="0"/>
              <a:t>, 2011</a:t>
            </a:r>
          </a:p>
          <a:p>
            <a:r>
              <a:rPr lang="en-US" dirty="0"/>
              <a:t>Trillo et al., 2013</a:t>
            </a:r>
          </a:p>
          <a:p>
            <a:r>
              <a:rPr lang="en-US" dirty="0" err="1"/>
              <a:t>Theofilas</a:t>
            </a:r>
            <a:r>
              <a:rPr lang="en-US" dirty="0"/>
              <a:t> et al., 2018</a:t>
            </a:r>
          </a:p>
          <a:p>
            <a:r>
              <a:rPr lang="en-US" dirty="0"/>
              <a:t>(see Ashford, 2019, JAD for review)</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Braintr2">
            <a:extLst>
              <a:ext uri="{FF2B5EF4-FFF2-40B4-BE49-F238E27FC236}">
                <a16:creationId xmlns:a16="http://schemas.microsoft.com/office/drawing/2014/main" id="{325BEAF9-5492-48EB-818F-C9747C12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844420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a:extLst>
              <a:ext uri="{FF2B5EF4-FFF2-40B4-BE49-F238E27FC236}">
                <a16:creationId xmlns:a16="http://schemas.microsoft.com/office/drawing/2014/main" id="{DEA7185A-9701-484C-8A2C-372D202F15A5}"/>
              </a:ext>
            </a:extLst>
          </p:cNvPr>
          <p:cNvSpPr txBox="1">
            <a:spLocks noChangeArrowheads="1"/>
          </p:cNvSpPr>
          <p:nvPr/>
        </p:nvSpPr>
        <p:spPr bwMode="auto">
          <a:xfrm>
            <a:off x="1752600" y="1981200"/>
            <a:ext cx="23622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b="1" dirty="0"/>
              <a:t>Cortex</a:t>
            </a:r>
          </a:p>
          <a:p>
            <a:r>
              <a:rPr lang="en-US" altLang="en-US" sz="1400" b="1" dirty="0"/>
              <a:t>- Glutamate neurons </a:t>
            </a:r>
          </a:p>
          <a:p>
            <a:r>
              <a:rPr lang="en-US" altLang="en-US" sz="1400" b="1" dirty="0"/>
              <a:t>- highly affected by AD</a:t>
            </a:r>
          </a:p>
          <a:p>
            <a:r>
              <a:rPr lang="en-US" altLang="en-US" sz="1400" b="1" dirty="0"/>
              <a:t>- detail memory</a:t>
            </a:r>
          </a:p>
          <a:p>
            <a:r>
              <a:rPr lang="en-US" altLang="en-US" sz="1400" b="1" dirty="0"/>
              <a:t>- Rx: memantine</a:t>
            </a:r>
          </a:p>
          <a:p>
            <a:pPr>
              <a:buFontTx/>
              <a:buChar char="-"/>
            </a:pPr>
            <a:endParaRPr lang="en-US" altLang="en-US" sz="1400" b="1" dirty="0"/>
          </a:p>
          <a:p>
            <a:pPr>
              <a:buFontTx/>
              <a:buChar char="-"/>
            </a:pPr>
            <a:r>
              <a:rPr lang="en-US" altLang="en-US" sz="1400" b="1" dirty="0"/>
              <a:t> GABA neurons </a:t>
            </a:r>
          </a:p>
          <a:p>
            <a:r>
              <a:rPr lang="en-US" altLang="en-US" sz="1400" b="1" dirty="0"/>
              <a:t>- Somatostatinergic</a:t>
            </a:r>
          </a:p>
          <a:p>
            <a:r>
              <a:rPr lang="en-US" altLang="en-US" sz="1400" b="1" dirty="0"/>
              <a:t>neurons affected by AD </a:t>
            </a:r>
          </a:p>
          <a:p>
            <a:r>
              <a:rPr lang="en-US" altLang="en-US" sz="1400" b="1" dirty="0"/>
              <a:t>– memory modulation</a:t>
            </a:r>
          </a:p>
        </p:txBody>
      </p:sp>
      <p:sp>
        <p:nvSpPr>
          <p:cNvPr id="157700" name="Text Box 4">
            <a:extLst>
              <a:ext uri="{FF2B5EF4-FFF2-40B4-BE49-F238E27FC236}">
                <a16:creationId xmlns:a16="http://schemas.microsoft.com/office/drawing/2014/main" id="{C9F71166-C9EF-4E21-AB02-E83DC02E0B03}"/>
              </a:ext>
            </a:extLst>
          </p:cNvPr>
          <p:cNvSpPr txBox="1">
            <a:spLocks noChangeArrowheads="1"/>
          </p:cNvSpPr>
          <p:nvPr/>
        </p:nvSpPr>
        <p:spPr bwMode="auto">
          <a:xfrm>
            <a:off x="9034670" y="2438400"/>
            <a:ext cx="16333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b="1" dirty="0"/>
              <a:t>Rx:</a:t>
            </a:r>
          </a:p>
          <a:p>
            <a:r>
              <a:rPr lang="en-US" altLang="en-US" sz="1400" b="1" dirty="0"/>
              <a:t>cholinesterase            inhibitors</a:t>
            </a:r>
          </a:p>
        </p:txBody>
      </p:sp>
      <p:sp>
        <p:nvSpPr>
          <p:cNvPr id="157701" name="Text Box 5">
            <a:extLst>
              <a:ext uri="{FF2B5EF4-FFF2-40B4-BE49-F238E27FC236}">
                <a16:creationId xmlns:a16="http://schemas.microsoft.com/office/drawing/2014/main" id="{47006E13-64EF-43BE-ADF1-4ED1F3FE1871}"/>
              </a:ext>
            </a:extLst>
          </p:cNvPr>
          <p:cNvSpPr txBox="1">
            <a:spLocks noChangeArrowheads="1"/>
          </p:cNvSpPr>
          <p:nvPr/>
        </p:nvSpPr>
        <p:spPr bwMode="auto">
          <a:xfrm>
            <a:off x="2895600" y="5257800"/>
            <a:ext cx="274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(not affected by AD - movement)</a:t>
            </a:r>
          </a:p>
        </p:txBody>
      </p:sp>
      <p:sp>
        <p:nvSpPr>
          <p:cNvPr id="157702" name="Text Box 6">
            <a:extLst>
              <a:ext uri="{FF2B5EF4-FFF2-40B4-BE49-F238E27FC236}">
                <a16:creationId xmlns:a16="http://schemas.microsoft.com/office/drawing/2014/main" id="{64837964-5465-43B0-94BB-36C430BED78E}"/>
              </a:ext>
            </a:extLst>
          </p:cNvPr>
          <p:cNvSpPr txBox="1">
            <a:spLocks noChangeArrowheads="1"/>
          </p:cNvSpPr>
          <p:nvPr/>
        </p:nvSpPr>
        <p:spPr bwMode="auto">
          <a:xfrm>
            <a:off x="4094584" y="6080125"/>
            <a:ext cx="2325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(Affected by AD early</a:t>
            </a:r>
          </a:p>
          <a:p>
            <a:r>
              <a:rPr lang="en-US" altLang="en-US" sz="1400" dirty="0"/>
              <a:t>- Classical conditioning</a:t>
            </a:r>
            <a:r>
              <a:rPr lang="en-US" altLang="en-US" sz="1600" dirty="0"/>
              <a:t>)</a:t>
            </a:r>
          </a:p>
        </p:txBody>
      </p:sp>
      <p:sp>
        <p:nvSpPr>
          <p:cNvPr id="157703" name="Text Box 7">
            <a:extLst>
              <a:ext uri="{FF2B5EF4-FFF2-40B4-BE49-F238E27FC236}">
                <a16:creationId xmlns:a16="http://schemas.microsoft.com/office/drawing/2014/main" id="{C81A937B-C8D7-486A-AF6C-D48DD90576CC}"/>
              </a:ext>
            </a:extLst>
          </p:cNvPr>
          <p:cNvSpPr txBox="1">
            <a:spLocks noChangeArrowheads="1"/>
          </p:cNvSpPr>
          <p:nvPr/>
        </p:nvSpPr>
        <p:spPr bwMode="auto">
          <a:xfrm>
            <a:off x="8001001" y="5384800"/>
            <a:ext cx="2004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(Affected by AD</a:t>
            </a:r>
          </a:p>
          <a:p>
            <a:r>
              <a:rPr lang="en-US" altLang="en-US" sz="1400" dirty="0"/>
              <a:t>- Operant conditioning)</a:t>
            </a:r>
          </a:p>
        </p:txBody>
      </p:sp>
      <p:sp>
        <p:nvSpPr>
          <p:cNvPr id="157704" name="Text Box 8">
            <a:extLst>
              <a:ext uri="{FF2B5EF4-FFF2-40B4-BE49-F238E27FC236}">
                <a16:creationId xmlns:a16="http://schemas.microsoft.com/office/drawing/2014/main" id="{B8CA3040-F778-4DDB-AFCE-6256EBE28BCF}"/>
              </a:ext>
            </a:extLst>
          </p:cNvPr>
          <p:cNvSpPr txBox="1">
            <a:spLocks noChangeArrowheads="1"/>
          </p:cNvSpPr>
          <p:nvPr/>
        </p:nvSpPr>
        <p:spPr bwMode="auto">
          <a:xfrm>
            <a:off x="8647042" y="1905000"/>
            <a:ext cx="21733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Affected by AD</a:t>
            </a:r>
          </a:p>
          <a:p>
            <a:r>
              <a:rPr lang="en-US" altLang="en-US" sz="1400" dirty="0"/>
              <a:t>-memory-write signal</a:t>
            </a:r>
          </a:p>
        </p:txBody>
      </p:sp>
      <p:sp>
        <p:nvSpPr>
          <p:cNvPr id="157705" name="Text Box 9">
            <a:extLst>
              <a:ext uri="{FF2B5EF4-FFF2-40B4-BE49-F238E27FC236}">
                <a16:creationId xmlns:a16="http://schemas.microsoft.com/office/drawing/2014/main" id="{53E76A84-37CC-4FD1-B05F-C9AA1D1DA751}"/>
              </a:ext>
            </a:extLst>
          </p:cNvPr>
          <p:cNvSpPr txBox="1">
            <a:spLocks noChangeArrowheads="1"/>
          </p:cNvSpPr>
          <p:nvPr/>
        </p:nvSpPr>
        <p:spPr bwMode="auto">
          <a:xfrm>
            <a:off x="1736725" y="36514"/>
            <a:ext cx="18243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0000"/>
                </a:solidFill>
              </a:rPr>
              <a:t>Specific groups of cholinergic, serotonergic, and noradrenergic that project</a:t>
            </a:r>
          </a:p>
          <a:p>
            <a:r>
              <a:rPr lang="en-US" altLang="en-US" b="1">
                <a:solidFill>
                  <a:srgbClr val="FF0000"/>
                </a:solidFill>
              </a:rPr>
              <a:t> to the cortex, and glutamatergic and somatostatinergic GABA neurons of </a:t>
            </a:r>
          </a:p>
          <a:p>
            <a:r>
              <a:rPr lang="en-US" altLang="en-US" b="1">
                <a:solidFill>
                  <a:srgbClr val="FF0000"/>
                </a:solidFill>
              </a:rPr>
              <a:t>discrete cortical regions are selectively affected in Alzheimer’s disease</a:t>
            </a:r>
            <a:endParaRPr lang="en-US" altLang="en-US"/>
          </a:p>
          <a:p>
            <a:endParaRPr lang="en-US"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8AEA639C-F1C1-4486-8577-F4702030A58E}"/>
              </a:ext>
            </a:extLst>
          </p:cNvPr>
          <p:cNvSpPr>
            <a:spLocks noGrp="1" noChangeArrowheads="1"/>
          </p:cNvSpPr>
          <p:nvPr>
            <p:ph type="title"/>
          </p:nvPr>
        </p:nvSpPr>
        <p:spPr>
          <a:xfrm>
            <a:off x="1511558" y="365125"/>
            <a:ext cx="9842242" cy="1325563"/>
          </a:xfrm>
        </p:spPr>
        <p:txBody>
          <a:bodyPr/>
          <a:lstStyle/>
          <a:p>
            <a:r>
              <a:rPr lang="en-US" altLang="en-US" b="1" dirty="0">
                <a:latin typeface="Arial" panose="020B0604020202020204" pitchFamily="34" charset="0"/>
                <a:cs typeface="Arial" panose="020B0604020202020204" pitchFamily="34" charset="0"/>
              </a:rPr>
              <a:t>Neurotransmitter therapies</a:t>
            </a:r>
          </a:p>
        </p:txBody>
      </p:sp>
      <p:sp>
        <p:nvSpPr>
          <p:cNvPr id="135171" name="Rectangle 3">
            <a:extLst>
              <a:ext uri="{FF2B5EF4-FFF2-40B4-BE49-F238E27FC236}">
                <a16:creationId xmlns:a16="http://schemas.microsoft.com/office/drawing/2014/main" id="{7653492D-35B5-4E65-8613-D5F904EB0DB2}"/>
              </a:ext>
            </a:extLst>
          </p:cNvPr>
          <p:cNvSpPr>
            <a:spLocks noGrp="1" noChangeArrowheads="1"/>
          </p:cNvSpPr>
          <p:nvPr>
            <p:ph type="body" idx="1"/>
          </p:nvPr>
        </p:nvSpPr>
        <p:spPr>
          <a:xfrm>
            <a:off x="1278294" y="1623526"/>
            <a:ext cx="10075505" cy="4954555"/>
          </a:xfrm>
        </p:spPr>
        <p:txBody>
          <a:bodyPr/>
          <a:lstStyle/>
          <a:p>
            <a:pPr>
              <a:lnSpc>
                <a:spcPct val="80000"/>
              </a:lnSpc>
            </a:pPr>
            <a:r>
              <a:rPr lang="en-US" altLang="en-US" sz="2400" dirty="0"/>
              <a:t>Cholinergic system – </a:t>
            </a:r>
          </a:p>
          <a:p>
            <a:pPr lvl="1">
              <a:lnSpc>
                <a:spcPct val="80000"/>
              </a:lnSpc>
            </a:pPr>
            <a:r>
              <a:rPr lang="en-US" altLang="en-US" sz="2000" dirty="0"/>
              <a:t>Modest clinical benefit of cholinesterase inhibitors, improvement, slowing of progression</a:t>
            </a:r>
          </a:p>
          <a:p>
            <a:pPr lvl="1">
              <a:lnSpc>
                <a:spcPct val="80000"/>
              </a:lnSpc>
            </a:pPr>
            <a:r>
              <a:rPr lang="en-US" altLang="en-US" sz="2000" dirty="0"/>
              <a:t>Marked, rapid decline frequent on discontinuation</a:t>
            </a:r>
          </a:p>
          <a:p>
            <a:pPr lvl="1">
              <a:lnSpc>
                <a:spcPct val="80000"/>
              </a:lnSpc>
            </a:pPr>
            <a:r>
              <a:rPr lang="en-US" altLang="en-US" sz="2000" dirty="0"/>
              <a:t>No benefit from any other treatments</a:t>
            </a:r>
          </a:p>
          <a:p>
            <a:pPr lvl="1">
              <a:lnSpc>
                <a:spcPct val="80000"/>
              </a:lnSpc>
            </a:pPr>
            <a:r>
              <a:rPr lang="en-US" altLang="en-US" sz="2000" dirty="0"/>
              <a:t>No evidence of benefit in early AD or mild cognitive impairment</a:t>
            </a:r>
          </a:p>
          <a:p>
            <a:pPr>
              <a:lnSpc>
                <a:spcPct val="80000"/>
              </a:lnSpc>
            </a:pPr>
            <a:r>
              <a:rPr lang="en-US" altLang="en-US" sz="2400" dirty="0"/>
              <a:t>Serotonergic system – none shown effective</a:t>
            </a:r>
          </a:p>
          <a:p>
            <a:pPr>
              <a:lnSpc>
                <a:spcPct val="80000"/>
              </a:lnSpc>
            </a:pPr>
            <a:r>
              <a:rPr lang="en-US" altLang="en-US" sz="2400" dirty="0"/>
              <a:t>Noradrenergic system – none shown effective</a:t>
            </a:r>
          </a:p>
          <a:p>
            <a:pPr>
              <a:lnSpc>
                <a:spcPct val="80000"/>
              </a:lnSpc>
            </a:pPr>
            <a:r>
              <a:rPr lang="en-US" altLang="en-US" sz="2400" dirty="0"/>
              <a:t>Dopaminergic system – none shown effective</a:t>
            </a:r>
          </a:p>
          <a:p>
            <a:pPr>
              <a:lnSpc>
                <a:spcPct val="80000"/>
              </a:lnSpc>
            </a:pPr>
            <a:r>
              <a:rPr lang="en-US" altLang="en-US" sz="2400" dirty="0"/>
              <a:t>Glutamate system</a:t>
            </a:r>
          </a:p>
          <a:p>
            <a:pPr lvl="1">
              <a:lnSpc>
                <a:spcPct val="80000"/>
              </a:lnSpc>
            </a:pPr>
            <a:r>
              <a:rPr lang="en-US" altLang="en-US" sz="2000" dirty="0"/>
              <a:t>NMDA modulator memantine</a:t>
            </a:r>
          </a:p>
          <a:p>
            <a:pPr lvl="2">
              <a:lnSpc>
                <a:spcPct val="80000"/>
              </a:lnSpc>
            </a:pPr>
            <a:r>
              <a:rPr lang="en-US" altLang="en-US" sz="1800" dirty="0"/>
              <a:t>Slight improvement in moderate to severe AD</a:t>
            </a:r>
          </a:p>
          <a:p>
            <a:pPr lvl="2">
              <a:lnSpc>
                <a:spcPct val="80000"/>
              </a:lnSpc>
            </a:pPr>
            <a:r>
              <a:rPr lang="en-US" altLang="en-US" sz="1800" dirty="0"/>
              <a:t>May improve behavior or make it worse</a:t>
            </a:r>
          </a:p>
          <a:p>
            <a:pPr lvl="2">
              <a:lnSpc>
                <a:spcPct val="80000"/>
              </a:lnSpc>
            </a:pPr>
            <a:r>
              <a:rPr lang="en-US" altLang="en-US" sz="1800" dirty="0"/>
              <a:t>May increase life-expectancy to near normal</a:t>
            </a:r>
          </a:p>
          <a:p>
            <a:pPr>
              <a:lnSpc>
                <a:spcPct val="80000"/>
              </a:lnSpc>
            </a:pPr>
            <a:r>
              <a:rPr lang="en-US" altLang="en-US" sz="2400" dirty="0"/>
              <a:t>GABA system – none effective (e.g., benzodiazepines – exacerbate)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8483D68-5930-4FD9-8424-FC9E89F5E540}"/>
              </a:ext>
            </a:extLst>
          </p:cNvPr>
          <p:cNvSpPr>
            <a:spLocks noGrp="1" noChangeArrowheads="1"/>
          </p:cNvSpPr>
          <p:nvPr>
            <p:ph type="ctrTitle"/>
          </p:nvPr>
        </p:nvSpPr>
        <p:spPr>
          <a:xfrm>
            <a:off x="1562100" y="1112838"/>
            <a:ext cx="9144000" cy="3200400"/>
          </a:xfrm>
        </p:spPr>
        <p:txBody>
          <a:bodyPr anchor="ctr"/>
          <a:lstStyle/>
          <a:p>
            <a:r>
              <a:rPr lang="en-US" altLang="en-US" sz="4800" b="1" dirty="0"/>
              <a:t>ALZHEIMER CORTICAL  PATHOLOGY</a:t>
            </a:r>
            <a:br>
              <a:rPr lang="en-US" altLang="en-US" sz="1600" b="1" dirty="0"/>
            </a:br>
            <a:r>
              <a:rPr lang="en-US" altLang="en-US" sz="4800" b="1" dirty="0"/>
              <a:t>  AFFECTS  LOCATIONS  OF</a:t>
            </a:r>
            <a:br>
              <a:rPr lang="en-US" altLang="en-US" sz="1600" b="1" dirty="0"/>
            </a:br>
            <a:r>
              <a:rPr lang="en-US" altLang="en-US" sz="4800" b="1" dirty="0"/>
              <a:t>  HIGH  MEMORY  STORAGE</a:t>
            </a:r>
          </a:p>
        </p:txBody>
      </p:sp>
      <p:sp>
        <p:nvSpPr>
          <p:cNvPr id="86019" name="Text Box 3">
            <a:extLst>
              <a:ext uri="{FF2B5EF4-FFF2-40B4-BE49-F238E27FC236}">
                <a16:creationId xmlns:a16="http://schemas.microsoft.com/office/drawing/2014/main" id="{7AC041BB-078C-448A-B793-C0E347B38AD0}"/>
              </a:ext>
            </a:extLst>
          </p:cNvPr>
          <p:cNvSpPr txBox="1">
            <a:spLocks noChangeArrowheads="1"/>
          </p:cNvSpPr>
          <p:nvPr/>
        </p:nvSpPr>
        <p:spPr bwMode="auto">
          <a:xfrm>
            <a:off x="2438400" y="37338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extLst>
              <a:ext uri="{FF2B5EF4-FFF2-40B4-BE49-F238E27FC236}">
                <a16:creationId xmlns:a16="http://schemas.microsoft.com/office/drawing/2014/main" id="{56EEA7C2-B792-497E-B534-E00DF4897F7D}"/>
              </a:ext>
            </a:extLst>
          </p:cNvPr>
          <p:cNvGraphicFramePr>
            <a:graphicFrameLocks noChangeAspect="1"/>
          </p:cNvGraphicFramePr>
          <p:nvPr/>
        </p:nvGraphicFramePr>
        <p:xfrm>
          <a:off x="1524000" y="1143000"/>
          <a:ext cx="9144000" cy="4935538"/>
        </p:xfrm>
        <a:graphic>
          <a:graphicData uri="http://schemas.openxmlformats.org/presentationml/2006/ole">
            <mc:AlternateContent xmlns:mc="http://schemas.openxmlformats.org/markup-compatibility/2006">
              <mc:Choice xmlns:v="urn:schemas-microsoft-com:vml" Requires="v">
                <p:oleObj spid="_x0000_s3087" name="Image" r:id="rId4" imgW="14819048" imgH="8000000" progId="Photoshop.Image.11">
                  <p:embed/>
                </p:oleObj>
              </mc:Choice>
              <mc:Fallback>
                <p:oleObj name="Image" r:id="rId4" imgW="14819048" imgH="8000000" progId="Photoshop.Image.11">
                  <p:embed/>
                  <p:pic>
                    <p:nvPicPr>
                      <p:cNvPr id="27650" name="Object 2">
                        <a:extLst>
                          <a:ext uri="{FF2B5EF4-FFF2-40B4-BE49-F238E27FC236}">
                            <a16:creationId xmlns:a16="http://schemas.microsoft.com/office/drawing/2014/main" id="{56EEA7C2-B792-497E-B534-E00DF4897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9144000" cy="49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a:extLst>
              <a:ext uri="{FF2B5EF4-FFF2-40B4-BE49-F238E27FC236}">
                <a16:creationId xmlns:a16="http://schemas.microsoft.com/office/drawing/2014/main" id="{17B1E0AB-B4D2-4339-8C24-0999FC9F0FE0}"/>
              </a:ext>
            </a:extLst>
          </p:cNvPr>
          <p:cNvSpPr txBox="1">
            <a:spLocks noChangeArrowheads="1"/>
          </p:cNvSpPr>
          <p:nvPr/>
        </p:nvSpPr>
        <p:spPr bwMode="auto">
          <a:xfrm>
            <a:off x="6537325" y="6183314"/>
            <a:ext cx="34050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tx2"/>
                </a:solidFill>
              </a:rPr>
              <a:t>Brun &amp; Englund, 1981, 1986</a:t>
            </a:r>
          </a:p>
        </p:txBody>
      </p:sp>
      <p:sp>
        <p:nvSpPr>
          <p:cNvPr id="27652" name="Text Box 4">
            <a:extLst>
              <a:ext uri="{FF2B5EF4-FFF2-40B4-BE49-F238E27FC236}">
                <a16:creationId xmlns:a16="http://schemas.microsoft.com/office/drawing/2014/main" id="{2390978A-73D9-46A3-8F15-6B139F963927}"/>
              </a:ext>
            </a:extLst>
          </p:cNvPr>
          <p:cNvSpPr txBox="1">
            <a:spLocks noChangeArrowheads="1"/>
          </p:cNvSpPr>
          <p:nvPr/>
        </p:nvSpPr>
        <p:spPr bwMode="auto">
          <a:xfrm>
            <a:off x="2438400" y="152401"/>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0000"/>
                </a:solidFill>
              </a:rPr>
              <a:t>Discrete regions of the cerebral cortex are  selectively affected by Alzheimer pathology</a:t>
            </a:r>
            <a:r>
              <a:rPr lang="en-US" altLang="en-US" sz="24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PowerPoint&#10;&#10;Description automatically generated">
            <a:extLst>
              <a:ext uri="{FF2B5EF4-FFF2-40B4-BE49-F238E27FC236}">
                <a16:creationId xmlns:a16="http://schemas.microsoft.com/office/drawing/2014/main" id="{240A02A0-08D1-47B6-9115-3BA240C199EA}"/>
              </a:ext>
            </a:extLst>
          </p:cNvPr>
          <p:cNvPicPr/>
          <p:nvPr/>
        </p:nvPicPr>
        <p:blipFill rotWithShape="1">
          <a:blip r:embed="rId2"/>
          <a:srcRect l="12266" t="34677" r="53920" b="5103"/>
          <a:stretch/>
        </p:blipFill>
        <p:spPr bwMode="auto">
          <a:xfrm>
            <a:off x="988595" y="156411"/>
            <a:ext cx="10214810" cy="585937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85BB184-1892-4295-B181-0E3A17DC953B}"/>
              </a:ext>
            </a:extLst>
          </p:cNvPr>
          <p:cNvSpPr txBox="1"/>
          <p:nvPr/>
        </p:nvSpPr>
        <p:spPr>
          <a:xfrm>
            <a:off x="5630779" y="6301479"/>
            <a:ext cx="5572626" cy="400110"/>
          </a:xfrm>
          <a:prstGeom prst="rect">
            <a:avLst/>
          </a:prstGeom>
          <a:noFill/>
        </p:spPr>
        <p:txBody>
          <a:bodyPr wrap="square" rtlCol="0">
            <a:spAutoFit/>
          </a:bodyPr>
          <a:lstStyle/>
          <a:p>
            <a:r>
              <a:rPr lang="en-US" sz="2000" dirty="0" err="1"/>
              <a:t>Braak</a:t>
            </a:r>
            <a:r>
              <a:rPr lang="en-US" sz="2000" dirty="0"/>
              <a:t> &amp; </a:t>
            </a:r>
            <a:r>
              <a:rPr lang="en-US" sz="2000" dirty="0" err="1"/>
              <a:t>Braak</a:t>
            </a:r>
            <a:r>
              <a:rPr lang="en-US" sz="2000" dirty="0"/>
              <a:t>, 1985; 1991; </a:t>
            </a:r>
            <a:r>
              <a:rPr lang="en-US" sz="2000" dirty="0" err="1"/>
              <a:t>Braak</a:t>
            </a:r>
            <a:r>
              <a:rPr lang="en-US" sz="2000" dirty="0"/>
              <a:t> et al., 2006</a:t>
            </a:r>
          </a:p>
        </p:txBody>
      </p:sp>
    </p:spTree>
    <p:extLst>
      <p:ext uri="{BB962C8B-B14F-4D97-AF65-F5344CB8AC3E}">
        <p14:creationId xmlns:p14="http://schemas.microsoft.com/office/powerpoint/2010/main" val="13912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7313759-AA07-4B13-9A4D-7E77D206D6D2}"/>
              </a:ext>
            </a:extLst>
          </p:cNvPr>
          <p:cNvSpPr>
            <a:spLocks noGrp="1"/>
          </p:cNvSpPr>
          <p:nvPr>
            <p:ph type="title"/>
          </p:nvPr>
        </p:nvSpPr>
        <p:spPr>
          <a:xfrm>
            <a:off x="838200" y="365126"/>
            <a:ext cx="8939213" cy="954628"/>
          </a:xfrm>
        </p:spPr>
        <p:txBody>
          <a:bodyPr/>
          <a:lstStyle/>
          <a:p>
            <a:pPr algn="ctr"/>
            <a:r>
              <a:rPr lang="en-US" altLang="en-US" b="1" dirty="0">
                <a:latin typeface="Arial" panose="020B0604020202020204" pitchFamily="34" charset="0"/>
                <a:cs typeface="Arial" panose="020B0604020202020204" pitchFamily="34" charset="0"/>
              </a:rPr>
              <a:t>Disclosures</a:t>
            </a:r>
          </a:p>
        </p:txBody>
      </p:sp>
      <p:sp>
        <p:nvSpPr>
          <p:cNvPr id="16386" name="Content Placeholder 2">
            <a:extLst>
              <a:ext uri="{FF2B5EF4-FFF2-40B4-BE49-F238E27FC236}">
                <a16:creationId xmlns:a16="http://schemas.microsoft.com/office/drawing/2014/main" id="{9149E794-38BE-4FDE-B4CB-ACFAC9F92514}"/>
              </a:ext>
            </a:extLst>
          </p:cNvPr>
          <p:cNvSpPr>
            <a:spLocks noGrp="1"/>
          </p:cNvSpPr>
          <p:nvPr>
            <p:ph idx="1"/>
          </p:nvPr>
        </p:nvSpPr>
        <p:spPr>
          <a:xfrm>
            <a:off x="1056980" y="1392974"/>
            <a:ext cx="10078039" cy="5099900"/>
          </a:xfrm>
        </p:spPr>
        <p:txBody>
          <a:bodyPr/>
          <a:lstStyle/>
          <a:p>
            <a:r>
              <a:rPr lang="en-US" altLang="en-US" dirty="0">
                <a:latin typeface="Arial" panose="020B0604020202020204" pitchFamily="34" charset="0"/>
                <a:cs typeface="Arial" panose="020B0604020202020204" pitchFamily="34" charset="0"/>
              </a:rPr>
              <a:t>Dr. Ashford is an unpaid consultant to MemTrax, LLC, which provides an on-line screening test for memory function.</a:t>
            </a:r>
          </a:p>
          <a:p>
            <a:r>
              <a:rPr lang="en-US" altLang="en-US" dirty="0">
                <a:latin typeface="Arial" panose="020B0604020202020204" pitchFamily="34" charset="0"/>
                <a:cs typeface="Arial" panose="020B0604020202020204" pitchFamily="34" charset="0"/>
              </a:rPr>
              <a:t>Dr. Ashford has applied for patent protection for a continuous performance memory test which he developed.</a:t>
            </a:r>
          </a:p>
          <a:p>
            <a:r>
              <a:rPr lang="en-US" dirty="0">
                <a:latin typeface="Arial" panose="020B0604020202020204" pitchFamily="34" charset="0"/>
                <a:cs typeface="Arial" panose="020B0604020202020204" pitchFamily="34" charset="0"/>
              </a:rPr>
              <a:t>Dr. Ashford is the Chair of the Medical, Scientific, and Memory Screening Advisory Board of the Alzheimer’s Foundation of America, which provides the MemTrax memory test: 	</a:t>
            </a:r>
            <a:r>
              <a:rPr lang="en-US" dirty="0">
                <a:latin typeface="Arial" panose="020B0604020202020204" pitchFamily="34" charset="0"/>
                <a:cs typeface="Arial" panose="020B0604020202020204" pitchFamily="34" charset="0"/>
                <a:hlinkClick r:id="rId2"/>
              </a:rPr>
              <a:t>www.afamemorytest.com</a:t>
            </a:r>
            <a:r>
              <a:rPr 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Dr. Ashford is a full-time employee of the VA.</a:t>
            </a:r>
          </a:p>
          <a:p>
            <a:r>
              <a:rPr lang="en-US" altLang="en-US" dirty="0">
                <a:latin typeface="Arial" panose="020B0604020202020204" pitchFamily="34" charset="0"/>
                <a:cs typeface="Arial" panose="020B0604020202020204" pitchFamily="34" charset="0"/>
              </a:rPr>
              <a:t>The views expressed by Dr. Ashford do not represent the official views of the VA.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0" name="Object 8">
            <a:extLst>
              <a:ext uri="{FF2B5EF4-FFF2-40B4-BE49-F238E27FC236}">
                <a16:creationId xmlns:a16="http://schemas.microsoft.com/office/drawing/2014/main" id="{9DE04F65-A043-4F91-8DAF-F47570F22215}"/>
              </a:ext>
            </a:extLst>
          </p:cNvPr>
          <p:cNvGraphicFramePr>
            <a:graphicFrameLocks noChangeAspect="1"/>
          </p:cNvGraphicFramePr>
          <p:nvPr/>
        </p:nvGraphicFramePr>
        <p:xfrm>
          <a:off x="1524000" y="930275"/>
          <a:ext cx="9144000" cy="3997325"/>
        </p:xfrm>
        <a:graphic>
          <a:graphicData uri="http://schemas.openxmlformats.org/presentationml/2006/ole">
            <mc:AlternateContent xmlns:mc="http://schemas.openxmlformats.org/markup-compatibility/2006">
              <mc:Choice xmlns:v="urn:schemas-microsoft-com:vml" Requires="v">
                <p:oleObj spid="_x0000_s4111" name="Image" r:id="rId5" imgW="13723968" imgH="5997882" progId="">
                  <p:embed/>
                </p:oleObj>
              </mc:Choice>
              <mc:Fallback>
                <p:oleObj name="Image" r:id="rId5" imgW="13723968" imgH="5997882" progId="">
                  <p:embed/>
                  <p:pic>
                    <p:nvPicPr>
                      <p:cNvPr id="28680" name="Object 8">
                        <a:extLst>
                          <a:ext uri="{FF2B5EF4-FFF2-40B4-BE49-F238E27FC236}">
                            <a16:creationId xmlns:a16="http://schemas.microsoft.com/office/drawing/2014/main" id="{9DE04F65-A043-4F91-8DAF-F47570F22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930275"/>
                        <a:ext cx="9144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1" name="Text Box 3">
            <a:extLst>
              <a:ext uri="{FF2B5EF4-FFF2-40B4-BE49-F238E27FC236}">
                <a16:creationId xmlns:a16="http://schemas.microsoft.com/office/drawing/2014/main" id="{A186A7E2-75AF-4E27-A184-8F326EF98699}"/>
              </a:ext>
            </a:extLst>
          </p:cNvPr>
          <p:cNvSpPr txBox="1">
            <a:spLocks noChangeArrowheads="1"/>
          </p:cNvSpPr>
          <p:nvPr/>
        </p:nvSpPr>
        <p:spPr bwMode="auto">
          <a:xfrm>
            <a:off x="3124200" y="5257800"/>
            <a:ext cx="592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800">
                <a:latin typeface="Arial" panose="020B0604020202020204" pitchFamily="34" charset="0"/>
              </a:rPr>
              <a:t>MRI scans of brain, coronal sections</a:t>
            </a:r>
          </a:p>
          <a:p>
            <a:r>
              <a:rPr lang="en-US" altLang="en-US" sz="2800">
                <a:latin typeface="Arial" panose="020B0604020202020204" pitchFamily="34" charset="0"/>
              </a:rPr>
              <a:t>Normal			     Alzheimer</a:t>
            </a:r>
          </a:p>
        </p:txBody>
      </p:sp>
      <p:sp>
        <p:nvSpPr>
          <p:cNvPr id="2" name="TextBox 1">
            <a:extLst>
              <a:ext uri="{FF2B5EF4-FFF2-40B4-BE49-F238E27FC236}">
                <a16:creationId xmlns:a16="http://schemas.microsoft.com/office/drawing/2014/main" id="{D4952160-0EE8-46F9-9037-D5847B69FAE3}"/>
              </a:ext>
            </a:extLst>
          </p:cNvPr>
          <p:cNvSpPr txBox="1"/>
          <p:nvPr/>
        </p:nvSpPr>
        <p:spPr>
          <a:xfrm>
            <a:off x="10369485" y="6410227"/>
            <a:ext cx="1706251" cy="369332"/>
          </a:xfrm>
          <a:prstGeom prst="rect">
            <a:avLst/>
          </a:prstGeom>
          <a:noFill/>
        </p:spPr>
        <p:txBody>
          <a:bodyPr wrap="square" rtlCol="0">
            <a:spAutoFit/>
          </a:bodyPr>
          <a:lstStyle/>
          <a:p>
            <a:r>
              <a:rPr lang="en-US" dirty="0"/>
              <a:t>Ashford, 1988</a:t>
            </a:r>
          </a:p>
        </p:txBody>
      </p:sp>
    </p:spTree>
    <p:custDataLst>
      <p:tags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2">
            <a:extLst>
              <a:ext uri="{FF2B5EF4-FFF2-40B4-BE49-F238E27FC236}">
                <a16:creationId xmlns:a16="http://schemas.microsoft.com/office/drawing/2014/main" id="{A7C9D47D-22A7-43ED-9F59-D87B01294B19}"/>
              </a:ext>
            </a:extLst>
          </p:cNvPr>
          <p:cNvGraphicFramePr>
            <a:graphicFrameLocks noChangeAspect="1"/>
          </p:cNvGraphicFramePr>
          <p:nvPr/>
        </p:nvGraphicFramePr>
        <p:xfrm>
          <a:off x="549275" y="1085484"/>
          <a:ext cx="10959855" cy="5130678"/>
        </p:xfrm>
        <a:graphic>
          <a:graphicData uri="http://schemas.openxmlformats.org/presentationml/2006/ole">
            <mc:AlternateContent xmlns:mc="http://schemas.openxmlformats.org/markup-compatibility/2006">
              <mc:Choice xmlns:v="urn:schemas-microsoft-com:vml" Requires="v">
                <p:oleObj spid="_x0000_s5135" name="Worksheet" r:id="rId4" imgW="4660560" imgH="2378880" progId="Excel.Sheet.8">
                  <p:embed/>
                </p:oleObj>
              </mc:Choice>
              <mc:Fallback>
                <p:oleObj name="Worksheet" r:id="rId4" imgW="4660560" imgH="2378880" progId="Excel.Sheet.8">
                  <p:embed/>
                  <p:pic>
                    <p:nvPicPr>
                      <p:cNvPr id="15362" name="Object 12">
                        <a:extLst>
                          <a:ext uri="{FF2B5EF4-FFF2-40B4-BE49-F238E27FC236}">
                            <a16:creationId xmlns:a16="http://schemas.microsoft.com/office/drawing/2014/main" id="{A7C9D47D-22A7-43ED-9F59-D87B01294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1085484"/>
                        <a:ext cx="10959855" cy="5130678"/>
                      </a:xfrm>
                      <a:prstGeom prst="rect">
                        <a:avLst/>
                      </a:prstGeom>
                      <a:noFill/>
                      <a:ln>
                        <a:noFill/>
                      </a:ln>
                      <a:effectLst/>
                    </p:spPr>
                  </p:pic>
                </p:oleObj>
              </mc:Fallback>
            </mc:AlternateContent>
          </a:graphicData>
        </a:graphic>
      </p:graphicFrame>
      <p:sp>
        <p:nvSpPr>
          <p:cNvPr id="15363" name="Text Box 3">
            <a:extLst>
              <a:ext uri="{FF2B5EF4-FFF2-40B4-BE49-F238E27FC236}">
                <a16:creationId xmlns:a16="http://schemas.microsoft.com/office/drawing/2014/main" id="{37F68B88-E292-4327-B8F3-99F90C3CF607}"/>
              </a:ext>
            </a:extLst>
          </p:cNvPr>
          <p:cNvSpPr txBox="1">
            <a:spLocks noChangeArrowheads="1"/>
          </p:cNvSpPr>
          <p:nvPr/>
        </p:nvSpPr>
        <p:spPr bwMode="auto">
          <a:xfrm>
            <a:off x="1404937" y="6272590"/>
            <a:ext cx="731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latin typeface="Arial" panose="020B0604020202020204" pitchFamily="34" charset="0"/>
              </a:rPr>
              <a:t>AAMI / MCI/ early AD  --   DEMENTIA</a:t>
            </a:r>
          </a:p>
        </p:txBody>
      </p:sp>
      <p:sp>
        <p:nvSpPr>
          <p:cNvPr id="15364" name="Text Box 4">
            <a:extLst>
              <a:ext uri="{FF2B5EF4-FFF2-40B4-BE49-F238E27FC236}">
                <a16:creationId xmlns:a16="http://schemas.microsoft.com/office/drawing/2014/main" id="{34768A37-2B0D-4073-B129-D7D7370DDE2C}"/>
              </a:ext>
            </a:extLst>
          </p:cNvPr>
          <p:cNvSpPr txBox="1">
            <a:spLocks noChangeArrowheads="1"/>
          </p:cNvSpPr>
          <p:nvPr/>
        </p:nvSpPr>
        <p:spPr bwMode="auto">
          <a:xfrm>
            <a:off x="2971800" y="53975"/>
            <a:ext cx="6456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chemeClr val="tx2"/>
                </a:solidFill>
                <a:latin typeface="Arial" panose="020B0604020202020204" pitchFamily="34" charset="0"/>
              </a:rPr>
              <a:t>Time-Index model</a:t>
            </a:r>
          </a:p>
          <a:p>
            <a:pPr algn="ctr">
              <a:lnSpc>
                <a:spcPct val="100000"/>
              </a:lnSpc>
              <a:spcBef>
                <a:spcPct val="0"/>
              </a:spcBef>
              <a:buFontTx/>
              <a:buNone/>
            </a:pPr>
            <a:r>
              <a:rPr lang="en-US" altLang="en-US" b="1">
                <a:solidFill>
                  <a:schemeClr val="tx2"/>
                </a:solidFill>
                <a:latin typeface="Arial" panose="020B0604020202020204" pitchFamily="34" charset="0"/>
              </a:rPr>
              <a:t> of the course of Alzheimer’s disease</a:t>
            </a:r>
          </a:p>
        </p:txBody>
      </p:sp>
      <p:sp>
        <p:nvSpPr>
          <p:cNvPr id="15365" name="Text Box 5">
            <a:extLst>
              <a:ext uri="{FF2B5EF4-FFF2-40B4-BE49-F238E27FC236}">
                <a16:creationId xmlns:a16="http://schemas.microsoft.com/office/drawing/2014/main" id="{6BBCAEEA-C214-4E7C-B0DC-9488DBEDB1A1}"/>
              </a:ext>
            </a:extLst>
          </p:cNvPr>
          <p:cNvSpPr txBox="1">
            <a:spLocks noChangeArrowheads="1"/>
          </p:cNvSpPr>
          <p:nvPr/>
        </p:nvSpPr>
        <p:spPr bwMode="auto">
          <a:xfrm>
            <a:off x="9208084" y="6117371"/>
            <a:ext cx="244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latin typeface="Garamond" panose="02020404030301010803" pitchFamily="18" charset="0"/>
              </a:rPr>
              <a:t>Ashford et al., 1995</a:t>
            </a:r>
          </a:p>
          <a:p>
            <a:pPr>
              <a:lnSpc>
                <a:spcPct val="100000"/>
              </a:lnSpc>
              <a:spcBef>
                <a:spcPct val="0"/>
              </a:spcBef>
              <a:buFontTx/>
              <a:buNone/>
            </a:pPr>
            <a:r>
              <a:rPr lang="en-US" altLang="en-US" sz="1800" dirty="0">
                <a:latin typeface="Garamond" panose="02020404030301010803" pitchFamily="18" charset="0"/>
              </a:rPr>
              <a:t>Ashford &amp; Schmitt, 2001</a:t>
            </a:r>
          </a:p>
        </p:txBody>
      </p:sp>
      <p:sp>
        <p:nvSpPr>
          <p:cNvPr id="15366" name="Text Box 6">
            <a:extLst>
              <a:ext uri="{FF2B5EF4-FFF2-40B4-BE49-F238E27FC236}">
                <a16:creationId xmlns:a16="http://schemas.microsoft.com/office/drawing/2014/main" id="{99914E28-1413-4BCD-B661-6661BC968924}"/>
              </a:ext>
            </a:extLst>
          </p:cNvPr>
          <p:cNvSpPr txBox="1">
            <a:spLocks noChangeArrowheads="1"/>
          </p:cNvSpPr>
          <p:nvPr/>
        </p:nvSpPr>
        <p:spPr bwMode="auto">
          <a:xfrm>
            <a:off x="2057400" y="3084513"/>
            <a:ext cx="510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solidFill>
                  <a:srgbClr val="020202"/>
                </a:solidFill>
                <a:latin typeface="Arial" panose="020B0604020202020204" pitchFamily="34" charset="0"/>
              </a:rPr>
              <a:t>The best model to fit the progression,</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both mathematically and biologically,</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is the </a:t>
            </a:r>
            <a:r>
              <a:rPr lang="en-US" altLang="en-US" sz="1600" dirty="0" err="1">
                <a:solidFill>
                  <a:srgbClr val="020202"/>
                </a:solidFill>
                <a:latin typeface="Arial" panose="020B0604020202020204" pitchFamily="34" charset="0"/>
              </a:rPr>
              <a:t>Gompertz</a:t>
            </a:r>
            <a:r>
              <a:rPr lang="en-US" altLang="en-US" sz="1600" dirty="0">
                <a:solidFill>
                  <a:srgbClr val="020202"/>
                </a:solidFill>
                <a:latin typeface="Arial" panose="020B0604020202020204" pitchFamily="34" charset="0"/>
              </a:rPr>
              <a:t> survival curve </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(99.7% fit to mean changes over time):</a:t>
            </a:r>
          </a:p>
          <a:p>
            <a:pPr eaLnBrk="1" hangingPunct="1">
              <a:lnSpc>
                <a:spcPct val="100000"/>
              </a:lnSpc>
              <a:spcBef>
                <a:spcPct val="0"/>
              </a:spcBef>
              <a:buFontTx/>
              <a:buNone/>
            </a:pPr>
            <a:r>
              <a:rPr lang="fr-FR" altLang="en-US" sz="2000" b="1" dirty="0">
                <a:solidFill>
                  <a:srgbClr val="020202"/>
                </a:solidFill>
                <a:latin typeface="Arial" panose="020B0604020202020204" pitchFamily="34" charset="0"/>
              </a:rPr>
              <a:t>S(t) =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(Ro/alpha *(1-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 (alpha * t)))</a:t>
            </a:r>
            <a:endParaRPr lang="en-US" altLang="en-US" sz="2000" b="1" dirty="0">
              <a:solidFill>
                <a:srgbClr val="020202"/>
              </a:solidFill>
              <a:latin typeface="Arial" panose="020B0604020202020204" pitchFamily="34" charset="0"/>
            </a:endParaRPr>
          </a:p>
        </p:txBody>
      </p:sp>
      <p:sp>
        <p:nvSpPr>
          <p:cNvPr id="15367" name="Text Box 7">
            <a:extLst>
              <a:ext uri="{FF2B5EF4-FFF2-40B4-BE49-F238E27FC236}">
                <a16:creationId xmlns:a16="http://schemas.microsoft.com/office/drawing/2014/main" id="{1C21930D-AAA8-402B-AE85-5BEC2EF94584}"/>
              </a:ext>
            </a:extLst>
          </p:cNvPr>
          <p:cNvSpPr txBox="1">
            <a:spLocks noChangeArrowheads="1"/>
          </p:cNvSpPr>
          <p:nvPr/>
        </p:nvSpPr>
        <p:spPr bwMode="auto">
          <a:xfrm>
            <a:off x="4038600" y="1752600"/>
            <a:ext cx="400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20202"/>
                </a:solidFill>
                <a:latin typeface="Arial" panose="020B0604020202020204" pitchFamily="34" charset="0"/>
              </a:rPr>
              <a:t>(calculated from the CERAD data set)</a:t>
            </a:r>
          </a:p>
        </p:txBody>
      </p:sp>
      <p:sp>
        <p:nvSpPr>
          <p:cNvPr id="15368" name="Text Box 8">
            <a:extLst>
              <a:ext uri="{FF2B5EF4-FFF2-40B4-BE49-F238E27FC236}">
                <a16:creationId xmlns:a16="http://schemas.microsoft.com/office/drawing/2014/main" id="{B07C3D26-1694-4CE4-BD30-D5F79B699DBE}"/>
              </a:ext>
            </a:extLst>
          </p:cNvPr>
          <p:cNvSpPr txBox="1">
            <a:spLocks noChangeArrowheads="1"/>
          </p:cNvSpPr>
          <p:nvPr/>
        </p:nvSpPr>
        <p:spPr bwMode="auto">
          <a:xfrm>
            <a:off x="5062537" y="5715732"/>
            <a:ext cx="2584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0000"/>
                </a:solidFill>
                <a:latin typeface="Arial" panose="020B0604020202020204" pitchFamily="34" charset="0"/>
              </a:rPr>
              <a:t>- Time-Index Scale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F38B53-8E7C-4ADB-8FF1-7F0C82B2C5F3}"/>
              </a:ext>
            </a:extLst>
          </p:cNvPr>
          <p:cNvSpPr>
            <a:spLocks noGrp="1" noChangeArrowheads="1"/>
          </p:cNvSpPr>
          <p:nvPr>
            <p:ph type="ctrTitle"/>
          </p:nvPr>
        </p:nvSpPr>
        <p:spPr>
          <a:xfrm>
            <a:off x="1377043" y="751114"/>
            <a:ext cx="8964386" cy="2362200"/>
          </a:xfrm>
        </p:spPr>
        <p:txBody>
          <a:bodyPr anchor="ctr"/>
          <a:lstStyle/>
          <a:p>
            <a:r>
              <a:rPr lang="en-US" altLang="en-US" sz="4800" b="1" dirty="0">
                <a:latin typeface="Arial" panose="020B0604020202020204" pitchFamily="34" charset="0"/>
              </a:rPr>
              <a:t>AD COGNITIVE  PATHOLOGY</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REFLECTS  FAILURES  OF</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MEMORY  STORAGE</a:t>
            </a:r>
          </a:p>
        </p:txBody>
      </p:sp>
      <p:sp>
        <p:nvSpPr>
          <p:cNvPr id="11268" name="Text Box 4">
            <a:extLst>
              <a:ext uri="{FF2B5EF4-FFF2-40B4-BE49-F238E27FC236}">
                <a16:creationId xmlns:a16="http://schemas.microsoft.com/office/drawing/2014/main" id="{2D8F1590-BA06-40D1-AD46-B8D57E9D63F1}"/>
              </a:ext>
            </a:extLst>
          </p:cNvPr>
          <p:cNvSpPr txBox="1">
            <a:spLocks noChangeArrowheads="1"/>
          </p:cNvSpPr>
          <p:nvPr/>
        </p:nvSpPr>
        <p:spPr bwMode="auto">
          <a:xfrm>
            <a:off x="2362200" y="3897087"/>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Shown on the next slide is an “Item Response Theory” analysis of the items of the Mini-Mental State Exam (MMSE).  The results show that items which are more involved in memory processing are affected earlier in AD (Ashford et al., 1989, 1995).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851" name="Object 3">
            <a:extLst>
              <a:ext uri="{FF2B5EF4-FFF2-40B4-BE49-F238E27FC236}">
                <a16:creationId xmlns:a16="http://schemas.microsoft.com/office/drawing/2014/main" id="{5B45A7F4-3B83-4B8C-A557-480BBFE6784B}"/>
              </a:ext>
            </a:extLst>
          </p:cNvPr>
          <p:cNvGraphicFramePr>
            <a:graphicFrameLocks noChangeAspect="1"/>
          </p:cNvGraphicFramePr>
          <p:nvPr/>
        </p:nvGraphicFramePr>
        <p:xfrm>
          <a:off x="11722" y="0"/>
          <a:ext cx="9144000" cy="6858000"/>
        </p:xfrm>
        <a:graphic>
          <a:graphicData uri="http://schemas.openxmlformats.org/presentationml/2006/ole">
            <mc:AlternateContent xmlns:mc="http://schemas.openxmlformats.org/markup-compatibility/2006">
              <mc:Choice xmlns:v="urn:schemas-microsoft-com:vml" Requires="v">
                <p:oleObj spid="_x0000_s6159" name="Worksheet" r:id="rId4" imgW="6635160" imgH="4643640" progId="Excel.Sheet.8">
                  <p:embed/>
                </p:oleObj>
              </mc:Choice>
              <mc:Fallback>
                <p:oleObj name="Worksheet" r:id="rId4" imgW="6635160" imgH="4643640" progId="Excel.Sheet.8">
                  <p:embed/>
                  <p:pic>
                    <p:nvPicPr>
                      <p:cNvPr id="462851" name="Object 3">
                        <a:extLst>
                          <a:ext uri="{FF2B5EF4-FFF2-40B4-BE49-F238E27FC236}">
                            <a16:creationId xmlns:a16="http://schemas.microsoft.com/office/drawing/2014/main" id="{5B45A7F4-3B83-4B8C-A557-480BBFE67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2852" name="Text Box 3">
            <a:extLst>
              <a:ext uri="{FF2B5EF4-FFF2-40B4-BE49-F238E27FC236}">
                <a16:creationId xmlns:a16="http://schemas.microsoft.com/office/drawing/2014/main" id="{5B157ABA-BDFF-4475-8C65-FA2D71AB10EE}"/>
              </a:ext>
            </a:extLst>
          </p:cNvPr>
          <p:cNvSpPr txBox="1">
            <a:spLocks noChangeArrowheads="1"/>
          </p:cNvSpPr>
          <p:nvPr/>
        </p:nvSpPr>
        <p:spPr bwMode="auto">
          <a:xfrm>
            <a:off x="2328136" y="649045"/>
            <a:ext cx="4511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pPr eaLnBrk="0" hangingPunct="0"/>
            <a:r>
              <a:rPr lang="en-US" altLang="en-US" b="1" dirty="0"/>
              <a:t>Mini-Mental State Exam items</a:t>
            </a:r>
            <a:endParaRPr lang="en-US" altLang="en-US" b="1" dirty="0">
              <a:latin typeface="Times New Roman" panose="02020603050405020304" pitchFamily="18" charset="0"/>
            </a:endParaRPr>
          </a:p>
        </p:txBody>
      </p:sp>
      <p:sp>
        <p:nvSpPr>
          <p:cNvPr id="2" name="TextBox 1">
            <a:extLst>
              <a:ext uri="{FF2B5EF4-FFF2-40B4-BE49-F238E27FC236}">
                <a16:creationId xmlns:a16="http://schemas.microsoft.com/office/drawing/2014/main" id="{91277531-CF75-4960-9AD8-A73E3D3A1243}"/>
              </a:ext>
            </a:extLst>
          </p:cNvPr>
          <p:cNvSpPr txBox="1"/>
          <p:nvPr/>
        </p:nvSpPr>
        <p:spPr>
          <a:xfrm>
            <a:off x="9155721" y="1110710"/>
            <a:ext cx="2719754" cy="5355312"/>
          </a:xfrm>
          <a:prstGeom prst="rect">
            <a:avLst/>
          </a:prstGeom>
          <a:noFill/>
        </p:spPr>
        <p:txBody>
          <a:bodyPr wrap="square" rtlCol="0">
            <a:spAutoFit/>
          </a:bodyPr>
          <a:lstStyle/>
          <a:p>
            <a:r>
              <a:rPr lang="en-US" dirty="0"/>
              <a:t>Shows that AD is primarily a condition of episodic memory (retention of information)</a:t>
            </a:r>
          </a:p>
          <a:p>
            <a:endParaRPr lang="en-US" dirty="0"/>
          </a:p>
          <a:p>
            <a:r>
              <a:rPr lang="en-US" dirty="0"/>
              <a:t>Using the </a:t>
            </a:r>
            <a:r>
              <a:rPr lang="en-US" dirty="0" err="1"/>
              <a:t>Gavrilov</a:t>
            </a:r>
            <a:r>
              <a:rPr lang="en-US" dirty="0"/>
              <a:t> &amp; Gavrilova explanation of the </a:t>
            </a:r>
            <a:r>
              <a:rPr lang="en-US" dirty="0" err="1"/>
              <a:t>Gompertz</a:t>
            </a:r>
            <a:r>
              <a:rPr lang="en-US" dirty="0"/>
              <a:t> curve, AD is a progressive failure of the massively redundant memory storage mechanism of the brain</a:t>
            </a:r>
          </a:p>
          <a:p>
            <a:endParaRPr lang="en-US" dirty="0"/>
          </a:p>
          <a:p>
            <a:endParaRPr lang="en-US" dirty="0"/>
          </a:p>
          <a:p>
            <a:endParaRPr lang="en-US" dirty="0"/>
          </a:p>
          <a:p>
            <a:r>
              <a:rPr lang="en-US" dirty="0"/>
              <a:t>Ashford et al., 1989</a:t>
            </a:r>
          </a:p>
          <a:p>
            <a:r>
              <a:rPr lang="en-US" dirty="0"/>
              <a:t>Ashford et al., 1995</a:t>
            </a:r>
          </a:p>
          <a:p>
            <a:r>
              <a:rPr lang="en-US" dirty="0"/>
              <a:t>Ashford,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7E5DE2A-4E69-466C-BA18-1DD294386CA8}"/>
              </a:ext>
            </a:extLst>
          </p:cNvPr>
          <p:cNvSpPr>
            <a:spLocks noChangeArrowheads="1"/>
          </p:cNvSpPr>
          <p:nvPr/>
        </p:nvSpPr>
        <p:spPr bwMode="auto">
          <a:xfrm>
            <a:off x="1172817" y="0"/>
            <a:ext cx="9829799" cy="6858000"/>
          </a:xfrm>
          <a:prstGeom prst="rect">
            <a:avLst/>
          </a:prstGeom>
          <a:solidFill>
            <a:srgbClr val="00008C"/>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r>
              <a:rPr lang="en-US" altLang="en-US" dirty="0"/>
              <a:t>a</a:t>
            </a:r>
          </a:p>
        </p:txBody>
      </p:sp>
      <p:graphicFrame>
        <p:nvGraphicFramePr>
          <p:cNvPr id="19458" name="Object 3">
            <a:extLst>
              <a:ext uri="{FF2B5EF4-FFF2-40B4-BE49-F238E27FC236}">
                <a16:creationId xmlns:a16="http://schemas.microsoft.com/office/drawing/2014/main" id="{6C6480AC-4FAE-48AE-A56C-D70B112B0E07}"/>
              </a:ext>
            </a:extLst>
          </p:cNvPr>
          <p:cNvGraphicFramePr>
            <a:graphicFrameLocks noChangeAspect="1"/>
          </p:cNvGraphicFramePr>
          <p:nvPr>
            <p:extLst>
              <p:ext uri="{D42A27DB-BD31-4B8C-83A1-F6EECF244321}">
                <p14:modId xmlns:p14="http://schemas.microsoft.com/office/powerpoint/2010/main" val="1761647965"/>
              </p:ext>
            </p:extLst>
          </p:nvPr>
        </p:nvGraphicFramePr>
        <p:xfrm>
          <a:off x="1685924" y="0"/>
          <a:ext cx="5102225" cy="6858000"/>
        </p:xfrm>
        <a:graphic>
          <a:graphicData uri="http://schemas.openxmlformats.org/presentationml/2006/ole">
            <mc:AlternateContent xmlns:mc="http://schemas.openxmlformats.org/markup-compatibility/2006">
              <mc:Choice xmlns:v="urn:schemas-microsoft-com:vml" Requires="v">
                <p:oleObj spid="_x0000_s12297" name="Image" r:id="rId5" imgW="4536534" imgH="6099541" progId="Photoshop.Image.4">
                  <p:embed/>
                </p:oleObj>
              </mc:Choice>
              <mc:Fallback>
                <p:oleObj name="Image" r:id="rId5" imgW="4536534" imgH="6099541" progId="Photoshop.Image.4">
                  <p:embed/>
                  <p:pic>
                    <p:nvPicPr>
                      <p:cNvPr id="19458" name="Object 3">
                        <a:extLst>
                          <a:ext uri="{FF2B5EF4-FFF2-40B4-BE49-F238E27FC236}">
                            <a16:creationId xmlns:a16="http://schemas.microsoft.com/office/drawing/2014/main" id="{6C6480AC-4FAE-48AE-A56C-D70B112B0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5924" y="0"/>
                        <a:ext cx="5102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a:extLst>
              <a:ext uri="{FF2B5EF4-FFF2-40B4-BE49-F238E27FC236}">
                <a16:creationId xmlns:a16="http://schemas.microsoft.com/office/drawing/2014/main" id="{518EA96B-7238-4E85-BD3E-A0CB678E348B}"/>
              </a:ext>
            </a:extLst>
          </p:cNvPr>
          <p:cNvSpPr txBox="1">
            <a:spLocks noChangeArrowheads="1"/>
          </p:cNvSpPr>
          <p:nvPr/>
        </p:nvSpPr>
        <p:spPr bwMode="auto">
          <a:xfrm>
            <a:off x="8148155" y="5857186"/>
            <a:ext cx="1851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r>
              <a:rPr lang="en-US" altLang="en-US" b="0" dirty="0">
                <a:solidFill>
                  <a:srgbClr val="FFFF00"/>
                </a:solidFill>
                <a:latin typeface="Times New Roman" panose="02020603050405020304" pitchFamily="18" charset="0"/>
              </a:rPr>
              <a:t>Ashford et al,</a:t>
            </a:r>
          </a:p>
          <a:p>
            <a:r>
              <a:rPr lang="en-US" altLang="en-US" b="0" dirty="0">
                <a:solidFill>
                  <a:srgbClr val="FFFF00"/>
                </a:solidFill>
                <a:latin typeface="Times New Roman" panose="02020603050405020304" pitchFamily="18" charset="0"/>
              </a:rPr>
              <a:t>      2000</a:t>
            </a:r>
          </a:p>
        </p:txBody>
      </p:sp>
      <p:sp>
        <p:nvSpPr>
          <p:cNvPr id="2" name="TextBox 1">
            <a:extLst>
              <a:ext uri="{FF2B5EF4-FFF2-40B4-BE49-F238E27FC236}">
                <a16:creationId xmlns:a16="http://schemas.microsoft.com/office/drawing/2014/main" id="{CA1153AD-FFA5-47BC-887E-E9E5FCE85FA1}"/>
              </a:ext>
            </a:extLst>
          </p:cNvPr>
          <p:cNvSpPr txBox="1"/>
          <p:nvPr/>
        </p:nvSpPr>
        <p:spPr>
          <a:xfrm>
            <a:off x="7117381" y="169817"/>
            <a:ext cx="3556003" cy="5262979"/>
          </a:xfrm>
          <a:prstGeom prst="rect">
            <a:avLst/>
          </a:prstGeom>
          <a:noFill/>
        </p:spPr>
        <p:txBody>
          <a:bodyPr wrap="square" rtlCol="0">
            <a:spAutoFit/>
          </a:bodyPr>
          <a:lstStyle/>
          <a:p>
            <a:r>
              <a:rPr lang="en-US" sz="2400" dirty="0">
                <a:solidFill>
                  <a:srgbClr val="FFFF00"/>
                </a:solidFill>
              </a:rPr>
              <a:t>Correlation of SPECT scan measures of cerebral blood flow across cerebral cortical regions with Time-Index estimation of severity, calculated from MMSE scores </a:t>
            </a:r>
          </a:p>
          <a:p>
            <a:endParaRPr lang="en-US" sz="2400" dirty="0">
              <a:solidFill>
                <a:srgbClr val="FFFF00"/>
              </a:solidFill>
            </a:endParaRPr>
          </a:p>
          <a:p>
            <a:r>
              <a:rPr lang="en-US" sz="2400" dirty="0">
                <a:solidFill>
                  <a:srgbClr val="FFFF00"/>
                </a:solidFill>
              </a:rPr>
              <a:t>The areas of highest correlation are those with the highest demands from neuroplasticity</a:t>
            </a: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E22E45A4-A656-4E15-8BB2-4DEB4A6F33CB}"/>
              </a:ext>
            </a:extLst>
          </p:cNvPr>
          <p:cNvSpPr>
            <a:spLocks noGrp="1" noChangeArrowheads="1"/>
          </p:cNvSpPr>
          <p:nvPr>
            <p:ph type="ctrTitle"/>
          </p:nvPr>
        </p:nvSpPr>
        <p:spPr>
          <a:xfrm>
            <a:off x="1073020" y="382970"/>
            <a:ext cx="10179698" cy="4011747"/>
          </a:xfrm>
        </p:spPr>
        <p:txBody>
          <a:bodyPr anchor="ctr"/>
          <a:lstStyle/>
          <a:p>
            <a:r>
              <a:rPr lang="en-US" altLang="en-US" sz="4400" b="1" dirty="0">
                <a:latin typeface="Arial" panose="020B0604020202020204" pitchFamily="34" charset="0"/>
                <a:cs typeface="Times New Roman" panose="02020603050405020304" pitchFamily="18" charset="0"/>
              </a:rPr>
              <a:t>ALZHEIMER  PATHOLOGY  AND  NEUROPLASTICITY</a:t>
            </a:r>
            <a:br>
              <a:rPr lang="en-US" altLang="en-US" sz="4400" dirty="0">
                <a:latin typeface="Arial" panose="020B0604020202020204" pitchFamily="34" charset="0"/>
                <a:cs typeface="Times New Roman" panose="02020603050405020304" pitchFamily="18" charset="0"/>
              </a:rPr>
            </a:b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AD  ATTACKS  NEUROPLASTIC  MECHANISMS</a:t>
            </a: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 </a:t>
            </a:r>
            <a:br>
              <a:rPr lang="en-US" altLang="en-US" sz="3200"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NEUROPLASTICITY AS THE FOCUS OF THE ALZHEMER ATTACK</a:t>
            </a:r>
            <a:br>
              <a:rPr lang="en-US" altLang="en-US" sz="2000" b="1" dirty="0">
                <a:latin typeface="Arial" panose="020B0604020202020204" pitchFamily="34" charset="0"/>
                <a:cs typeface="Times New Roman" panose="02020603050405020304" pitchFamily="18" charset="0"/>
              </a:rPr>
            </a:br>
            <a:br>
              <a:rPr lang="en-US" altLang="en-US" sz="2000" b="1"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FOCUS ON NEUROPLASTIC MECHANISMS TO TREAT ALZHEIMER’S DISEASE</a:t>
            </a:r>
            <a:endParaRPr lang="en-US" altLang="en-US" sz="2000" dirty="0">
              <a:latin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CE6EDA-588B-4FE6-A8BB-AC8684AFB1D3}"/>
              </a:ext>
            </a:extLst>
          </p:cNvPr>
          <p:cNvSpPr txBox="1"/>
          <p:nvPr/>
        </p:nvSpPr>
        <p:spPr>
          <a:xfrm>
            <a:off x="5514390" y="4730034"/>
            <a:ext cx="2723823" cy="1754326"/>
          </a:xfrm>
          <a:prstGeom prst="rect">
            <a:avLst/>
          </a:prstGeom>
          <a:noFill/>
        </p:spPr>
        <p:txBody>
          <a:bodyPr wrap="none" rtlCol="0">
            <a:spAutoFit/>
          </a:bodyPr>
          <a:lstStyle/>
          <a:p>
            <a:r>
              <a:rPr lang="en-US" dirty="0"/>
              <a:t>Scheibel, 1982</a:t>
            </a:r>
          </a:p>
          <a:p>
            <a:r>
              <a:rPr lang="en-US" dirty="0"/>
              <a:t>Ashford &amp; </a:t>
            </a:r>
            <a:r>
              <a:rPr lang="en-US" dirty="0" err="1"/>
              <a:t>Jarvik</a:t>
            </a:r>
            <a:r>
              <a:rPr lang="en-US" dirty="0"/>
              <a:t>, 1985</a:t>
            </a:r>
          </a:p>
          <a:p>
            <a:r>
              <a:rPr lang="en-US" dirty="0"/>
              <a:t>Geddes et al., 1985</a:t>
            </a:r>
          </a:p>
          <a:p>
            <a:r>
              <a:rPr lang="en-US" dirty="0"/>
              <a:t>Geddes &amp; Cotman, 1986</a:t>
            </a:r>
          </a:p>
          <a:p>
            <a:r>
              <a:rPr lang="en-US" dirty="0"/>
              <a:t>Crutcher, 1986</a:t>
            </a:r>
          </a:p>
          <a:p>
            <a:r>
              <a:rPr lang="en-US" dirty="0"/>
              <a:t>Flood &amp; Coleman, 1986</a:t>
            </a:r>
          </a:p>
        </p:txBody>
      </p:sp>
      <p:sp>
        <p:nvSpPr>
          <p:cNvPr id="3" name="TextBox 2">
            <a:extLst>
              <a:ext uri="{FF2B5EF4-FFF2-40B4-BE49-F238E27FC236}">
                <a16:creationId xmlns:a16="http://schemas.microsoft.com/office/drawing/2014/main" id="{73D1B50D-F1BA-4DB8-9284-E217161816BC}"/>
              </a:ext>
            </a:extLst>
          </p:cNvPr>
          <p:cNvSpPr txBox="1"/>
          <p:nvPr/>
        </p:nvSpPr>
        <p:spPr>
          <a:xfrm>
            <a:off x="8490857" y="4730034"/>
            <a:ext cx="3262432" cy="1754326"/>
          </a:xfrm>
          <a:prstGeom prst="rect">
            <a:avLst/>
          </a:prstGeom>
          <a:noFill/>
        </p:spPr>
        <p:txBody>
          <a:bodyPr wrap="none" rtlCol="0">
            <a:spAutoFit/>
          </a:bodyPr>
          <a:lstStyle/>
          <a:p>
            <a:r>
              <a:rPr lang="en-US" dirty="0"/>
              <a:t>Mattson, 1988</a:t>
            </a:r>
          </a:p>
          <a:p>
            <a:r>
              <a:rPr lang="en-US" dirty="0"/>
              <a:t>Ashford et al., 1989</a:t>
            </a:r>
          </a:p>
          <a:p>
            <a:r>
              <a:rPr lang="en-US" dirty="0" err="1"/>
              <a:t>Teter</a:t>
            </a:r>
            <a:r>
              <a:rPr lang="en-US" dirty="0"/>
              <a:t> &amp; Ashford, 2002</a:t>
            </a:r>
          </a:p>
          <a:p>
            <a:r>
              <a:rPr lang="en-US" dirty="0"/>
              <a:t>Ashford &amp; Bayley, 2013</a:t>
            </a:r>
          </a:p>
          <a:p>
            <a:r>
              <a:rPr lang="en-US" dirty="0"/>
              <a:t>Ashford, 2015, 2019</a:t>
            </a:r>
          </a:p>
          <a:p>
            <a:r>
              <a:rPr lang="en-US" dirty="0"/>
              <a:t>2021 – PubMed: 3,618 results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296FEF8-9894-4537-BACD-5739DDD4FCA4}"/>
              </a:ext>
            </a:extLst>
          </p:cNvPr>
          <p:cNvSpPr>
            <a:spLocks noGrp="1" noChangeArrowheads="1"/>
          </p:cNvSpPr>
          <p:nvPr>
            <p:ph type="title"/>
          </p:nvPr>
        </p:nvSpPr>
        <p:spPr>
          <a:xfrm>
            <a:off x="1554163" y="61913"/>
            <a:ext cx="9083675" cy="1524000"/>
          </a:xfrm>
        </p:spPr>
        <p:txBody>
          <a:bodyPr rtlCol="0">
            <a:normAutofit/>
          </a:bodyPr>
          <a:lstStyle/>
          <a:p>
            <a:pPr algn="ctr" fontAlgn="auto">
              <a:spcAft>
                <a:spcPts val="0"/>
              </a:spcAft>
              <a:defRPr/>
            </a:pPr>
            <a:r>
              <a:rPr lang="en-US" altLang="en-US" sz="2800" b="1" dirty="0">
                <a:latin typeface="Arial" panose="020B0604020202020204" pitchFamily="34" charset="0"/>
                <a:cs typeface="Arial" panose="020B0604020202020204" pitchFamily="34" charset="0"/>
              </a:rPr>
              <a:t>Neuroplasticity Hypothesis of Alzheimer’s Disease</a:t>
            </a:r>
            <a:br>
              <a:rPr lang="en-US" altLang="en-US" sz="28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At all Bio-Psycho-Social System Levels, the Alzheimer Process Attacks Mechanisms Associated with Memory</a:t>
            </a:r>
          </a:p>
        </p:txBody>
      </p:sp>
      <p:sp>
        <p:nvSpPr>
          <p:cNvPr id="39938" name="Rectangle 3">
            <a:extLst>
              <a:ext uri="{FF2B5EF4-FFF2-40B4-BE49-F238E27FC236}">
                <a16:creationId xmlns:a16="http://schemas.microsoft.com/office/drawing/2014/main" id="{70502E51-F021-45CC-821A-3720B540B3B0}"/>
              </a:ext>
            </a:extLst>
          </p:cNvPr>
          <p:cNvSpPr>
            <a:spLocks noGrp="1" noChangeArrowheads="1"/>
          </p:cNvSpPr>
          <p:nvPr>
            <p:ph type="body" idx="1"/>
          </p:nvPr>
        </p:nvSpPr>
        <p:spPr>
          <a:xfrm>
            <a:off x="2095500" y="1524000"/>
            <a:ext cx="8001000" cy="4648200"/>
          </a:xfrm>
        </p:spPr>
        <p:txBody>
          <a:bodyPr/>
          <a:lstStyle/>
          <a:p>
            <a:pPr>
              <a:lnSpc>
                <a:spcPct val="80000"/>
              </a:lnSpc>
            </a:pPr>
            <a:r>
              <a:rPr lang="en-US" altLang="en-US" sz="2000"/>
              <a:t>SOCIAL  SYSTEMS REQUIRING MEMORY</a:t>
            </a:r>
          </a:p>
          <a:p>
            <a:pPr lvl="2">
              <a:lnSpc>
                <a:spcPct val="80000"/>
              </a:lnSpc>
            </a:pPr>
            <a:r>
              <a:rPr lang="en-US" altLang="en-US" sz="1600">
                <a:latin typeface="Arial" panose="020B0604020202020204" pitchFamily="34" charset="0"/>
              </a:rPr>
              <a:t>INSTRUMENTAL  ADLs - EARLY</a:t>
            </a:r>
          </a:p>
          <a:p>
            <a:pPr lvl="2">
              <a:lnSpc>
                <a:spcPct val="80000"/>
              </a:lnSpc>
            </a:pPr>
            <a:r>
              <a:rPr lang="en-US" altLang="en-US" sz="1600">
                <a:latin typeface="Arial" panose="020B0604020202020204" pitchFamily="34" charset="0"/>
              </a:rPr>
              <a:t>BASIC  ADLs - LATE</a:t>
            </a:r>
          </a:p>
          <a:p>
            <a:pPr>
              <a:lnSpc>
                <a:spcPct val="80000"/>
              </a:lnSpc>
            </a:pPr>
            <a:r>
              <a:rPr lang="en-US" altLang="en-US" sz="2000"/>
              <a:t>PSYCHOLOGICAL  MEMORY SYSTEMS</a:t>
            </a:r>
          </a:p>
          <a:p>
            <a:pPr lvl="2">
              <a:lnSpc>
                <a:spcPct val="80000"/>
              </a:lnSpc>
            </a:pPr>
            <a:r>
              <a:rPr lang="en-US" altLang="en-US" sz="1600">
                <a:latin typeface="Arial" panose="020B0604020202020204" pitchFamily="34" charset="0"/>
              </a:rPr>
              <a:t>PRIMARY  LOSS  OF  SHORT-TERM  MEMORY </a:t>
            </a:r>
          </a:p>
          <a:p>
            <a:pPr lvl="3">
              <a:lnSpc>
                <a:spcPct val="80000"/>
              </a:lnSpc>
            </a:pPr>
            <a:r>
              <a:rPr lang="en-US" altLang="en-US" sz="1600">
                <a:latin typeface="Arial" panose="020B0604020202020204" pitchFamily="34" charset="0"/>
              </a:rPr>
              <a:t>LEARNING PROCESSES – CLASSICAL, OPERANT </a:t>
            </a:r>
          </a:p>
          <a:p>
            <a:pPr lvl="2">
              <a:lnSpc>
                <a:spcPct val="80000"/>
              </a:lnSpc>
            </a:pPr>
            <a:r>
              <a:rPr lang="en-US" altLang="en-US" sz="1600">
                <a:latin typeface="Arial" panose="020B0604020202020204" pitchFamily="34" charset="0"/>
              </a:rPr>
              <a:t>LATER  LOSS  OF  LEARNED  SKILLS</a:t>
            </a:r>
          </a:p>
          <a:p>
            <a:pPr>
              <a:lnSpc>
                <a:spcPct val="80000"/>
              </a:lnSpc>
            </a:pPr>
            <a:r>
              <a:rPr lang="en-US" altLang="en-US" sz="2000"/>
              <a:t>NEURONAL  MEMORY  SYSTEMS</a:t>
            </a:r>
            <a:r>
              <a:rPr lang="en-US" altLang="en-US" sz="2400"/>
              <a:t> </a:t>
            </a:r>
          </a:p>
          <a:p>
            <a:pPr lvl="2">
              <a:lnSpc>
                <a:spcPct val="80000"/>
              </a:lnSpc>
            </a:pPr>
            <a:r>
              <a:rPr lang="en-US" altLang="en-US" sz="1600">
                <a:latin typeface="Arial" panose="020B0604020202020204" pitchFamily="34" charset="0"/>
              </a:rPr>
              <a:t>CORTICAL  </a:t>
            </a:r>
          </a:p>
          <a:p>
            <a:pPr lvl="3">
              <a:lnSpc>
                <a:spcPct val="80000"/>
              </a:lnSpc>
            </a:pPr>
            <a:r>
              <a:rPr lang="en-US" altLang="en-US" sz="1600">
                <a:latin typeface="Arial" panose="020B0604020202020204" pitchFamily="34" charset="0"/>
              </a:rPr>
              <a:t>GLUTAMATERGIC LARGE NEURONS </a:t>
            </a:r>
          </a:p>
          <a:p>
            <a:pPr lvl="3">
              <a:lnSpc>
                <a:spcPct val="80000"/>
              </a:lnSpc>
            </a:pPr>
            <a:r>
              <a:rPr lang="en-US" altLang="en-US" sz="1600">
                <a:latin typeface="Arial" panose="020B0604020202020204" pitchFamily="34" charset="0"/>
              </a:rPr>
              <a:t>SOMATOSTATINERGIC GABA NEURONS</a:t>
            </a:r>
          </a:p>
          <a:p>
            <a:pPr lvl="2">
              <a:lnSpc>
                <a:spcPct val="80000"/>
              </a:lnSpc>
            </a:pPr>
            <a:r>
              <a:rPr lang="en-US" altLang="en-US" sz="1600">
                <a:latin typeface="Arial" panose="020B0604020202020204" pitchFamily="34" charset="0"/>
              </a:rPr>
              <a:t>SUBCORTICAL</a:t>
            </a:r>
          </a:p>
          <a:p>
            <a:pPr lvl="3">
              <a:lnSpc>
                <a:spcPct val="80000"/>
              </a:lnSpc>
            </a:pPr>
            <a:r>
              <a:rPr lang="en-US" altLang="en-US" sz="1600">
                <a:latin typeface="Arial" panose="020B0604020202020204" pitchFamily="34" charset="0"/>
              </a:rPr>
              <a:t>  acetylcholine, norepinephrine, serotonin neurons</a:t>
            </a:r>
          </a:p>
          <a:p>
            <a:pPr lvl="2">
              <a:lnSpc>
                <a:spcPct val="80000"/>
              </a:lnSpc>
            </a:pPr>
            <a:r>
              <a:rPr lang="en-US" altLang="en-US" sz="1600">
                <a:latin typeface="Arial" panose="020B0604020202020204" pitchFamily="34" charset="0"/>
              </a:rPr>
              <a:t>CELLULAR-LEVEL PLASTIC  PROCESSES </a:t>
            </a:r>
          </a:p>
          <a:p>
            <a:pPr lvl="3">
              <a:lnSpc>
                <a:spcPct val="80000"/>
              </a:lnSpc>
            </a:pPr>
            <a:r>
              <a:rPr lang="en-US" altLang="en-US" sz="1600">
                <a:latin typeface="Arial" panose="020B0604020202020204" pitchFamily="34" charset="0"/>
              </a:rPr>
              <a:t> (tau phosphorylation, amyloid pre-protein processing, APOE)</a:t>
            </a:r>
          </a:p>
        </p:txBody>
      </p:sp>
      <p:sp>
        <p:nvSpPr>
          <p:cNvPr id="39939" name="Text Box 4">
            <a:extLst>
              <a:ext uri="{FF2B5EF4-FFF2-40B4-BE49-F238E27FC236}">
                <a16:creationId xmlns:a16="http://schemas.microsoft.com/office/drawing/2014/main" id="{C9172C79-9C51-4F37-A85D-F67BCE58F0CA}"/>
              </a:ext>
            </a:extLst>
          </p:cNvPr>
          <p:cNvSpPr txBox="1">
            <a:spLocks noChangeArrowheads="1"/>
          </p:cNvSpPr>
          <p:nvPr/>
        </p:nvSpPr>
        <p:spPr bwMode="auto">
          <a:xfrm>
            <a:off x="2209800" y="63246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00">
                <a:latin typeface="Arial" panose="020B0604020202020204" pitchFamily="34" charset="0"/>
              </a:rPr>
              <a:t>Ashford &amp; Jarvik., 1985; Ashford et al., 1989; 1992; 1995; 1998; Teter &amp; Ashford, 2002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10004" y="391885"/>
            <a:ext cx="9171991" cy="1263132"/>
          </a:xfrm>
        </p:spPr>
        <p:txBody>
          <a:bodyPr rtlCol="0">
            <a:noAutofit/>
          </a:bodyPr>
          <a:lstStyle/>
          <a:p>
            <a:pPr>
              <a:defRPr/>
            </a:pPr>
            <a:r>
              <a:rPr lang="en-US" altLang="en-US" sz="4000" b="1" dirty="0">
                <a:latin typeface="Arial" panose="020B0604020202020204" pitchFamily="34" charset="0"/>
                <a:cs typeface="Arial" panose="020B0604020202020204" pitchFamily="34" charset="0"/>
              </a:rPr>
              <a:t>NEUROPLASTICITY HYPOTHESIS </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OF ALZHEIMER  PATHOLOGY </a:t>
            </a:r>
          </a:p>
        </p:txBody>
      </p:sp>
      <p:sp>
        <p:nvSpPr>
          <p:cNvPr id="25603" name="Rectangle 3"/>
          <p:cNvSpPr>
            <a:spLocks noGrp="1" noChangeArrowheads="1"/>
          </p:cNvSpPr>
          <p:nvPr>
            <p:ph idx="1"/>
          </p:nvPr>
        </p:nvSpPr>
        <p:spPr>
          <a:xfrm>
            <a:off x="308113" y="2211355"/>
            <a:ext cx="11222968" cy="4432041"/>
          </a:xfrm>
        </p:spPr>
        <p:txBody>
          <a:bodyPr>
            <a:noAutofit/>
          </a:bodyPr>
          <a:lstStyle/>
          <a:p>
            <a:pPr eaLnBrk="1" hangingPunct="1">
              <a:lnSpc>
                <a:spcPct val="80000"/>
              </a:lnSpc>
              <a:spcBef>
                <a:spcPct val="50000"/>
              </a:spcBef>
            </a:pPr>
            <a:r>
              <a:rPr lang="en-US" altLang="en-US" sz="2000" dirty="0"/>
              <a:t>AD  ATTACKS  NEUROPLASTIC  MECHANISMS OF THE BRAIN</a:t>
            </a:r>
          </a:p>
          <a:p>
            <a:pPr eaLnBrk="1" hangingPunct="1">
              <a:lnSpc>
                <a:spcPct val="80000"/>
              </a:lnSpc>
              <a:spcBef>
                <a:spcPct val="50000"/>
              </a:spcBef>
            </a:pPr>
            <a:r>
              <a:rPr lang="en-US" altLang="en-US" sz="2000" dirty="0"/>
              <a:t>SENILE PLAQUES AND NEUROFIBRILLARY TANGLES ARE THE VISIBLE SCARS OF THE ATTACK, NOT THE PATHOGENIC AGENTS</a:t>
            </a:r>
          </a:p>
          <a:p>
            <a:pPr eaLnBrk="1" hangingPunct="1">
              <a:lnSpc>
                <a:spcPct val="80000"/>
              </a:lnSpc>
              <a:spcBef>
                <a:spcPct val="50000"/>
              </a:spcBef>
            </a:pPr>
            <a:r>
              <a:rPr lang="en-US" altLang="en-US" sz="2000" dirty="0"/>
              <a:t>THERE IS NO EVIDENCE THAT THE BETA-AMYLOID PROTEIN IS HARMFUL TO THE BRAIN, AND AMYLOID DEPOSITS ARE POORLY CORRELATED WITH THE DEMENTIA, NOT LIKELY IN A CAUSATIVE CHAIN</a:t>
            </a:r>
          </a:p>
          <a:p>
            <a:pPr eaLnBrk="1" hangingPunct="1">
              <a:lnSpc>
                <a:spcPct val="80000"/>
              </a:lnSpc>
              <a:spcBef>
                <a:spcPct val="50000"/>
              </a:spcBef>
            </a:pPr>
            <a:r>
              <a:rPr lang="en-US" altLang="en-US" sz="2000" dirty="0"/>
              <a:t>NEUROFIBRILLARY TANGLES ARE CORRELATED WITH THE DEMENTIA, BUT NOT CAUSAL OF DEMENTIA</a:t>
            </a:r>
          </a:p>
          <a:p>
            <a:pPr eaLnBrk="1" hangingPunct="1">
              <a:lnSpc>
                <a:spcPct val="80000"/>
              </a:lnSpc>
              <a:spcBef>
                <a:spcPct val="50000"/>
              </a:spcBef>
            </a:pPr>
            <a:r>
              <a:rPr lang="en-US" altLang="en-US" sz="2000" dirty="0"/>
              <a:t>EARLY CAUSAL GENETIC FACTORS CAN ALL BE RELATED TO THE AMYLOID PRE-PROTEIN AND EITHER ITS OVER-PRODUCTION, OR MODULATION OF BETA- OR GAMMA-SECRETASE CLEAVAGE</a:t>
            </a:r>
          </a:p>
          <a:p>
            <a:pPr eaLnBrk="1" hangingPunct="1">
              <a:lnSpc>
                <a:spcPct val="80000"/>
              </a:lnSpc>
              <a:spcBef>
                <a:spcPct val="50000"/>
              </a:spcBef>
            </a:pPr>
            <a:r>
              <a:rPr lang="en-US" altLang="en-US" sz="2000" dirty="0"/>
              <a:t>LATE CAUSAL GENETIC FACTORS, MOSTLY APOE (&gt;50%), ARE RELATED TO CHOLESTEROL MANAGEMENT AND NUMEROUS OTHER BRAIN NEUROPLASTICITY, METABOLIC, AND PROTECTIVE FACTORS</a:t>
            </a:r>
          </a:p>
          <a:p>
            <a:pPr eaLnBrk="1" hangingPunct="1">
              <a:lnSpc>
                <a:spcPct val="80000"/>
              </a:lnSpc>
              <a:spcBef>
                <a:spcPct val="50000"/>
              </a:spcBef>
            </a:pPr>
            <a:r>
              <a:rPr lang="en-US" altLang="en-US" sz="2000" dirty="0"/>
              <a:t>THE HARMFUL EVENT IS  THE HYPER-PHOSPHORYLATION OF THE MICROTUBULE-ASSOCIATED PROTEIN TAU, LEADING TO PAIRED HELICAL FILAMENTS, NEUROPIL THREATS, AND LOSS OF SYNAPSES, WITH PROLONGED DEGENERATION OF NEURONS WITH HIGH NEUROPLASTICY</a:t>
            </a:r>
          </a:p>
        </p:txBody>
      </p:sp>
    </p:spTree>
    <p:extLst>
      <p:ext uri="{BB962C8B-B14F-4D97-AF65-F5344CB8AC3E}">
        <p14:creationId xmlns:p14="http://schemas.microsoft.com/office/powerpoint/2010/main" val="3361277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35698" y="279676"/>
            <a:ext cx="10394302" cy="697706"/>
          </a:xfrm>
        </p:spPr>
        <p:txBody>
          <a:bodyPr>
            <a:noAutofit/>
          </a:bodyPr>
          <a:lstStyle/>
          <a:p>
            <a:pPr eaLnBrk="1" hangingPunct="1"/>
            <a:r>
              <a:rPr lang="en-US" altLang="en-US" sz="3600" b="1" dirty="0">
                <a:latin typeface="Arial" panose="020B0604020202020204" pitchFamily="34" charset="0"/>
                <a:cs typeface="Arial" panose="020B0604020202020204" pitchFamily="34" charset="0"/>
              </a:rPr>
              <a:t>Alzheimer Neuroplasticity Cascade Hypothesis</a:t>
            </a:r>
          </a:p>
        </p:txBody>
      </p:sp>
      <p:sp>
        <p:nvSpPr>
          <p:cNvPr id="26627" name="Rectangle 3"/>
          <p:cNvSpPr>
            <a:spLocks noGrp="1" noChangeArrowheads="1"/>
          </p:cNvSpPr>
          <p:nvPr>
            <p:ph idx="1"/>
          </p:nvPr>
        </p:nvSpPr>
        <p:spPr>
          <a:xfrm>
            <a:off x="1035698" y="1231640"/>
            <a:ext cx="10711543" cy="5346684"/>
          </a:xfrm>
        </p:spPr>
        <p:txBody>
          <a:bodyPr/>
          <a:lstStyle/>
          <a:p>
            <a:pPr eaLnBrk="1" hangingPunct="1">
              <a:lnSpc>
                <a:spcPct val="80000"/>
              </a:lnSpc>
            </a:pPr>
            <a:r>
              <a:rPr lang="en-US" altLang="en-US" sz="1800" dirty="0"/>
              <a:t>Genetic Factors – all related to APP</a:t>
            </a:r>
          </a:p>
          <a:p>
            <a:pPr lvl="1">
              <a:lnSpc>
                <a:spcPct val="80000"/>
              </a:lnSpc>
            </a:pPr>
            <a:r>
              <a:rPr lang="en-US" altLang="en-US" sz="1400" dirty="0"/>
              <a:t>SNPs  - related to APP/beta (strongest factors, but rare), APP 50% excess – Down Syndrome</a:t>
            </a:r>
          </a:p>
          <a:p>
            <a:pPr lvl="1">
              <a:lnSpc>
                <a:spcPct val="80000"/>
              </a:lnSpc>
            </a:pPr>
            <a:r>
              <a:rPr lang="en-US" altLang="en-US" sz="1400" dirty="0"/>
              <a:t>APOE genotype – related to management of cholesterol in neuronal membranes  (most common)</a:t>
            </a:r>
          </a:p>
          <a:p>
            <a:pPr>
              <a:lnSpc>
                <a:spcPct val="80000"/>
              </a:lnSpc>
            </a:pPr>
            <a:r>
              <a:rPr lang="en-US" altLang="en-US" sz="1800" dirty="0"/>
              <a:t>High energy, membrane processing demand of neuroplasticity stresses vulnerable neuroplastic neurons</a:t>
            </a:r>
          </a:p>
          <a:p>
            <a:pPr eaLnBrk="1" hangingPunct="1">
              <a:lnSpc>
                <a:spcPct val="80000"/>
              </a:lnSpc>
            </a:pPr>
            <a:r>
              <a:rPr lang="en-US" altLang="en-US" sz="1800" dirty="0"/>
              <a:t>APP cleavage control (neuroplasticity – APP switch)</a:t>
            </a:r>
          </a:p>
          <a:p>
            <a:pPr lvl="1">
              <a:lnSpc>
                <a:spcPct val="80000"/>
              </a:lnSpc>
            </a:pPr>
            <a:r>
              <a:rPr lang="en-US" altLang="en-US" sz="1400" dirty="0"/>
              <a:t>Alpha stimulation failure (inadequate stimulation by norepinephrine, serotonin, acetylcholine)</a:t>
            </a:r>
          </a:p>
          <a:p>
            <a:pPr lvl="1">
              <a:lnSpc>
                <a:spcPct val="80000"/>
              </a:lnSpc>
            </a:pPr>
            <a:r>
              <a:rPr lang="en-US" altLang="en-US" sz="1400" dirty="0"/>
              <a:t>Resulting Beta degradation over-activity (caused by stress, excess new information)</a:t>
            </a:r>
          </a:p>
          <a:p>
            <a:pPr eaLnBrk="1" hangingPunct="1">
              <a:lnSpc>
                <a:spcPct val="80000"/>
              </a:lnSpc>
            </a:pPr>
            <a:r>
              <a:rPr lang="en-US" altLang="en-US" sz="1800" dirty="0"/>
              <a:t>Excess Beta-cleavage then Gamma-cleavage of APP increases AICD - APP-intracellular domain</a:t>
            </a:r>
          </a:p>
          <a:p>
            <a:pPr lvl="1">
              <a:lnSpc>
                <a:spcPct val="80000"/>
              </a:lnSpc>
            </a:pPr>
            <a:r>
              <a:rPr lang="en-US" altLang="en-US" sz="1400" dirty="0"/>
              <a:t>Gamma secretase modulation prevents AD (NSAIDs, statins), decreases Abeta 42/40 ratio</a:t>
            </a:r>
          </a:p>
          <a:p>
            <a:pPr lvl="1">
              <a:lnSpc>
                <a:spcPct val="80000"/>
              </a:lnSpc>
            </a:pPr>
            <a:r>
              <a:rPr lang="en-US" altLang="en-US" sz="1400" dirty="0"/>
              <a:t>AICD-42 stimulates tau-hyperphosphorylation causing synapse retraction</a:t>
            </a:r>
          </a:p>
          <a:p>
            <a:pPr eaLnBrk="1" hangingPunct="1">
              <a:lnSpc>
                <a:spcPct val="80000"/>
              </a:lnSpc>
            </a:pPr>
            <a:r>
              <a:rPr lang="en-US" altLang="en-US" sz="1800" dirty="0"/>
              <a:t>Excess AICD-42 causes Tau hyperphosphorylation – </a:t>
            </a:r>
            <a:r>
              <a:rPr lang="en-US" altLang="en-US" sz="1800" dirty="0" err="1"/>
              <a:t>pTau</a:t>
            </a:r>
            <a:endParaRPr lang="en-US" altLang="en-US" sz="1800" dirty="0"/>
          </a:p>
          <a:p>
            <a:pPr lvl="1">
              <a:lnSpc>
                <a:spcPct val="80000"/>
              </a:lnSpc>
            </a:pPr>
            <a:r>
              <a:rPr lang="en-US" altLang="en-US" sz="1400" dirty="0" err="1"/>
              <a:t>Hyperphosporylated</a:t>
            </a:r>
            <a:r>
              <a:rPr lang="en-US" altLang="en-US" sz="1400" dirty="0"/>
              <a:t> </a:t>
            </a:r>
            <a:r>
              <a:rPr lang="en-US" altLang="en-US" sz="1400" dirty="0" err="1"/>
              <a:t>pTau</a:t>
            </a:r>
            <a:r>
              <a:rPr lang="en-US" altLang="en-US" sz="1400" dirty="0"/>
              <a:t> causes Paired helical filament (PHF) formation</a:t>
            </a:r>
          </a:p>
          <a:p>
            <a:pPr lvl="1">
              <a:lnSpc>
                <a:spcPct val="80000"/>
              </a:lnSpc>
            </a:pPr>
            <a:r>
              <a:rPr lang="en-US" altLang="en-US" sz="1400" dirty="0"/>
              <a:t>PHF aggregation leads to Neuropil Thread formation, which cause dendritic amputation, breakage</a:t>
            </a:r>
          </a:p>
          <a:p>
            <a:pPr lvl="1">
              <a:lnSpc>
                <a:spcPct val="80000"/>
              </a:lnSpc>
            </a:pPr>
            <a:r>
              <a:rPr lang="en-US" altLang="en-US" sz="1400" dirty="0"/>
              <a:t>Dendritic amputation causes massive synapse loss and dementia</a:t>
            </a:r>
          </a:p>
          <a:p>
            <a:pPr>
              <a:lnSpc>
                <a:spcPct val="80000"/>
              </a:lnSpc>
            </a:pPr>
            <a:r>
              <a:rPr lang="en-US" altLang="en-US" sz="1800" dirty="0"/>
              <a:t>Synapse formation disruption leads to episodic memory failure, then rote memory failure</a:t>
            </a:r>
          </a:p>
          <a:p>
            <a:pPr eaLnBrk="1" hangingPunct="1">
              <a:lnSpc>
                <a:spcPct val="80000"/>
              </a:lnSpc>
            </a:pPr>
            <a:r>
              <a:rPr lang="en-US" altLang="en-US" sz="1800" dirty="0"/>
              <a:t>Neuropil threads migrate back to cell body to cause tangles (leads to neuron death, not memory loss)</a:t>
            </a:r>
          </a:p>
          <a:p>
            <a:pPr eaLnBrk="1" hangingPunct="1">
              <a:lnSpc>
                <a:spcPct val="80000"/>
              </a:lnSpc>
            </a:pPr>
            <a:r>
              <a:rPr lang="en-US" altLang="en-US" sz="1800" dirty="0">
                <a:solidFill>
                  <a:srgbClr val="FF0000"/>
                </a:solidFill>
              </a:rPr>
              <a:t>For treatment assessment, need to measure episodic memory more precisely</a:t>
            </a:r>
          </a:p>
        </p:txBody>
      </p:sp>
    </p:spTree>
    <p:extLst>
      <p:ext uri="{BB962C8B-B14F-4D97-AF65-F5344CB8AC3E}">
        <p14:creationId xmlns:p14="http://schemas.microsoft.com/office/powerpoint/2010/main" val="84354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F223-4631-4A27-96EF-3C0A3DBC2834}"/>
              </a:ext>
            </a:extLst>
          </p:cNvPr>
          <p:cNvSpPr>
            <a:spLocks noGrp="1"/>
          </p:cNvSpPr>
          <p:nvPr>
            <p:ph type="title"/>
          </p:nvPr>
        </p:nvSpPr>
        <p:spPr>
          <a:xfrm>
            <a:off x="838200" y="281150"/>
            <a:ext cx="10515600" cy="847855"/>
          </a:xfrm>
        </p:spPr>
        <p:txBody>
          <a:bodyPr/>
          <a:lstStyle/>
          <a:p>
            <a:r>
              <a:rPr lang="en-US" sz="4000" b="1" dirty="0">
                <a:latin typeface="Arial" panose="020B0604020202020204" pitchFamily="34" charset="0"/>
                <a:cs typeface="Arial" panose="020B0604020202020204" pitchFamily="34" charset="0"/>
              </a:rPr>
              <a:t>The Energy Demands of Neuroplasticity</a:t>
            </a:r>
          </a:p>
        </p:txBody>
      </p:sp>
      <p:sp>
        <p:nvSpPr>
          <p:cNvPr id="3" name="Content Placeholder 2">
            <a:extLst>
              <a:ext uri="{FF2B5EF4-FFF2-40B4-BE49-F238E27FC236}">
                <a16:creationId xmlns:a16="http://schemas.microsoft.com/office/drawing/2014/main" id="{C4220A3D-58A4-4AD0-9DE1-5ECEC6C6EC48}"/>
              </a:ext>
            </a:extLst>
          </p:cNvPr>
          <p:cNvSpPr>
            <a:spLocks noGrp="1"/>
          </p:cNvSpPr>
          <p:nvPr>
            <p:ph idx="1"/>
          </p:nvPr>
        </p:nvSpPr>
        <p:spPr>
          <a:xfrm>
            <a:off x="1379375" y="1343609"/>
            <a:ext cx="10515600" cy="4898669"/>
          </a:xfrm>
        </p:spPr>
        <p:txBody>
          <a:bodyPr/>
          <a:lstStyle/>
          <a:p>
            <a:r>
              <a:rPr lang="en-US" sz="2000" dirty="0"/>
              <a:t>Brainstem energy management – serotonin, norepinephrine, acetylcholine</a:t>
            </a:r>
          </a:p>
          <a:p>
            <a:pPr lvl="1"/>
            <a:r>
              <a:rPr lang="en-US" sz="1800" dirty="0"/>
              <a:t>Sleep issues – lower beta-amyloid levels while sleeping</a:t>
            </a:r>
          </a:p>
          <a:p>
            <a:pPr lvl="1"/>
            <a:r>
              <a:rPr lang="en-US" sz="1800" dirty="0"/>
              <a:t>Exercise – muscle/BDNF; bone/osteocalcin</a:t>
            </a:r>
          </a:p>
          <a:p>
            <a:pPr lvl="1"/>
            <a:r>
              <a:rPr lang="en-US" sz="1800" dirty="0"/>
              <a:t>Lipid management – Leptin, insulin</a:t>
            </a:r>
          </a:p>
          <a:p>
            <a:r>
              <a:rPr lang="en-US" sz="2000" dirty="0"/>
              <a:t>Synapse creation, destruction decision pathway – APP</a:t>
            </a:r>
          </a:p>
          <a:p>
            <a:pPr lvl="1"/>
            <a:r>
              <a:rPr lang="en-US" sz="1800" dirty="0"/>
              <a:t>Large energy requirements, requires huge movement of membrane components, cholesterol</a:t>
            </a:r>
          </a:p>
          <a:p>
            <a:pPr lvl="1"/>
            <a:r>
              <a:rPr lang="en-US" sz="1800" dirty="0"/>
              <a:t>Management from brainstem by serotonin, norepinephrine, acetylcholine • </a:t>
            </a:r>
          </a:p>
          <a:p>
            <a:r>
              <a:rPr lang="en-US" sz="2000" dirty="0"/>
              <a:t>Cholesterol / membrane management proteins</a:t>
            </a:r>
          </a:p>
          <a:p>
            <a:pPr lvl="1"/>
            <a:r>
              <a:rPr lang="en-US" sz="1800" dirty="0"/>
              <a:t>omega-3-FAs, DHA – APOE </a:t>
            </a:r>
          </a:p>
          <a:p>
            <a:r>
              <a:rPr lang="en-US" sz="2000" dirty="0"/>
              <a:t>Energy generation systems – mitochondria, TOMM-40 </a:t>
            </a:r>
          </a:p>
          <a:p>
            <a:r>
              <a:rPr lang="en-US" sz="2000" dirty="0"/>
              <a:t>Endosomal trafficking proteins – SORL1 </a:t>
            </a:r>
          </a:p>
          <a:p>
            <a:r>
              <a:rPr lang="en-US" sz="2000" dirty="0"/>
              <a:t>Inflammatory mechanism – for glia to manage synaptic debris – TREM2</a:t>
            </a:r>
          </a:p>
          <a:p>
            <a:r>
              <a:rPr lang="en-US" sz="2000" dirty="0"/>
              <a:t> TAU phosphorylating, dephosphorylating proteins (GSK-3beta, phosphatases)</a:t>
            </a:r>
          </a:p>
        </p:txBody>
      </p:sp>
    </p:spTree>
    <p:extLst>
      <p:ext uri="{BB962C8B-B14F-4D97-AF65-F5344CB8AC3E}">
        <p14:creationId xmlns:p14="http://schemas.microsoft.com/office/powerpoint/2010/main" val="221092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157ED5B9-06DA-43CB-84F2-9F980D41AA6C}"/>
              </a:ext>
            </a:extLst>
          </p:cNvPr>
          <p:cNvSpPr>
            <a:spLocks noGrp="1" noChangeArrowheads="1"/>
          </p:cNvSpPr>
          <p:nvPr>
            <p:ph type="title"/>
          </p:nvPr>
        </p:nvSpPr>
        <p:spPr>
          <a:xfrm>
            <a:off x="2786062" y="592667"/>
            <a:ext cx="6619875" cy="831320"/>
          </a:xfrm>
        </p:spPr>
        <p:txBody>
          <a:bodyPr/>
          <a:lstStyle/>
          <a:p>
            <a:r>
              <a:rPr lang="en-US" altLang="en-US" b="1" dirty="0">
                <a:latin typeface="Arial" panose="020B0604020202020204" pitchFamily="34" charset="0"/>
                <a:cs typeface="Arial" panose="020B0604020202020204" pitchFamily="34" charset="0"/>
              </a:rPr>
              <a:t>Dementia Definition</a:t>
            </a:r>
          </a:p>
        </p:txBody>
      </p:sp>
      <p:sp>
        <p:nvSpPr>
          <p:cNvPr id="7171" name="Rectangle 3">
            <a:extLst>
              <a:ext uri="{FF2B5EF4-FFF2-40B4-BE49-F238E27FC236}">
                <a16:creationId xmlns:a16="http://schemas.microsoft.com/office/drawing/2014/main" id="{CE234CB1-72B2-4881-A73D-57CE8CE74873}"/>
              </a:ext>
            </a:extLst>
          </p:cNvPr>
          <p:cNvSpPr>
            <a:spLocks noGrp="1" noChangeArrowheads="1"/>
          </p:cNvSpPr>
          <p:nvPr>
            <p:ph type="body" idx="1"/>
          </p:nvPr>
        </p:nvSpPr>
        <p:spPr>
          <a:xfrm>
            <a:off x="2185988" y="1736196"/>
            <a:ext cx="8194675" cy="4529137"/>
          </a:xfrm>
        </p:spPr>
        <p:txBody>
          <a:bodyPr rtlCol="0">
            <a:normAutofit/>
          </a:bodyPr>
          <a:lstStyle/>
          <a:p>
            <a:pPr fontAlgn="auto">
              <a:spcAft>
                <a:spcPts val="0"/>
              </a:spcAft>
              <a:defRPr/>
            </a:pPr>
            <a:r>
              <a:rPr lang="en-US" altLang="en-US" sz="3200" b="1" dirty="0"/>
              <a:t>Multiple Cognitive Deficits:</a:t>
            </a:r>
          </a:p>
          <a:p>
            <a:pPr marL="742950" lvl="1" indent="-285750" fontAlgn="auto">
              <a:spcAft>
                <a:spcPts val="0"/>
              </a:spcAft>
              <a:defRPr/>
            </a:pPr>
            <a:r>
              <a:rPr lang="en-US" altLang="en-US" b="1" dirty="0">
                <a:latin typeface="Arial" panose="020B0604020202020204" pitchFamily="34" charset="0"/>
              </a:rPr>
              <a:t>Memory dysfunction</a:t>
            </a:r>
          </a:p>
          <a:p>
            <a:pPr marL="1200150" lvl="2" indent="-285750" fontAlgn="auto">
              <a:spcAft>
                <a:spcPts val="0"/>
              </a:spcAft>
              <a:defRPr/>
            </a:pPr>
            <a:r>
              <a:rPr lang="en-US" altLang="en-US" b="1" dirty="0">
                <a:latin typeface="Arial" panose="020B0604020202020204" pitchFamily="34" charset="0"/>
              </a:rPr>
              <a:t>especially new learning, a prominent early symptom</a:t>
            </a:r>
          </a:p>
          <a:p>
            <a:pPr marL="742950" lvl="1" indent="-285750" fontAlgn="auto">
              <a:spcAft>
                <a:spcPts val="0"/>
              </a:spcAft>
              <a:defRPr/>
            </a:pPr>
            <a:r>
              <a:rPr lang="en-US" altLang="en-US" b="1" dirty="0">
                <a:latin typeface="Arial" panose="020B0604020202020204" pitchFamily="34" charset="0"/>
              </a:rPr>
              <a:t>At least one additional cognitive deficit</a:t>
            </a:r>
          </a:p>
          <a:p>
            <a:pPr lvl="2" fontAlgn="auto">
              <a:spcAft>
                <a:spcPts val="0"/>
              </a:spcAft>
              <a:defRPr/>
            </a:pPr>
            <a:r>
              <a:rPr lang="en-US" altLang="en-US" b="1" dirty="0">
                <a:latin typeface="Arial" panose="020B0604020202020204" pitchFamily="34" charset="0"/>
              </a:rPr>
              <a:t>aphasia, apraxia, agnosia, or executive dysfunction</a:t>
            </a:r>
          </a:p>
          <a:p>
            <a:pPr lvl="2" fontAlgn="auto">
              <a:spcAft>
                <a:spcPts val="0"/>
              </a:spcAft>
              <a:defRPr/>
            </a:pPr>
            <a:endParaRPr lang="en-US" altLang="en-US" b="1" dirty="0">
              <a:latin typeface="Arial" panose="020B0604020202020204" pitchFamily="34" charset="0"/>
            </a:endParaRPr>
          </a:p>
          <a:p>
            <a:pPr fontAlgn="auto">
              <a:spcAft>
                <a:spcPts val="0"/>
              </a:spcAft>
              <a:defRPr/>
            </a:pPr>
            <a:r>
              <a:rPr lang="en-US" altLang="en-US" sz="3200" b="1" dirty="0"/>
              <a:t>Cognitive Disturbances:</a:t>
            </a:r>
          </a:p>
          <a:p>
            <a:pPr marL="742950" lvl="1" indent="-285750" fontAlgn="auto">
              <a:spcAft>
                <a:spcPts val="0"/>
              </a:spcAft>
              <a:defRPr/>
            </a:pPr>
            <a:r>
              <a:rPr lang="en-US" altLang="en-US" b="1" dirty="0">
                <a:latin typeface="Arial" panose="020B0604020202020204" pitchFamily="34" charset="0"/>
              </a:rPr>
              <a:t>Sufficiently severe to cause impairment of occupational or social functioning and </a:t>
            </a:r>
          </a:p>
          <a:p>
            <a:pPr marL="742950" lvl="1" indent="-285750" fontAlgn="auto">
              <a:spcAft>
                <a:spcPts val="0"/>
              </a:spcAft>
              <a:defRPr/>
            </a:pPr>
            <a:r>
              <a:rPr lang="en-US" altLang="en-US" b="1" dirty="0">
                <a:latin typeface="Arial" panose="020B0604020202020204" pitchFamily="34" charset="0"/>
              </a:rPr>
              <a:t>Must represent a decline from a previous level of functioning</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8" name="Object 8">
            <a:extLst>
              <a:ext uri="{FF2B5EF4-FFF2-40B4-BE49-F238E27FC236}">
                <a16:creationId xmlns:a16="http://schemas.microsoft.com/office/drawing/2014/main" id="{42D012AE-F7E7-4316-BDCE-2244FA932F8B}"/>
              </a:ext>
            </a:extLst>
          </p:cNvPr>
          <p:cNvGraphicFramePr>
            <a:graphicFrameLocks noGrp="1" noChangeAspect="1"/>
          </p:cNvGraphicFramePr>
          <p:nvPr>
            <p:ph idx="4294967295"/>
            <p:extLst>
              <p:ext uri="{D42A27DB-BD31-4B8C-83A1-F6EECF244321}">
                <p14:modId xmlns:p14="http://schemas.microsoft.com/office/powerpoint/2010/main" val="1465846092"/>
              </p:ext>
            </p:extLst>
          </p:nvPr>
        </p:nvGraphicFramePr>
        <p:xfrm>
          <a:off x="2533339" y="1620978"/>
          <a:ext cx="9371634" cy="4725244"/>
        </p:xfrm>
        <a:graphic>
          <a:graphicData uri="http://schemas.openxmlformats.org/presentationml/2006/ole">
            <mc:AlternateContent xmlns:mc="http://schemas.openxmlformats.org/markup-compatibility/2006">
              <mc:Choice xmlns:v="urn:schemas-microsoft-com:vml" Requires="v">
                <p:oleObj spid="_x0000_s7183" name="Chart" r:id="rId5" imgW="9024915" imgH="5333863" progId="MSGraph.Chart.8">
                  <p:embed followColorScheme="full"/>
                </p:oleObj>
              </mc:Choice>
              <mc:Fallback>
                <p:oleObj name="Chart" r:id="rId5" imgW="9024915" imgH="5333863" progId="MSGraph.Chart.8">
                  <p:embed followColorScheme="full"/>
                  <p:pic>
                    <p:nvPicPr>
                      <p:cNvPr id="0"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339" y="1620978"/>
                        <a:ext cx="9371634" cy="4725244"/>
                      </a:xfrm>
                      <a:prstGeom prst="rect">
                        <a:avLst/>
                      </a:prstGeom>
                      <a:noFill/>
                      <a:ln>
                        <a:noFill/>
                      </a:ln>
                    </p:spPr>
                  </p:pic>
                </p:oleObj>
              </mc:Fallback>
            </mc:AlternateContent>
          </a:graphicData>
        </a:graphic>
      </p:graphicFrame>
      <p:sp>
        <p:nvSpPr>
          <p:cNvPr id="91139" name="Rectangle 3">
            <a:extLst>
              <a:ext uri="{FF2B5EF4-FFF2-40B4-BE49-F238E27FC236}">
                <a16:creationId xmlns:a16="http://schemas.microsoft.com/office/drawing/2014/main" id="{401A30F0-9EF2-41AF-9B56-709725B262BD}"/>
              </a:ext>
            </a:extLst>
          </p:cNvPr>
          <p:cNvSpPr>
            <a:spLocks noGrp="1" noChangeArrowheads="1"/>
          </p:cNvSpPr>
          <p:nvPr>
            <p:ph type="title" idx="4294967295"/>
          </p:nvPr>
        </p:nvSpPr>
        <p:spPr>
          <a:xfrm>
            <a:off x="1296365" y="228600"/>
            <a:ext cx="10093124" cy="1508125"/>
          </a:xfrm>
        </p:spPr>
        <p:txBody>
          <a:bodyPr rtlCol="0">
            <a:normAutofit/>
          </a:bodyPr>
          <a:lstStyle/>
          <a:p>
            <a:pPr fontAlgn="auto">
              <a:spcAft>
                <a:spcPts val="0"/>
              </a:spcAft>
              <a:defRPr/>
            </a:pPr>
            <a:r>
              <a:rPr lang="en-US" altLang="en-US" sz="3500" b="1" dirty="0">
                <a:latin typeface="Arial" panose="020B0604020202020204" pitchFamily="34" charset="0"/>
                <a:cs typeface="Arial" panose="020B0604020202020204" pitchFamily="34" charset="0"/>
              </a:rPr>
              <a:t>CSF in Alzheimer’s Disease, both MCI and Dementia patients: Low A</a:t>
            </a:r>
            <a:r>
              <a:rPr lang="el-GR" altLang="en-US" sz="3500" b="1" dirty="0">
                <a:latin typeface="Arial" panose="020B0604020202020204" pitchFamily="34" charset="0"/>
                <a:cs typeface="Arial" panose="020B0604020202020204" pitchFamily="34" charset="0"/>
              </a:rPr>
              <a:t>β</a:t>
            </a:r>
            <a:r>
              <a:rPr lang="en-US" altLang="en-US" sz="3500" b="1" dirty="0">
                <a:latin typeface="Arial" panose="020B0604020202020204" pitchFamily="34" charset="0"/>
                <a:cs typeface="Arial" panose="020B0604020202020204" pitchFamily="34" charset="0"/>
              </a:rPr>
              <a:t> and High Tau</a:t>
            </a:r>
            <a:endParaRPr lang="el-GR" altLang="en-US" sz="3500" b="1" dirty="0">
              <a:latin typeface="Arial" panose="020B0604020202020204" pitchFamily="34" charset="0"/>
              <a:cs typeface="Arial" panose="020B0604020202020204" pitchFamily="34" charset="0"/>
            </a:endParaRPr>
          </a:p>
        </p:txBody>
      </p:sp>
      <p:sp>
        <p:nvSpPr>
          <p:cNvPr id="35850" name="Text Box 4">
            <a:extLst>
              <a:ext uri="{FF2B5EF4-FFF2-40B4-BE49-F238E27FC236}">
                <a16:creationId xmlns:a16="http://schemas.microsoft.com/office/drawing/2014/main" id="{B334A710-B441-4E30-ADB8-D23207BEC6D2}"/>
              </a:ext>
            </a:extLst>
          </p:cNvPr>
          <p:cNvSpPr txBox="1">
            <a:spLocks noChangeArrowheads="1"/>
          </p:cNvSpPr>
          <p:nvPr/>
        </p:nvSpPr>
        <p:spPr bwMode="auto">
          <a:xfrm>
            <a:off x="4751388" y="5237022"/>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dirty="0">
                <a:latin typeface="Arial" panose="020B0604020202020204" pitchFamily="34" charset="0"/>
              </a:rPr>
              <a:t>A</a:t>
            </a:r>
            <a:r>
              <a:rPr lang="el-GR" altLang="en-US" sz="2400" dirty="0">
                <a:latin typeface="Arial" panose="020B0604020202020204" pitchFamily="34" charset="0"/>
              </a:rPr>
              <a:t>β</a:t>
            </a:r>
          </a:p>
        </p:txBody>
      </p:sp>
      <p:sp>
        <p:nvSpPr>
          <p:cNvPr id="35851" name="Text Box 5">
            <a:extLst>
              <a:ext uri="{FF2B5EF4-FFF2-40B4-BE49-F238E27FC236}">
                <a16:creationId xmlns:a16="http://schemas.microsoft.com/office/drawing/2014/main" id="{CEB768EB-1CA0-48A8-9A6E-BF45A25787ED}"/>
              </a:ext>
            </a:extLst>
          </p:cNvPr>
          <p:cNvSpPr txBox="1">
            <a:spLocks noChangeArrowheads="1"/>
          </p:cNvSpPr>
          <p:nvPr/>
        </p:nvSpPr>
        <p:spPr bwMode="auto">
          <a:xfrm>
            <a:off x="7928130" y="5237022"/>
            <a:ext cx="68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dirty="0">
                <a:latin typeface="Arial" panose="020B0604020202020204" pitchFamily="34" charset="0"/>
              </a:rPr>
              <a:t>Tau</a:t>
            </a:r>
            <a:endParaRPr lang="el-GR" altLang="en-US" sz="2400" dirty="0">
              <a:latin typeface="Arial" panose="020B0604020202020204" pitchFamily="34" charset="0"/>
            </a:endParaRPr>
          </a:p>
        </p:txBody>
      </p:sp>
      <p:sp>
        <p:nvSpPr>
          <p:cNvPr id="35852" name="Text Box 6">
            <a:extLst>
              <a:ext uri="{FF2B5EF4-FFF2-40B4-BE49-F238E27FC236}">
                <a16:creationId xmlns:a16="http://schemas.microsoft.com/office/drawing/2014/main" id="{4071E8FA-F1DD-4EAE-9028-C196484BE5BB}"/>
              </a:ext>
            </a:extLst>
          </p:cNvPr>
          <p:cNvSpPr txBox="1">
            <a:spLocks noChangeArrowheads="1"/>
          </p:cNvSpPr>
          <p:nvPr/>
        </p:nvSpPr>
        <p:spPr bwMode="auto">
          <a:xfrm rot="16200000">
            <a:off x="914362" y="3303517"/>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latin typeface="Arial" panose="020B0604020202020204" pitchFamily="34" charset="0"/>
              </a:rPr>
              <a:t>Concentration (</a:t>
            </a:r>
            <a:r>
              <a:rPr lang="en-US" altLang="en-US" b="1" dirty="0" err="1">
                <a:latin typeface="Arial" panose="020B0604020202020204" pitchFamily="34" charset="0"/>
              </a:rPr>
              <a:t>pg</a:t>
            </a:r>
            <a:r>
              <a:rPr lang="en-US" altLang="en-US" b="1" dirty="0">
                <a:latin typeface="Arial" panose="020B0604020202020204" pitchFamily="34" charset="0"/>
              </a:rPr>
              <a:t>/mL)</a:t>
            </a:r>
          </a:p>
        </p:txBody>
      </p:sp>
      <p:sp>
        <p:nvSpPr>
          <p:cNvPr id="35853" name="Text Box 7">
            <a:extLst>
              <a:ext uri="{FF2B5EF4-FFF2-40B4-BE49-F238E27FC236}">
                <a16:creationId xmlns:a16="http://schemas.microsoft.com/office/drawing/2014/main" id="{CD72913F-52AA-4428-BF59-D3548C22A871}"/>
              </a:ext>
            </a:extLst>
          </p:cNvPr>
          <p:cNvSpPr txBox="1">
            <a:spLocks noChangeArrowheads="1"/>
          </p:cNvSpPr>
          <p:nvPr/>
        </p:nvSpPr>
        <p:spPr bwMode="auto">
          <a:xfrm>
            <a:off x="4298532" y="6085065"/>
            <a:ext cx="7940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Clr>
                <a:schemeClr val="tx1"/>
              </a:buClr>
            </a:pPr>
            <a:r>
              <a:rPr lang="en-US" altLang="en-US" sz="3200" dirty="0">
                <a:latin typeface="Arial Narrow" panose="020B0606020202030204" pitchFamily="34" charset="0"/>
              </a:rPr>
              <a:t> Sunderland T, et al. JAMA.  2003;289:2094-2103</a:t>
            </a:r>
            <a:r>
              <a:rPr lang="en-US" altLang="en-US" sz="1600" dirty="0">
                <a:latin typeface="Arial Narrow" panose="020B0606020202030204" pitchFamily="34" charset="0"/>
              </a:rPr>
              <a:t>.</a:t>
            </a:r>
          </a:p>
        </p:txBody>
      </p:sp>
    </p:spTree>
    <p:custDataLst>
      <p:tags r:id="rId2"/>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87DCD29-5E7F-4EB8-97AA-2E42DCF853AF}"/>
              </a:ext>
            </a:extLst>
          </p:cNvPr>
          <p:cNvSpPr>
            <a:spLocks noGrp="1" noChangeArrowheads="1"/>
          </p:cNvSpPr>
          <p:nvPr>
            <p:ph type="title" idx="4294967295"/>
          </p:nvPr>
        </p:nvSpPr>
        <p:spPr>
          <a:xfrm>
            <a:off x="2540000" y="274638"/>
            <a:ext cx="7670800" cy="574675"/>
          </a:xfrm>
        </p:spPr>
        <p:txBody>
          <a:bodyPr rtlCol="0">
            <a:normAutofit fontScale="90000"/>
          </a:bodyPr>
          <a:lstStyle/>
          <a:p>
            <a:pPr eaLnBrk="1" fontAlgn="auto" hangingPunct="1">
              <a:spcAft>
                <a:spcPts val="0"/>
              </a:spcAft>
              <a:defRPr/>
            </a:pPr>
            <a:r>
              <a:rPr lang="en-US" altLang="en-US" sz="3600" dirty="0"/>
              <a:t>ADNI Data – CSF </a:t>
            </a:r>
            <a:r>
              <a:rPr lang="en-US" altLang="en-US" sz="3600" dirty="0" err="1"/>
              <a:t>ABeta</a:t>
            </a:r>
            <a:r>
              <a:rPr lang="en-US" altLang="en-US" sz="3600" dirty="0"/>
              <a:t>, total tau</a:t>
            </a:r>
          </a:p>
        </p:txBody>
      </p:sp>
      <p:pic>
        <p:nvPicPr>
          <p:cNvPr id="55299" name="Chart 1">
            <a:extLst>
              <a:ext uri="{FF2B5EF4-FFF2-40B4-BE49-F238E27FC236}">
                <a16:creationId xmlns:a16="http://schemas.microsoft.com/office/drawing/2014/main" id="{788D3105-CD89-4B96-BA04-918ED24356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Chart 2">
            <a:extLst>
              <a:ext uri="{FF2B5EF4-FFF2-40B4-BE49-F238E27FC236}">
                <a16:creationId xmlns:a16="http://schemas.microsoft.com/office/drawing/2014/main" id="{F736A21D-2AA3-40A5-B4C7-13D4088F41D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8E2F5E05-EC79-4365-A51A-D989815F1907}"/>
              </a:ext>
            </a:extLst>
          </p:cNvPr>
          <p:cNvGraphicFramePr>
            <a:graphicFrameLocks noGrp="1"/>
          </p:cNvGraphicFramePr>
          <p:nvPr>
            <p:extLst>
              <p:ext uri="{D42A27DB-BD31-4B8C-83A1-F6EECF244321}">
                <p14:modId xmlns:p14="http://schemas.microsoft.com/office/powerpoint/2010/main" val="38110791"/>
              </p:ext>
            </p:extLst>
          </p:nvPr>
        </p:nvGraphicFramePr>
        <p:xfrm>
          <a:off x="1692274" y="1909959"/>
          <a:ext cx="2905125" cy="1728787"/>
        </p:xfrm>
        <a:graphic>
          <a:graphicData uri="http://schemas.openxmlformats.org/drawingml/2006/table">
            <a:tbl>
              <a:tblPr/>
              <a:tblGrid>
                <a:gridCol w="1885783">
                  <a:extLst>
                    <a:ext uri="{9D8B030D-6E8A-4147-A177-3AD203B41FA5}">
                      <a16:colId xmlns:a16="http://schemas.microsoft.com/office/drawing/2014/main" val="20000"/>
                    </a:ext>
                  </a:extLst>
                </a:gridCol>
                <a:gridCol w="1019342">
                  <a:extLst>
                    <a:ext uri="{9D8B030D-6E8A-4147-A177-3AD203B41FA5}">
                      <a16:colId xmlns:a16="http://schemas.microsoft.com/office/drawing/2014/main" val="20001"/>
                    </a:ext>
                  </a:extLst>
                </a:gridCol>
              </a:tblGrid>
              <a:tr h="245351">
                <a:tc>
                  <a:txBody>
                    <a:bodyPr/>
                    <a:lstStyle/>
                    <a:p>
                      <a:pPr marL="0" marR="0" algn="ctr">
                        <a:lnSpc>
                          <a:spcPct val="115000"/>
                        </a:lnSpc>
                        <a:spcBef>
                          <a:spcPts val="0"/>
                        </a:spcBef>
                        <a:spcAft>
                          <a:spcPts val="0"/>
                        </a:spcAft>
                      </a:pPr>
                      <a:r>
                        <a:rPr lang="en-US" sz="1400" dirty="0">
                          <a:latin typeface="Calibri"/>
                          <a:ea typeface="Calibri"/>
                          <a:cs typeface="Times New Roman"/>
                        </a:rPr>
                        <a:t>Comparison</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p-value</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681">
                <a:tc>
                  <a:txBody>
                    <a:bodyPr/>
                    <a:lstStyle/>
                    <a:p>
                      <a:pPr marL="0" marR="0" algn="ctr">
                        <a:lnSpc>
                          <a:spcPct val="115000"/>
                        </a:lnSpc>
                        <a:spcBef>
                          <a:spcPts val="0"/>
                        </a:spcBef>
                        <a:spcAft>
                          <a:spcPts val="0"/>
                        </a:spcAft>
                      </a:pPr>
                      <a:r>
                        <a:rPr lang="en-US" sz="1400" dirty="0">
                          <a:latin typeface="Calibri"/>
                          <a:ea typeface="Calibri"/>
                          <a:cs typeface="Times New Roman"/>
                        </a:rPr>
                        <a:t> 33 vs 34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33 vs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34 </a:t>
                      </a:r>
                      <a:r>
                        <a:rPr lang="en-US" sz="1400" dirty="0" err="1">
                          <a:latin typeface="Calibri"/>
                          <a:ea typeface="Calibri"/>
                          <a:cs typeface="Times New Roman"/>
                        </a:rPr>
                        <a:t>vs</a:t>
                      </a:r>
                      <a:r>
                        <a:rPr lang="en-US" sz="1400" dirty="0">
                          <a:latin typeface="Calibri"/>
                          <a:ea typeface="Calibri"/>
                          <a:cs typeface="Times New Roman"/>
                        </a:rPr>
                        <a:t>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0.08</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MCI</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0.57</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0.15</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MCI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0.20</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4" name="Table 13">
            <a:extLst>
              <a:ext uri="{FF2B5EF4-FFF2-40B4-BE49-F238E27FC236}">
                <a16:creationId xmlns:a16="http://schemas.microsoft.com/office/drawing/2014/main" id="{4424AF2D-151E-4047-B63F-050E91B14CD4}"/>
              </a:ext>
            </a:extLst>
          </p:cNvPr>
          <p:cNvGraphicFramePr>
            <a:graphicFrameLocks noGrp="1"/>
          </p:cNvGraphicFramePr>
          <p:nvPr>
            <p:extLst>
              <p:ext uri="{D42A27DB-BD31-4B8C-83A1-F6EECF244321}">
                <p14:modId xmlns:p14="http://schemas.microsoft.com/office/powerpoint/2010/main" val="665650335"/>
              </p:ext>
            </p:extLst>
          </p:nvPr>
        </p:nvGraphicFramePr>
        <p:xfrm>
          <a:off x="1692273" y="4663256"/>
          <a:ext cx="2905125" cy="1962149"/>
        </p:xfrm>
        <a:graphic>
          <a:graphicData uri="http://schemas.openxmlformats.org/drawingml/2006/table">
            <a:tbl>
              <a:tblPr/>
              <a:tblGrid>
                <a:gridCol w="1832757">
                  <a:extLst>
                    <a:ext uri="{9D8B030D-6E8A-4147-A177-3AD203B41FA5}">
                      <a16:colId xmlns:a16="http://schemas.microsoft.com/office/drawing/2014/main" val="20000"/>
                    </a:ext>
                  </a:extLst>
                </a:gridCol>
                <a:gridCol w="1072368">
                  <a:extLst>
                    <a:ext uri="{9D8B030D-6E8A-4147-A177-3AD203B41FA5}">
                      <a16:colId xmlns:a16="http://schemas.microsoft.com/office/drawing/2014/main" val="20001"/>
                    </a:ext>
                  </a:extLst>
                </a:gridCol>
              </a:tblGrid>
              <a:tr h="280307">
                <a:tc>
                  <a:txBody>
                    <a:bodyPr/>
                    <a:lstStyle/>
                    <a:p>
                      <a:pPr marL="0" marR="0" algn="ctr">
                        <a:lnSpc>
                          <a:spcPct val="115000"/>
                        </a:lnSpc>
                        <a:spcBef>
                          <a:spcPts val="0"/>
                        </a:spcBef>
                        <a:spcAft>
                          <a:spcPts val="0"/>
                        </a:spcAft>
                      </a:pPr>
                      <a:r>
                        <a:rPr lang="en-US" sz="1600" dirty="0">
                          <a:latin typeface="Calibri"/>
                          <a:ea typeface="Calibri"/>
                          <a:cs typeface="Times New Roman"/>
                        </a:rPr>
                        <a:t>Comparison</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p-value</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 33 vs 34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33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0.67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34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0.99</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MCI</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0.05</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&lt;.01</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307">
                <a:tc>
                  <a:txBody>
                    <a:bodyPr/>
                    <a:lstStyle/>
                    <a:p>
                      <a:pPr marL="0" marR="0" algn="ctr">
                        <a:lnSpc>
                          <a:spcPct val="115000"/>
                        </a:lnSpc>
                        <a:spcBef>
                          <a:spcPts val="0"/>
                        </a:spcBef>
                        <a:spcAft>
                          <a:spcPts val="0"/>
                        </a:spcAft>
                      </a:pPr>
                      <a:r>
                        <a:rPr lang="en-US" sz="1600">
                          <a:latin typeface="Calibri"/>
                          <a:ea typeface="Calibri"/>
                          <a:cs typeface="Times New Roman"/>
                        </a:rPr>
                        <a:t>MCI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0.06</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5353" name="TextBox 1">
            <a:extLst>
              <a:ext uri="{FF2B5EF4-FFF2-40B4-BE49-F238E27FC236}">
                <a16:creationId xmlns:a16="http://schemas.microsoft.com/office/drawing/2014/main" id="{D3E95570-C266-4D79-83C9-40D450638273}"/>
              </a:ext>
            </a:extLst>
          </p:cNvPr>
          <p:cNvSpPr txBox="1">
            <a:spLocks noChangeArrowheads="1"/>
          </p:cNvSpPr>
          <p:nvPr/>
        </p:nvSpPr>
        <p:spPr bwMode="auto">
          <a:xfrm>
            <a:off x="9499600" y="4294188"/>
            <a:ext cx="2517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Ashford et al., 2011, JAD, Handbook of Imaging the Alzheimer Brain</a:t>
            </a:r>
          </a:p>
          <a:p>
            <a:endParaRPr lang="en-US" altLang="en-US"/>
          </a:p>
        </p:txBody>
      </p:sp>
      <p:sp>
        <p:nvSpPr>
          <p:cNvPr id="2" name="TextBox 1">
            <a:extLst>
              <a:ext uri="{FF2B5EF4-FFF2-40B4-BE49-F238E27FC236}">
                <a16:creationId xmlns:a16="http://schemas.microsoft.com/office/drawing/2014/main" id="{740B36C5-ADA2-41F4-96B9-290CA81165DE}"/>
              </a:ext>
            </a:extLst>
          </p:cNvPr>
          <p:cNvSpPr txBox="1"/>
          <p:nvPr/>
        </p:nvSpPr>
        <p:spPr>
          <a:xfrm>
            <a:off x="1613005" y="1244339"/>
            <a:ext cx="3063659" cy="523220"/>
          </a:xfrm>
          <a:prstGeom prst="rect">
            <a:avLst/>
          </a:prstGeom>
          <a:noFill/>
        </p:spPr>
        <p:txBody>
          <a:bodyPr wrap="none" rtlCol="0">
            <a:spAutoFit/>
          </a:bodyPr>
          <a:lstStyle/>
          <a:p>
            <a:r>
              <a:rPr lang="en-US" sz="2800" dirty="0"/>
              <a:t>CSF beta-amyloid</a:t>
            </a:r>
          </a:p>
        </p:txBody>
      </p:sp>
      <p:sp>
        <p:nvSpPr>
          <p:cNvPr id="3" name="TextBox 2">
            <a:extLst>
              <a:ext uri="{FF2B5EF4-FFF2-40B4-BE49-F238E27FC236}">
                <a16:creationId xmlns:a16="http://schemas.microsoft.com/office/drawing/2014/main" id="{C6CAFF28-618A-493A-A9D7-40E75D663FC3}"/>
              </a:ext>
            </a:extLst>
          </p:cNvPr>
          <p:cNvSpPr txBox="1"/>
          <p:nvPr/>
        </p:nvSpPr>
        <p:spPr>
          <a:xfrm>
            <a:off x="2301237" y="4032578"/>
            <a:ext cx="1687193" cy="523220"/>
          </a:xfrm>
          <a:prstGeom prst="rect">
            <a:avLst/>
          </a:prstGeom>
          <a:noFill/>
        </p:spPr>
        <p:txBody>
          <a:bodyPr wrap="none" rtlCol="0">
            <a:spAutoFit/>
          </a:bodyPr>
          <a:lstStyle/>
          <a:p>
            <a:r>
              <a:rPr lang="en-US" sz="2800" dirty="0"/>
              <a:t>CSF TAU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9D4B9-CF21-4C69-9991-B9202729B76F}"/>
              </a:ext>
            </a:extLst>
          </p:cNvPr>
          <p:cNvSpPr txBox="1"/>
          <p:nvPr/>
        </p:nvSpPr>
        <p:spPr>
          <a:xfrm>
            <a:off x="264160" y="1971040"/>
            <a:ext cx="11602720" cy="4493538"/>
          </a:xfrm>
          <a:prstGeom prst="rect">
            <a:avLst/>
          </a:prstGeom>
          <a:noFill/>
        </p:spPr>
        <p:txBody>
          <a:bodyPr wrap="square">
            <a:spAutoFit/>
          </a:bodyPr>
          <a:lstStyle/>
          <a:p>
            <a:r>
              <a:rPr lang="en-US" sz="3200" b="1" dirty="0"/>
              <a:t>High cerebrospinal amyloid-b 42 is associated with normal cognition in individuals with brain amyloidosis</a:t>
            </a:r>
          </a:p>
          <a:p>
            <a:endParaRPr lang="en-US" dirty="0"/>
          </a:p>
          <a:p>
            <a:r>
              <a:rPr lang="en-US" dirty="0"/>
              <a:t>Andrea </a:t>
            </a:r>
            <a:r>
              <a:rPr lang="en-US" dirty="0" err="1"/>
              <a:t>Sturchioa,b</a:t>
            </a:r>
            <a:r>
              <a:rPr lang="en-US" dirty="0"/>
              <a:t> , Alok K. </a:t>
            </a:r>
            <a:r>
              <a:rPr lang="en-US" dirty="0" err="1"/>
              <a:t>Dwivedic</a:t>
            </a:r>
            <a:r>
              <a:rPr lang="en-US" dirty="0"/>
              <a:t> , Christina B. </a:t>
            </a:r>
            <a:r>
              <a:rPr lang="en-US" dirty="0" err="1"/>
              <a:t>Youngd</a:t>
            </a:r>
            <a:r>
              <a:rPr lang="en-US" dirty="0"/>
              <a:t> , </a:t>
            </a:r>
            <a:r>
              <a:rPr lang="en-US" dirty="0" err="1"/>
              <a:t>Tarja</a:t>
            </a:r>
            <a:r>
              <a:rPr lang="en-US" dirty="0"/>
              <a:t> </a:t>
            </a:r>
            <a:r>
              <a:rPr lang="en-US" dirty="0" err="1"/>
              <a:t>Malme</a:t>
            </a:r>
            <a:r>
              <a:rPr lang="en-US" dirty="0"/>
              <a:t> , Luca </a:t>
            </a:r>
            <a:r>
              <a:rPr lang="en-US" dirty="0" err="1"/>
              <a:t>Marsilia</a:t>
            </a:r>
            <a:r>
              <a:rPr lang="en-US" dirty="0"/>
              <a:t> , Jennifer S. </a:t>
            </a:r>
            <a:r>
              <a:rPr lang="en-US" dirty="0" err="1"/>
              <a:t>Sharmaa</a:t>
            </a:r>
            <a:r>
              <a:rPr lang="en-US" dirty="0"/>
              <a:t> , Abhimanyu </a:t>
            </a:r>
            <a:r>
              <a:rPr lang="en-US" dirty="0" err="1"/>
              <a:t>Mahajana</a:t>
            </a:r>
            <a:r>
              <a:rPr lang="en-US" dirty="0"/>
              <a:t> , Emily J. </a:t>
            </a:r>
            <a:r>
              <a:rPr lang="en-US" dirty="0" err="1"/>
              <a:t>Hilla</a:t>
            </a:r>
            <a:r>
              <a:rPr lang="en-US" dirty="0"/>
              <a:t> , Samir EL </a:t>
            </a:r>
            <a:r>
              <a:rPr lang="en-US" dirty="0" err="1"/>
              <a:t>Andaloussif</a:t>
            </a:r>
            <a:r>
              <a:rPr lang="en-US" dirty="0"/>
              <a:t> , Kathleen L. </a:t>
            </a:r>
            <a:r>
              <a:rPr lang="en-US" dirty="0" err="1"/>
              <a:t>Postond</a:t>
            </a:r>
            <a:r>
              <a:rPr lang="en-US" dirty="0"/>
              <a:t> , Fredric P. </a:t>
            </a:r>
            <a:r>
              <a:rPr lang="en-US" dirty="0" err="1"/>
              <a:t>Manfredssong</a:t>
            </a:r>
            <a:r>
              <a:rPr lang="en-US" dirty="0"/>
              <a:t> , Lon S. </a:t>
            </a:r>
            <a:r>
              <a:rPr lang="en-US" dirty="0" err="1"/>
              <a:t>Schneiderh</a:t>
            </a:r>
            <a:r>
              <a:rPr lang="en-US" dirty="0"/>
              <a:t> , </a:t>
            </a:r>
            <a:r>
              <a:rPr lang="en-US" dirty="0" err="1"/>
              <a:t>Kariem</a:t>
            </a:r>
            <a:r>
              <a:rPr lang="en-US" dirty="0"/>
              <a:t> Ezzatf,1 , Alberto J. </a:t>
            </a:r>
            <a:r>
              <a:rPr lang="en-US" dirty="0" err="1"/>
              <a:t>Espaya</a:t>
            </a:r>
            <a:r>
              <a:rPr lang="en-US" dirty="0"/>
              <a:t>, * ,1 </a:t>
            </a:r>
          </a:p>
          <a:p>
            <a:endParaRPr lang="en-US" dirty="0"/>
          </a:p>
          <a:p>
            <a:r>
              <a:rPr lang="en-US" sz="1200" dirty="0"/>
              <a:t>a James J. and Joan A. Gardner Family Center for Parkinson’s disease and Movement Disorders, Department of Neurology, University of Cincinnati, Cincinnati, OH, USA b Department of Clinical Neuroscience, Neuro </a:t>
            </a:r>
            <a:r>
              <a:rPr lang="en-US" sz="1200" dirty="0" err="1"/>
              <a:t>Svenningsson</a:t>
            </a:r>
            <a:r>
              <a:rPr lang="en-US" sz="1200" dirty="0"/>
              <a:t>, Karolinska Institute, 171 76 Stockholm, Sweden c Division of Biostatistics &amp; Epidemiology, Department of Molecular and Translational Medicine, Texas Tech University Health Sciences Center, El Paso, TX, USA d Department of Neurology and Neurological Sciences, Stanford University School of Medicine, Stanford, CA, USA e A.I. Virtanen Institute for Molecular Sciences, University of Eastern Finland, Kuopio, Finland f Department of Laboratory Medicine, Clinical Research Center, Karolinska </a:t>
            </a:r>
            <a:r>
              <a:rPr lang="en-US" sz="1200" dirty="0" err="1"/>
              <a:t>Institutet</a:t>
            </a:r>
            <a:r>
              <a:rPr lang="en-US" sz="1200" dirty="0"/>
              <a:t>, Stockholm, Sweden g Department of Neurobiology, Barrow Neurological Institute, Phoenix, AZ, USA h University of Southern California Keck School of Medicine, Los Angeles, CA, USA</a:t>
            </a:r>
          </a:p>
          <a:p>
            <a:endParaRPr lang="en-US" sz="1200" dirty="0"/>
          </a:p>
          <a:p>
            <a:r>
              <a:rPr lang="en-US" sz="1200" dirty="0"/>
              <a:t>:</a:t>
            </a:r>
            <a:r>
              <a:rPr lang="en-US" sz="2400" b="1" dirty="0"/>
              <a:t>Normal cognition and hippocampal volume are associated with preservation of high soluble Ab42 levels despite increasing brain amyloidosis.</a:t>
            </a:r>
          </a:p>
        </p:txBody>
      </p:sp>
      <p:pic>
        <p:nvPicPr>
          <p:cNvPr id="5" name="Picture 4" descr="A picture containing text, screenshot, indoor, computer&#10;&#10;Description automatically generated">
            <a:extLst>
              <a:ext uri="{FF2B5EF4-FFF2-40B4-BE49-F238E27FC236}">
                <a16:creationId xmlns:a16="http://schemas.microsoft.com/office/drawing/2014/main" id="{CF727370-C24C-4ADC-BCEA-1F23E46A6298}"/>
              </a:ext>
            </a:extLst>
          </p:cNvPr>
          <p:cNvPicPr/>
          <p:nvPr/>
        </p:nvPicPr>
        <p:blipFill rotWithShape="1">
          <a:blip r:embed="rId2"/>
          <a:srcRect l="2820" t="32246" r="68077" b="47683"/>
          <a:stretch/>
        </p:blipFill>
        <p:spPr bwMode="auto">
          <a:xfrm>
            <a:off x="3169920" y="162561"/>
            <a:ext cx="5791200" cy="162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4179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E25E121-5418-46E6-A75F-DE71C216929C}"/>
              </a:ext>
            </a:extLst>
          </p:cNvPr>
          <p:cNvSpPr>
            <a:spLocks noGrp="1"/>
          </p:cNvSpPr>
          <p:nvPr>
            <p:ph type="title"/>
          </p:nvPr>
        </p:nvSpPr>
        <p:spPr>
          <a:xfrm>
            <a:off x="1576873" y="365125"/>
            <a:ext cx="8565503" cy="1006475"/>
          </a:xfrm>
        </p:spPr>
        <p:txBody>
          <a:bodyPr/>
          <a:lstStyle/>
          <a:p>
            <a:pPr algn="ctr" eaLnBrk="1" hangingPunct="1"/>
            <a:r>
              <a:rPr lang="en-US" altLang="en-US" sz="3200" b="1" dirty="0">
                <a:latin typeface="Arial" panose="020B0604020202020204" pitchFamily="34" charset="0"/>
                <a:cs typeface="Arial" panose="020B0604020202020204" pitchFamily="34" charset="0"/>
              </a:rPr>
              <a:t>Role of Amyloid Protein Precursor (APP)</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in Alzheimer’s disease</a:t>
            </a:r>
          </a:p>
        </p:txBody>
      </p:sp>
      <p:sp>
        <p:nvSpPr>
          <p:cNvPr id="13315" name="Content Placeholder 2">
            <a:extLst>
              <a:ext uri="{FF2B5EF4-FFF2-40B4-BE49-F238E27FC236}">
                <a16:creationId xmlns:a16="http://schemas.microsoft.com/office/drawing/2014/main" id="{C883168A-D6B6-45BF-83B9-3B37D7F7857E}"/>
              </a:ext>
            </a:extLst>
          </p:cNvPr>
          <p:cNvSpPr>
            <a:spLocks noGrp="1"/>
          </p:cNvSpPr>
          <p:nvPr>
            <p:ph idx="1"/>
          </p:nvPr>
        </p:nvSpPr>
        <p:spPr>
          <a:xfrm>
            <a:off x="1345223" y="1477106"/>
            <a:ext cx="9355015" cy="5380893"/>
          </a:xfrm>
        </p:spPr>
        <p:txBody>
          <a:bodyPr>
            <a:normAutofit fontScale="92500"/>
          </a:bodyPr>
          <a:lstStyle/>
          <a:p>
            <a:pPr eaLnBrk="1" hangingPunct="1">
              <a:defRPr/>
            </a:pPr>
            <a:r>
              <a:rPr lang="en-US" altLang="en-US" sz="2400" dirty="0"/>
              <a:t>APP is located on chromosome 21</a:t>
            </a:r>
          </a:p>
          <a:p>
            <a:pPr eaLnBrk="1" hangingPunct="1">
              <a:defRPr/>
            </a:pPr>
            <a:r>
              <a:rPr lang="en-US" altLang="en-US" sz="2400" dirty="0"/>
              <a:t>Trisomy 21 (Down Syndrome) is associated with high levels of brain amyloid and Alzheimer pathology in nearly all cases by age 40 (50% excess APP)</a:t>
            </a:r>
          </a:p>
          <a:p>
            <a:pPr eaLnBrk="1" hangingPunct="1">
              <a:defRPr/>
            </a:pPr>
            <a:r>
              <a:rPr lang="en-US" altLang="en-US" sz="2400" dirty="0"/>
              <a:t>All of the early onset AD genetic factors affect APP, near the beta-secretase cleavage site, or the gamma-secretase (</a:t>
            </a:r>
            <a:r>
              <a:rPr lang="en-US" altLang="en-US" sz="2400" dirty="0" err="1"/>
              <a:t>presenilins</a:t>
            </a:r>
            <a:r>
              <a:rPr lang="en-US" altLang="en-US" sz="2400" dirty="0"/>
              <a:t>) which can cleave APP</a:t>
            </a:r>
          </a:p>
          <a:p>
            <a:pPr eaLnBrk="1" hangingPunct="1">
              <a:defRPr/>
            </a:pPr>
            <a:r>
              <a:rPr lang="en-US" altLang="en-US" sz="2400" dirty="0"/>
              <a:t>APP cleavage by beta- then gamma-secretase forms beta-amyloid and AICD (APP intra-cellular domain)</a:t>
            </a:r>
          </a:p>
          <a:p>
            <a:pPr eaLnBrk="1" hangingPunct="1">
              <a:defRPr/>
            </a:pPr>
            <a:r>
              <a:rPr lang="en-US" altLang="en-US" sz="2400" dirty="0"/>
              <a:t>Beta-amyloid is toxic to synapses</a:t>
            </a:r>
          </a:p>
          <a:p>
            <a:pPr eaLnBrk="1" hangingPunct="1">
              <a:defRPr/>
            </a:pPr>
            <a:r>
              <a:rPr lang="en-US" altLang="en-US" sz="2400" dirty="0"/>
              <a:t>AICD causes tau </a:t>
            </a:r>
            <a:r>
              <a:rPr lang="en-US" altLang="en-US" sz="2400" dirty="0" err="1"/>
              <a:t>hyperphosphorylation</a:t>
            </a:r>
            <a:r>
              <a:rPr lang="en-US" altLang="en-US" sz="2400" dirty="0"/>
              <a:t> (? critical issue in AD)</a:t>
            </a:r>
          </a:p>
          <a:p>
            <a:pPr marL="1371600" lvl="4" indent="0" eaLnBrk="1" hangingPunct="1">
              <a:buFont typeface="Arial" panose="020B0604020202020204" pitchFamily="34" charset="0"/>
              <a:buNone/>
              <a:defRPr/>
            </a:pPr>
            <a:endParaRPr lang="en-US" altLang="en-US" sz="1600" dirty="0"/>
          </a:p>
          <a:p>
            <a:pPr eaLnBrk="1" hangingPunct="1">
              <a:buFontTx/>
              <a:buChar char="-"/>
              <a:defRPr/>
            </a:pPr>
            <a:r>
              <a:rPr lang="en-US" altLang="en-US" b="1" dirty="0"/>
              <a:t>APP may be a critical mechanism in neuroplasticity</a:t>
            </a:r>
          </a:p>
          <a:p>
            <a:pPr eaLnBrk="1" hangingPunct="1">
              <a:buFontTx/>
              <a:buChar char="-"/>
              <a:defRPr/>
            </a:pPr>
            <a:r>
              <a:rPr lang="en-US" altLang="en-US" b="1" dirty="0"/>
              <a:t>Management of this protein may be central for AD prevention</a:t>
            </a:r>
          </a:p>
        </p:txBody>
      </p:sp>
    </p:spTree>
    <p:extLst>
      <p:ext uri="{BB962C8B-B14F-4D97-AF65-F5344CB8AC3E}">
        <p14:creationId xmlns:p14="http://schemas.microsoft.com/office/powerpoint/2010/main" val="382818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0B57E9B8-EE63-42AE-9899-C6173F4B8FCB}"/>
              </a:ext>
            </a:extLst>
          </p:cNvPr>
          <p:cNvSpPr>
            <a:spLocks noGrp="1" noChangeArrowheads="1"/>
          </p:cNvSpPr>
          <p:nvPr>
            <p:ph type="title" idx="4294967295"/>
          </p:nvPr>
        </p:nvSpPr>
        <p:spPr>
          <a:xfrm>
            <a:off x="501161" y="391625"/>
            <a:ext cx="10770577" cy="604781"/>
          </a:xfrm>
        </p:spPr>
        <p:txBody>
          <a:bodyPr wrap="square" lIns="18288" tIns="18288" rIns="18288" bIns="18288" rtlCol="0" anchor="t">
            <a:spAutoFit/>
          </a:bodyPr>
          <a:lstStyle/>
          <a:p>
            <a:pPr algn="ctr" eaLnBrk="1" fontAlgn="auto" hangingPunct="1">
              <a:spcAft>
                <a:spcPts val="0"/>
              </a:spcAft>
              <a:defRPr/>
            </a:pPr>
            <a:r>
              <a:rPr lang="en-US" altLang="en-US" sz="4100" b="1" dirty="0">
                <a:effectLst>
                  <a:outerShdw blurRad="38100" dist="38100" dir="2700000" algn="tl">
                    <a:srgbClr val="C0C0C0"/>
                  </a:outerShdw>
                </a:effectLst>
                <a:latin typeface="+mn-lt"/>
                <a:sym typeface="Symbol" panose="05050102010706020507" pitchFamily="18" charset="2"/>
              </a:rPr>
              <a:t>-</a:t>
            </a:r>
            <a:r>
              <a:rPr lang="en-US" altLang="en-US" sz="4100" b="1" dirty="0">
                <a:effectLst>
                  <a:outerShdw blurRad="38100" dist="38100" dir="2700000" algn="tl">
                    <a:srgbClr val="C0C0C0"/>
                  </a:outerShdw>
                </a:effectLst>
                <a:latin typeface="+mn-lt"/>
              </a:rPr>
              <a:t>Amyloid Cascade Hypothesis a total failure</a:t>
            </a:r>
          </a:p>
        </p:txBody>
      </p:sp>
      <p:sp>
        <p:nvSpPr>
          <p:cNvPr id="120837" name="Text Box 5">
            <a:extLst>
              <a:ext uri="{FF2B5EF4-FFF2-40B4-BE49-F238E27FC236}">
                <a16:creationId xmlns:a16="http://schemas.microsoft.com/office/drawing/2014/main" id="{CC2501BF-2F03-4A74-9760-B442FEF2F6F3}"/>
              </a:ext>
            </a:extLst>
          </p:cNvPr>
          <p:cNvSpPr txBox="1">
            <a:spLocks noChangeArrowheads="1"/>
          </p:cNvSpPr>
          <p:nvPr/>
        </p:nvSpPr>
        <p:spPr bwMode="auto">
          <a:xfrm>
            <a:off x="1090246" y="1088660"/>
            <a:ext cx="92583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ts val="0"/>
              </a:spcBef>
              <a:spcAft>
                <a:spcPts val="0"/>
              </a:spcAft>
              <a:defRPr/>
            </a:pPr>
            <a:r>
              <a:rPr lang="en-US" altLang="en-US" sz="2400" b="1" dirty="0">
                <a:solidFill>
                  <a:srgbClr val="FF0000"/>
                </a:solidFill>
                <a:latin typeface="+mn-lt"/>
              </a:rPr>
              <a:t>This hypothesis has dominated the field and led to tens of billions$ in research that has provided no benefit to patients (now </a:t>
            </a:r>
            <a:r>
              <a:rPr lang="en-US" altLang="en-US" sz="2400" b="1" dirty="0" err="1">
                <a:solidFill>
                  <a:srgbClr val="FF0000"/>
                </a:solidFill>
                <a:latin typeface="+mn-lt"/>
              </a:rPr>
              <a:t>adacanumab</a:t>
            </a:r>
            <a:r>
              <a:rPr lang="en-US" altLang="en-US" sz="2400" b="1" dirty="0">
                <a:solidFill>
                  <a:srgbClr val="FF0000"/>
                </a:solidFill>
                <a:latin typeface="+mn-lt"/>
              </a:rPr>
              <a:t>)</a:t>
            </a:r>
            <a:endParaRPr lang="en-US" altLang="en-US" sz="800" b="1" dirty="0">
              <a:solidFill>
                <a:srgbClr val="FF0000"/>
              </a:solidFill>
              <a:latin typeface="+mn-lt"/>
            </a:endParaRPr>
          </a:p>
          <a:p>
            <a:pPr eaLnBrk="1" fontAlgn="auto" hangingPunct="1">
              <a:spcBef>
                <a:spcPts val="0"/>
              </a:spcBef>
              <a:spcAft>
                <a:spcPts val="0"/>
              </a:spcAft>
              <a:defRPr/>
            </a:pPr>
            <a:endParaRPr lang="en-US" altLang="en-US" sz="800" dirty="0">
              <a:solidFill>
                <a:srgbClr val="FF0000"/>
              </a:solidFill>
              <a:latin typeface="+mn-lt"/>
            </a:endParaRPr>
          </a:p>
          <a:p>
            <a:pPr eaLnBrk="1" fontAlgn="auto" hangingPunct="1">
              <a:spcBef>
                <a:spcPts val="0"/>
              </a:spcBef>
              <a:spcAft>
                <a:spcPts val="0"/>
              </a:spcAft>
              <a:defRPr/>
            </a:pPr>
            <a:r>
              <a:rPr lang="en-US" altLang="en-US" sz="2400" b="1" dirty="0">
                <a:solidFill>
                  <a:srgbClr val="FF0000"/>
                </a:solidFill>
                <a:latin typeface="+mn-lt"/>
              </a:rPr>
              <a:t>The problem is the focus on </a:t>
            </a:r>
            <a:r>
              <a:rPr lang="en-US" altLang="en-US" sz="2400" b="1" dirty="0">
                <a:solidFill>
                  <a:srgbClr val="FF0000"/>
                </a:solidFill>
                <a:effectLst>
                  <a:outerShdw blurRad="38100" dist="38100" dir="2700000" algn="tl">
                    <a:srgbClr val="C0C0C0"/>
                  </a:outerShdw>
                </a:effectLst>
                <a:sym typeface="Symbol" panose="05050102010706020507" pitchFamily="18" charset="2"/>
              </a:rPr>
              <a:t>-</a:t>
            </a:r>
            <a:r>
              <a:rPr lang="en-US" altLang="en-US" sz="2400" b="1" dirty="0">
                <a:solidFill>
                  <a:srgbClr val="FF0000"/>
                </a:solidFill>
                <a:latin typeface="+mn-lt"/>
              </a:rPr>
              <a:t>Amyloid: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It does not explain the lack of a clear relationship between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measures and</a:t>
            </a:r>
          </a:p>
          <a:p>
            <a:pPr eaLnBrk="1" fontAlgn="auto" hangingPunct="1">
              <a:spcBef>
                <a:spcPts val="0"/>
              </a:spcBef>
              <a:spcAft>
                <a:spcPts val="0"/>
              </a:spcAft>
              <a:defRPr/>
            </a:pPr>
            <a:r>
              <a:rPr lang="en-US" altLang="en-US" sz="2000" dirty="0">
                <a:solidFill>
                  <a:srgbClr val="FF0000"/>
                </a:solidFill>
                <a:latin typeface="+mn-lt"/>
              </a:rPr>
              <a:t>	AD dementia or other AD-related pathology</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has been shown to be a highly turned-over normal protein</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is increased during neuronal repair and decreased in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Since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latin typeface="+mn-lt"/>
              </a:rPr>
              <a:t> </a:t>
            </a:r>
            <a:r>
              <a:rPr lang="en-US" altLang="en-US" sz="2000" dirty="0">
                <a:solidFill>
                  <a:srgbClr val="FF0000"/>
                </a:solidFill>
                <a:latin typeface="+mn-lt"/>
              </a:rPr>
              <a:t>decreases in the CSF with AD risk, it is unlikely to cause AD</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 </a:t>
            </a:r>
            <a:r>
              <a:rPr lang="en-US" altLang="en-US" sz="2000" dirty="0">
                <a:solidFill>
                  <a:srgbClr val="FF0000"/>
                </a:solidFill>
                <a:latin typeface="+mn-lt"/>
              </a:rPr>
              <a:t>deposits are predominantly in the frontal lobes, not the </a:t>
            </a:r>
            <a:r>
              <a:rPr lang="en-US" altLang="en-US" sz="2000" dirty="0" err="1">
                <a:solidFill>
                  <a:srgbClr val="FF0000"/>
                </a:solidFill>
                <a:latin typeface="+mn-lt"/>
              </a:rPr>
              <a:t>tempero</a:t>
            </a:r>
            <a:r>
              <a:rPr lang="en-US" altLang="en-US" sz="2000" dirty="0">
                <a:solidFill>
                  <a:srgbClr val="FF0000"/>
                </a:solidFill>
                <a:latin typeface="+mn-lt"/>
              </a:rPr>
              <a:t>-parietal lobes</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Anti-bodies against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remove the protein but do not slow the course of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This hypothesis does not explain how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selectively affects neuroplasticity, memory</a:t>
            </a:r>
          </a:p>
          <a:p>
            <a:pPr eaLnBrk="1" fontAlgn="auto" hangingPunct="1">
              <a:spcBef>
                <a:spcPts val="0"/>
              </a:spcBef>
              <a:spcAft>
                <a:spcPts val="0"/>
              </a:spcAft>
              <a:defRPr/>
            </a:pPr>
            <a:endParaRPr lang="en-US" altLang="en-US" sz="2000" dirty="0">
              <a:solidFill>
                <a:srgbClr val="FF0000"/>
              </a:solidFill>
              <a:latin typeface="+mn-lt"/>
            </a:endParaRPr>
          </a:p>
          <a:p>
            <a:pPr>
              <a:defRPr/>
            </a:pPr>
            <a:r>
              <a:rPr lang="en-US" altLang="en-US" sz="2400" b="1" dirty="0">
                <a:solidFill>
                  <a:srgbClr val="FF0000"/>
                </a:solidFill>
                <a:effectLst>
                  <a:outerShdw blurRad="38100" dist="38100" dir="2700000" algn="tl">
                    <a:srgbClr val="C0C0C0"/>
                  </a:outerShdw>
                </a:effectLst>
                <a:sym typeface="Symbol" panose="05050102010706020507" pitchFamily="18" charset="2"/>
              </a:rPr>
              <a:t>APP (the amyloid protein precursor)</a:t>
            </a:r>
            <a:r>
              <a:rPr lang="en-US" altLang="en-US" sz="2400" b="1" dirty="0">
                <a:solidFill>
                  <a:srgbClr val="FF0000"/>
                </a:solidFill>
              </a:rPr>
              <a:t> likely has a central role in neuroplasticity and the formation of memories and should be the target of explanatory and therapeutic investigations.</a:t>
            </a:r>
          </a:p>
          <a:p>
            <a:pPr eaLnBrk="1" fontAlgn="auto" hangingPunct="1">
              <a:spcBef>
                <a:spcPts val="0"/>
              </a:spcBef>
              <a:spcAft>
                <a:spcPts val="0"/>
              </a:spcAft>
              <a:defRPr/>
            </a:pPr>
            <a:endParaRPr lang="en-US" altLang="en-US" sz="2000" dirty="0">
              <a:solidFill>
                <a:srgbClr val="FF0000"/>
              </a:solidFill>
            </a:endParaRPr>
          </a:p>
        </p:txBody>
      </p:sp>
    </p:spTree>
    <p:extLst>
      <p:ext uri="{BB962C8B-B14F-4D97-AF65-F5344CB8AC3E}">
        <p14:creationId xmlns:p14="http://schemas.microsoft.com/office/powerpoint/2010/main" val="18753775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1" name="Object 23">
            <a:extLst>
              <a:ext uri="{FF2B5EF4-FFF2-40B4-BE49-F238E27FC236}">
                <a16:creationId xmlns:a16="http://schemas.microsoft.com/office/drawing/2014/main" id="{662A75F2-10D1-40C2-8223-58B1124B8B45}"/>
              </a:ext>
            </a:extLst>
          </p:cNvPr>
          <p:cNvGraphicFramePr>
            <a:graphicFrameLocks noChangeAspect="1"/>
          </p:cNvGraphicFramePr>
          <p:nvPr>
            <p:extLst>
              <p:ext uri="{D42A27DB-BD31-4B8C-83A1-F6EECF244321}">
                <p14:modId xmlns:p14="http://schemas.microsoft.com/office/powerpoint/2010/main" val="93667590"/>
              </p:ext>
            </p:extLst>
          </p:nvPr>
        </p:nvGraphicFramePr>
        <p:xfrm>
          <a:off x="1524000" y="-1638"/>
          <a:ext cx="9144000" cy="6858001"/>
        </p:xfrm>
        <a:graphic>
          <a:graphicData uri="http://schemas.openxmlformats.org/presentationml/2006/ole">
            <mc:AlternateContent xmlns:mc="http://schemas.openxmlformats.org/markup-compatibility/2006">
              <mc:Choice xmlns:v="urn:schemas-microsoft-com:vml" Requires="v">
                <p:oleObj spid="_x0000_s8207" name="Image" r:id="rId4" imgW="9663492" imgH="5815873" progId="">
                  <p:embed/>
                </p:oleObj>
              </mc:Choice>
              <mc:Fallback>
                <p:oleObj name="Image" r:id="rId4" imgW="9663492" imgH="5815873" progId="">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38"/>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2" name="Text Box 3">
            <a:extLst>
              <a:ext uri="{FF2B5EF4-FFF2-40B4-BE49-F238E27FC236}">
                <a16:creationId xmlns:a16="http://schemas.microsoft.com/office/drawing/2014/main" id="{F4072D39-B98E-4745-B2E4-35DFF8D4778B}"/>
              </a:ext>
            </a:extLst>
          </p:cNvPr>
          <p:cNvSpPr txBox="1">
            <a:spLocks noChangeArrowheads="1"/>
          </p:cNvSpPr>
          <p:nvPr/>
        </p:nvSpPr>
        <p:spPr bwMode="auto">
          <a:xfrm>
            <a:off x="1704975" y="2374900"/>
            <a:ext cx="381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solidFill>
                  <a:srgbClr val="00B050"/>
                </a:solidFill>
                <a:latin typeface="Arial" panose="020B0604020202020204" pitchFamily="34" charset="0"/>
              </a:rPr>
              <a:t>ADAM-10 - Stimulated by acetylcholine</a:t>
            </a:r>
          </a:p>
          <a:p>
            <a:r>
              <a:rPr lang="en-US" altLang="en-US" sz="1600">
                <a:solidFill>
                  <a:srgbClr val="00B050"/>
                </a:solidFill>
                <a:latin typeface="Arial" panose="020B0604020202020204" pitchFamily="34" charset="0"/>
              </a:rPr>
              <a:t>through muscarinic receptor, norephinephrine, and serotonin</a:t>
            </a:r>
          </a:p>
        </p:txBody>
      </p:sp>
      <p:sp>
        <p:nvSpPr>
          <p:cNvPr id="12313" name="Text Box 4">
            <a:extLst>
              <a:ext uri="{FF2B5EF4-FFF2-40B4-BE49-F238E27FC236}">
                <a16:creationId xmlns:a16="http://schemas.microsoft.com/office/drawing/2014/main" id="{FB0D21F4-FA1C-4C4F-A9C8-79C05218BEBF}"/>
              </a:ext>
            </a:extLst>
          </p:cNvPr>
          <p:cNvSpPr txBox="1">
            <a:spLocks noChangeArrowheads="1"/>
          </p:cNvSpPr>
          <p:nvPr/>
        </p:nvSpPr>
        <p:spPr bwMode="auto">
          <a:xfrm>
            <a:off x="9372600" y="6477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dirty="0">
                <a:latin typeface="Arial" panose="020B0604020202020204" pitchFamily="34" charset="0"/>
              </a:rPr>
              <a:t>Favored when</a:t>
            </a:r>
          </a:p>
          <a:p>
            <a:r>
              <a:rPr lang="en-US" altLang="en-US" sz="1000" dirty="0">
                <a:latin typeface="Arial" panose="020B0604020202020204" pitchFamily="34" charset="0"/>
              </a:rPr>
              <a:t> lipid raft too thick</a:t>
            </a:r>
          </a:p>
        </p:txBody>
      </p:sp>
      <p:sp>
        <p:nvSpPr>
          <p:cNvPr id="20485" name="Text Box 5">
            <a:extLst>
              <a:ext uri="{FF2B5EF4-FFF2-40B4-BE49-F238E27FC236}">
                <a16:creationId xmlns:a16="http://schemas.microsoft.com/office/drawing/2014/main" id="{B73D4595-AE9A-43AB-8DC4-9287BBB1B6EA}"/>
              </a:ext>
            </a:extLst>
          </p:cNvPr>
          <p:cNvSpPr txBox="1">
            <a:spLocks noChangeArrowheads="1"/>
          </p:cNvSpPr>
          <p:nvPr/>
        </p:nvSpPr>
        <p:spPr bwMode="auto">
          <a:xfrm>
            <a:off x="7972425" y="1981200"/>
            <a:ext cx="2752725" cy="1323975"/>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2000" dirty="0">
                <a:latin typeface="Arial" panose="020B0604020202020204" pitchFamily="34" charset="0"/>
                <a:cs typeface="+mn-cs"/>
              </a:rPr>
              <a:t>Lipid raft</a:t>
            </a:r>
          </a:p>
          <a:p>
            <a:pPr fontAlgn="auto">
              <a:spcBef>
                <a:spcPts val="0"/>
              </a:spcBef>
              <a:spcAft>
                <a:spcPts val="0"/>
              </a:spcAft>
              <a:defRPr/>
            </a:pPr>
            <a:r>
              <a:rPr lang="en-US" altLang="en-US" sz="2000" dirty="0">
                <a:latin typeface="Arial" panose="020B0604020202020204" pitchFamily="34" charset="0"/>
                <a:cs typeface="+mn-cs"/>
              </a:rPr>
              <a:t>Formed by cholesterol</a:t>
            </a:r>
          </a:p>
          <a:p>
            <a:pPr fontAlgn="auto">
              <a:spcBef>
                <a:spcPts val="0"/>
              </a:spcBef>
              <a:spcAft>
                <a:spcPts val="0"/>
              </a:spcAft>
              <a:defRPr/>
            </a:pPr>
            <a:r>
              <a:rPr lang="en-US" altLang="en-US" sz="2000" dirty="0">
                <a:latin typeface="Arial" panose="020B0604020202020204" pitchFamily="34" charset="0"/>
                <a:cs typeface="+mn-cs"/>
              </a:rPr>
              <a:t>-Transported by </a:t>
            </a:r>
            <a:r>
              <a:rPr lang="en-US" altLang="en-US" sz="2000" dirty="0">
                <a:solidFill>
                  <a:schemeClr val="accent2">
                    <a:lumMod val="75000"/>
                  </a:schemeClr>
                </a:solidFill>
                <a:latin typeface="Arial" panose="020B0604020202020204" pitchFamily="34" charset="0"/>
                <a:cs typeface="+mn-cs"/>
              </a:rPr>
              <a:t>APOE</a:t>
            </a:r>
          </a:p>
          <a:p>
            <a:pPr fontAlgn="auto">
              <a:spcBef>
                <a:spcPts val="0"/>
              </a:spcBef>
              <a:spcAft>
                <a:spcPts val="0"/>
              </a:spcAft>
              <a:defRPr/>
            </a:pPr>
            <a:r>
              <a:rPr lang="en-US" altLang="en-US" sz="2000" dirty="0">
                <a:latin typeface="Arial" panose="020B0604020202020204" pitchFamily="34" charset="0"/>
                <a:cs typeface="+mn-cs"/>
              </a:rPr>
              <a:t>   (from </a:t>
            </a:r>
            <a:r>
              <a:rPr lang="en-US" altLang="en-US" sz="2000" dirty="0" err="1">
                <a:latin typeface="Arial" panose="020B0604020202020204" pitchFamily="34" charset="0"/>
                <a:cs typeface="+mn-cs"/>
              </a:rPr>
              <a:t>macroglia</a:t>
            </a:r>
            <a:r>
              <a:rPr lang="en-US" altLang="en-US" sz="2000" dirty="0">
                <a:latin typeface="Arial" panose="020B0604020202020204" pitchFamily="34" charset="0"/>
                <a:cs typeface="+mn-cs"/>
              </a:rPr>
              <a:t>)</a:t>
            </a:r>
          </a:p>
        </p:txBody>
      </p:sp>
      <p:sp>
        <p:nvSpPr>
          <p:cNvPr id="12315" name="Text Box 6">
            <a:extLst>
              <a:ext uri="{FF2B5EF4-FFF2-40B4-BE49-F238E27FC236}">
                <a16:creationId xmlns:a16="http://schemas.microsoft.com/office/drawing/2014/main" id="{03FF2105-D376-4E23-9FEE-FF3BC7E0E62D}"/>
              </a:ext>
            </a:extLst>
          </p:cNvPr>
          <p:cNvSpPr txBox="1">
            <a:spLocks noChangeArrowheads="1"/>
          </p:cNvSpPr>
          <p:nvPr/>
        </p:nvSpPr>
        <p:spPr bwMode="auto">
          <a:xfrm>
            <a:off x="9302750" y="6667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intracellular</a:t>
            </a:r>
          </a:p>
        </p:txBody>
      </p:sp>
      <p:sp>
        <p:nvSpPr>
          <p:cNvPr id="12316" name="Text Box 7">
            <a:extLst>
              <a:ext uri="{FF2B5EF4-FFF2-40B4-BE49-F238E27FC236}">
                <a16:creationId xmlns:a16="http://schemas.microsoft.com/office/drawing/2014/main" id="{7034FFD9-8EA9-403B-B8BC-6D22E05F4E27}"/>
              </a:ext>
            </a:extLst>
          </p:cNvPr>
          <p:cNvSpPr txBox="1">
            <a:spLocks noChangeArrowheads="1"/>
          </p:cNvSpPr>
          <p:nvPr/>
        </p:nvSpPr>
        <p:spPr bwMode="auto">
          <a:xfrm>
            <a:off x="717550" y="9842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extra cellular or in endosome</a:t>
            </a:r>
          </a:p>
        </p:txBody>
      </p:sp>
      <p:sp>
        <p:nvSpPr>
          <p:cNvPr id="12317" name="Text Box 8">
            <a:extLst>
              <a:ext uri="{FF2B5EF4-FFF2-40B4-BE49-F238E27FC236}">
                <a16:creationId xmlns:a16="http://schemas.microsoft.com/office/drawing/2014/main" id="{7353766F-DB04-469F-8563-40093C2B3DC4}"/>
              </a:ext>
            </a:extLst>
          </p:cNvPr>
          <p:cNvSpPr txBox="1">
            <a:spLocks noChangeArrowheads="1"/>
          </p:cNvSpPr>
          <p:nvPr/>
        </p:nvSpPr>
        <p:spPr bwMode="auto">
          <a:xfrm>
            <a:off x="1752600" y="5100638"/>
            <a:ext cx="2133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latin typeface="Arial" panose="020B0604020202020204" pitchFamily="34" charset="0"/>
              </a:rPr>
              <a:t>NEXIN to stimulates new  synapse growth</a:t>
            </a:r>
          </a:p>
          <a:p>
            <a:r>
              <a:rPr lang="en-US" altLang="en-US" sz="1600" dirty="0">
                <a:latin typeface="Arial" panose="020B0604020202020204" pitchFamily="34" charset="0"/>
              </a:rPr>
              <a:t>with ADAM-10 activating neurexin</a:t>
            </a:r>
          </a:p>
        </p:txBody>
      </p:sp>
      <p:sp>
        <p:nvSpPr>
          <p:cNvPr id="20489" name="Text Box 9">
            <a:extLst>
              <a:ext uri="{FF2B5EF4-FFF2-40B4-BE49-F238E27FC236}">
                <a16:creationId xmlns:a16="http://schemas.microsoft.com/office/drawing/2014/main" id="{9649EC05-2874-4467-A1BB-27D1B5F14E83}"/>
              </a:ext>
            </a:extLst>
          </p:cNvPr>
          <p:cNvSpPr txBox="1">
            <a:spLocks noChangeArrowheads="1"/>
          </p:cNvSpPr>
          <p:nvPr/>
        </p:nvSpPr>
        <p:spPr bwMode="auto">
          <a:xfrm>
            <a:off x="5943600" y="5638800"/>
            <a:ext cx="2362200" cy="1230313"/>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400" dirty="0">
                <a:latin typeface="Arial" panose="020B0604020202020204" pitchFamily="34" charset="0"/>
                <a:cs typeface="+mn-cs"/>
              </a:rPr>
              <a:t>Amyloid –beta:</a:t>
            </a:r>
          </a:p>
          <a:p>
            <a:pPr fontAlgn="auto">
              <a:spcBef>
                <a:spcPts val="0"/>
              </a:spcBef>
              <a:spcAft>
                <a:spcPts val="0"/>
              </a:spcAft>
              <a:defRPr/>
            </a:pPr>
            <a:r>
              <a:rPr lang="en-US" altLang="en-US" sz="1400" dirty="0">
                <a:latin typeface="Arial" panose="020B0604020202020204" pitchFamily="34" charset="0"/>
                <a:cs typeface="+mn-cs"/>
              </a:rPr>
              <a:t>? Free-radical generator</a:t>
            </a:r>
          </a:p>
          <a:p>
            <a:pPr fontAlgn="auto">
              <a:spcBef>
                <a:spcPts val="0"/>
              </a:spcBef>
              <a:spcAft>
                <a:spcPts val="0"/>
              </a:spcAft>
              <a:defRPr/>
            </a:pPr>
            <a:r>
              <a:rPr lang="en-US" altLang="en-US" sz="1400" dirty="0">
                <a:latin typeface="Arial" panose="020B0604020202020204" pitchFamily="34" charset="0"/>
                <a:cs typeface="+mn-cs"/>
              </a:rPr>
              <a:t>? To destroy old synapses</a:t>
            </a:r>
          </a:p>
          <a:p>
            <a:pPr fontAlgn="auto">
              <a:spcBef>
                <a:spcPts val="0"/>
              </a:spcBef>
              <a:spcAft>
                <a:spcPts val="0"/>
              </a:spcAft>
              <a:defRPr/>
            </a:pPr>
            <a:r>
              <a:rPr lang="en-US" altLang="en-US" sz="1400" dirty="0">
                <a:latin typeface="Arial" panose="020B0604020202020204" pitchFamily="34" charset="0"/>
                <a:cs typeface="+mn-cs"/>
              </a:rPr>
              <a:t>Turn-over – 8 hours</a:t>
            </a:r>
          </a:p>
          <a:p>
            <a:pPr fontAlgn="auto">
              <a:spcBef>
                <a:spcPts val="0"/>
              </a:spcBef>
              <a:spcAft>
                <a:spcPts val="0"/>
              </a:spcAft>
              <a:defRPr/>
            </a:pPr>
            <a:r>
              <a:rPr lang="en-US" altLang="en-US" sz="1400" dirty="0">
                <a:latin typeface="Arial" panose="020B0604020202020204" pitchFamily="34" charset="0"/>
                <a:cs typeface="+mn-cs"/>
              </a:rPr>
              <a:t>Clearance – IDE, </a:t>
            </a:r>
            <a:r>
              <a:rPr lang="en-US" altLang="en-US" dirty="0">
                <a:solidFill>
                  <a:schemeClr val="accent2">
                    <a:lumMod val="75000"/>
                  </a:schemeClr>
                </a:solidFill>
                <a:latin typeface="Arial" panose="020B0604020202020204" pitchFamily="34" charset="0"/>
                <a:cs typeface="+mn-cs"/>
              </a:rPr>
              <a:t>APOE</a:t>
            </a:r>
          </a:p>
        </p:txBody>
      </p:sp>
      <p:sp>
        <p:nvSpPr>
          <p:cNvPr id="12319" name="Text Box 10">
            <a:extLst>
              <a:ext uri="{FF2B5EF4-FFF2-40B4-BE49-F238E27FC236}">
                <a16:creationId xmlns:a16="http://schemas.microsoft.com/office/drawing/2014/main" id="{B5ED8301-9ECD-48B0-AFBD-CE056F79F30E}"/>
              </a:ext>
            </a:extLst>
          </p:cNvPr>
          <p:cNvSpPr txBox="1">
            <a:spLocks noChangeArrowheads="1"/>
          </p:cNvSpPr>
          <p:nvPr/>
        </p:nvSpPr>
        <p:spPr bwMode="auto">
          <a:xfrm>
            <a:off x="717550" y="6477000"/>
            <a:ext cx="2863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JW Ashford, MD PhD, 2002 - 2018</a:t>
            </a:r>
          </a:p>
        </p:txBody>
      </p:sp>
      <p:sp>
        <p:nvSpPr>
          <p:cNvPr id="20491" name="Text Box 11">
            <a:extLst>
              <a:ext uri="{FF2B5EF4-FFF2-40B4-BE49-F238E27FC236}">
                <a16:creationId xmlns:a16="http://schemas.microsoft.com/office/drawing/2014/main" id="{617014DA-6DCE-4F99-A79D-4F08EA866B33}"/>
              </a:ext>
            </a:extLst>
          </p:cNvPr>
          <p:cNvSpPr txBox="1">
            <a:spLocks noChangeArrowheads="1"/>
          </p:cNvSpPr>
          <p:nvPr/>
        </p:nvSpPr>
        <p:spPr bwMode="auto">
          <a:xfrm>
            <a:off x="9051925" y="441325"/>
            <a:ext cx="2003425" cy="862013"/>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600" dirty="0">
                <a:latin typeface="Arial" panose="020B0604020202020204" pitchFamily="34" charset="0"/>
                <a:cs typeface="+mn-cs"/>
              </a:rPr>
              <a:t>APP – formed</a:t>
            </a:r>
          </a:p>
          <a:p>
            <a:pPr fontAlgn="auto">
              <a:spcBef>
                <a:spcPts val="0"/>
              </a:spcBef>
              <a:spcAft>
                <a:spcPts val="0"/>
              </a:spcAft>
              <a:defRPr/>
            </a:pPr>
            <a:r>
              <a:rPr lang="en-US" altLang="en-US" sz="1600" dirty="0">
                <a:latin typeface="Arial" panose="020B0604020202020204" pitchFamily="34" charset="0"/>
                <a:cs typeface="+mn-cs"/>
              </a:rPr>
              <a:t>during learning</a:t>
            </a:r>
          </a:p>
          <a:p>
            <a:pPr fontAlgn="auto">
              <a:spcBef>
                <a:spcPts val="0"/>
              </a:spcBef>
              <a:spcAft>
                <a:spcPts val="0"/>
              </a:spcAft>
              <a:defRPr/>
            </a:pPr>
            <a:r>
              <a:rPr lang="en-US" altLang="en-US" sz="1600" dirty="0">
                <a:latin typeface="Arial" panose="020B0604020202020204" pitchFamily="34" charset="0"/>
                <a:cs typeface="+mn-cs"/>
              </a:rPr>
              <a:t>- ? XS in </a:t>
            </a:r>
            <a:r>
              <a:rPr lang="en-US" altLang="en-US" dirty="0">
                <a:solidFill>
                  <a:schemeClr val="accent2">
                    <a:lumMod val="75000"/>
                  </a:schemeClr>
                </a:solidFill>
                <a:latin typeface="Arial" panose="020B0604020202020204" pitchFamily="34" charset="0"/>
                <a:cs typeface="+mn-cs"/>
              </a:rPr>
              <a:t>APOE-e4</a:t>
            </a:r>
          </a:p>
        </p:txBody>
      </p:sp>
      <p:sp>
        <p:nvSpPr>
          <p:cNvPr id="12321" name="Text Box 12">
            <a:extLst>
              <a:ext uri="{FF2B5EF4-FFF2-40B4-BE49-F238E27FC236}">
                <a16:creationId xmlns:a16="http://schemas.microsoft.com/office/drawing/2014/main" id="{3DB0D0A1-85AA-40D0-8B95-1D96133829E1}"/>
              </a:ext>
            </a:extLst>
          </p:cNvPr>
          <p:cNvSpPr txBox="1">
            <a:spLocks noChangeArrowheads="1"/>
          </p:cNvSpPr>
          <p:nvPr/>
        </p:nvSpPr>
        <p:spPr bwMode="auto">
          <a:xfrm>
            <a:off x="6635750" y="41021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FF0000"/>
                </a:solidFill>
                <a:latin typeface="Arial" panose="020B0604020202020204" pitchFamily="34" charset="0"/>
              </a:rPr>
              <a:t>Pathway to remove old synapses</a:t>
            </a:r>
          </a:p>
        </p:txBody>
      </p:sp>
      <p:sp>
        <p:nvSpPr>
          <p:cNvPr id="174093" name="Text Box 13">
            <a:extLst>
              <a:ext uri="{FF2B5EF4-FFF2-40B4-BE49-F238E27FC236}">
                <a16:creationId xmlns:a16="http://schemas.microsoft.com/office/drawing/2014/main" id="{A356B489-0F55-4EF4-B0C2-4C317C052C9B}"/>
              </a:ext>
            </a:extLst>
          </p:cNvPr>
          <p:cNvSpPr txBox="1">
            <a:spLocks noChangeArrowheads="1"/>
          </p:cNvSpPr>
          <p:nvPr/>
        </p:nvSpPr>
        <p:spPr bwMode="auto">
          <a:xfrm>
            <a:off x="1662113" y="4014788"/>
            <a:ext cx="4057650" cy="460375"/>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2400" dirty="0">
                <a:solidFill>
                  <a:srgbClr val="00B050"/>
                </a:solidFill>
                <a:latin typeface="+mn-lt"/>
                <a:cs typeface="+mn-cs"/>
              </a:rPr>
              <a:t>Pathway to build new synapses</a:t>
            </a:r>
          </a:p>
        </p:txBody>
      </p:sp>
      <p:sp>
        <p:nvSpPr>
          <p:cNvPr id="174094" name="Text Box 14">
            <a:extLst>
              <a:ext uri="{FF2B5EF4-FFF2-40B4-BE49-F238E27FC236}">
                <a16:creationId xmlns:a16="http://schemas.microsoft.com/office/drawing/2014/main" id="{E4A68B00-84C3-4205-AD28-03D0DAA0EEAC}"/>
              </a:ext>
            </a:extLst>
          </p:cNvPr>
          <p:cNvSpPr txBox="1">
            <a:spLocks noChangeArrowheads="1"/>
          </p:cNvSpPr>
          <p:nvPr/>
        </p:nvSpPr>
        <p:spPr bwMode="auto">
          <a:xfrm>
            <a:off x="9807575" y="6140450"/>
            <a:ext cx="973138" cy="457200"/>
          </a:xfrm>
          <a:prstGeom prst="rect">
            <a:avLst/>
          </a:prstGeom>
          <a:noFill/>
          <a:ln>
            <a:noFill/>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altLang="en-US" sz="2400" dirty="0">
                <a:latin typeface="Tahoma" panose="020B0604030504040204" pitchFamily="34" charset="0"/>
                <a:cs typeface="+mn-cs"/>
              </a:rPr>
              <a:t>AICD</a:t>
            </a:r>
          </a:p>
        </p:txBody>
      </p:sp>
      <p:sp>
        <p:nvSpPr>
          <p:cNvPr id="174095" name="Text Box 15">
            <a:extLst>
              <a:ext uri="{FF2B5EF4-FFF2-40B4-BE49-F238E27FC236}">
                <a16:creationId xmlns:a16="http://schemas.microsoft.com/office/drawing/2014/main" id="{ACF11F3A-2E26-4E14-A550-671F8CB149EF}"/>
              </a:ext>
            </a:extLst>
          </p:cNvPr>
          <p:cNvSpPr txBox="1">
            <a:spLocks noChangeArrowheads="1"/>
          </p:cNvSpPr>
          <p:nvPr/>
        </p:nvSpPr>
        <p:spPr bwMode="auto">
          <a:xfrm>
            <a:off x="5638800" y="2057400"/>
            <a:ext cx="1741488" cy="584200"/>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1600" dirty="0">
                <a:latin typeface="Tahoma" panose="020B0604030504040204" pitchFamily="34" charset="0"/>
                <a:cs typeface="+mn-cs"/>
              </a:rPr>
              <a:t>Iceland mutation</a:t>
            </a:r>
          </a:p>
          <a:p>
            <a:pPr fontAlgn="auto">
              <a:spcBef>
                <a:spcPts val="0"/>
              </a:spcBef>
              <a:spcAft>
                <a:spcPts val="0"/>
              </a:spcAft>
              <a:defRPr/>
            </a:pPr>
            <a:r>
              <a:rPr lang="en-US" altLang="en-US" sz="1600" dirty="0">
                <a:latin typeface="Tahoma" panose="020B0604030504040204" pitchFamily="34" charset="0"/>
                <a:cs typeface="+mn-cs"/>
              </a:rPr>
              <a:t>APP-673 – no AD</a:t>
            </a:r>
          </a:p>
        </p:txBody>
      </p:sp>
      <p:sp>
        <p:nvSpPr>
          <p:cNvPr id="12325" name="TextBox 4">
            <a:extLst>
              <a:ext uri="{FF2B5EF4-FFF2-40B4-BE49-F238E27FC236}">
                <a16:creationId xmlns:a16="http://schemas.microsoft.com/office/drawing/2014/main" id="{0141F982-ED19-4C50-9C80-80EF58E3BA0E}"/>
              </a:ext>
            </a:extLst>
          </p:cNvPr>
          <p:cNvSpPr txBox="1">
            <a:spLocks noChangeArrowheads="1"/>
          </p:cNvSpPr>
          <p:nvPr/>
        </p:nvSpPr>
        <p:spPr bwMode="auto">
          <a:xfrm>
            <a:off x="5191125" y="3101975"/>
            <a:ext cx="1055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000">
                <a:solidFill>
                  <a:srgbClr val="0070C0"/>
                </a:solidFill>
                <a:latin typeface="Arial" panose="020B0604020202020204" pitchFamily="34" charset="0"/>
              </a:rPr>
              <a:t>APP</a:t>
            </a:r>
          </a:p>
          <a:p>
            <a:pPr algn="ctr"/>
            <a:r>
              <a:rPr lang="en-US" altLang="en-US" sz="2000">
                <a:solidFill>
                  <a:srgbClr val="0070C0"/>
                </a:solidFill>
                <a:latin typeface="Arial" panose="020B0604020202020204" pitchFamily="34" charset="0"/>
              </a:rPr>
              <a:t>switch</a:t>
            </a:r>
          </a:p>
        </p:txBody>
      </p:sp>
      <p:sp>
        <p:nvSpPr>
          <p:cNvPr id="12326" name="TextBox 1">
            <a:extLst>
              <a:ext uri="{FF2B5EF4-FFF2-40B4-BE49-F238E27FC236}">
                <a16:creationId xmlns:a16="http://schemas.microsoft.com/office/drawing/2014/main" id="{00A9CCC9-D63B-4DE7-9E88-25B91C382F9D}"/>
              </a:ext>
            </a:extLst>
          </p:cNvPr>
          <p:cNvSpPr txBox="1">
            <a:spLocks noChangeArrowheads="1"/>
          </p:cNvSpPr>
          <p:nvPr/>
        </p:nvSpPr>
        <p:spPr bwMode="auto">
          <a:xfrm>
            <a:off x="4857750" y="51244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NO</a:t>
            </a:r>
          </a:p>
        </p:txBody>
      </p:sp>
      <p:sp>
        <p:nvSpPr>
          <p:cNvPr id="3" name="Rectangle 2">
            <a:extLst>
              <a:ext uri="{FF2B5EF4-FFF2-40B4-BE49-F238E27FC236}">
                <a16:creationId xmlns:a16="http://schemas.microsoft.com/office/drawing/2014/main" id="{F5859211-6155-4EB8-BDD5-F2EAB209CFE5}"/>
              </a:ext>
            </a:extLst>
          </p:cNvPr>
          <p:cNvSpPr/>
          <p:nvPr/>
        </p:nvSpPr>
        <p:spPr>
          <a:xfrm>
            <a:off x="3886200" y="5943600"/>
            <a:ext cx="150495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a:t>
            </a:r>
          </a:p>
        </p:txBody>
      </p:sp>
      <p:sp>
        <p:nvSpPr>
          <p:cNvPr id="2" name="TextBox 1">
            <a:extLst>
              <a:ext uri="{FF2B5EF4-FFF2-40B4-BE49-F238E27FC236}">
                <a16:creationId xmlns:a16="http://schemas.microsoft.com/office/drawing/2014/main" id="{BE5BABCA-57A9-4BD5-B7C2-EFAC4A7179D0}"/>
              </a:ext>
            </a:extLst>
          </p:cNvPr>
          <p:cNvSpPr txBox="1"/>
          <p:nvPr/>
        </p:nvSpPr>
        <p:spPr>
          <a:xfrm>
            <a:off x="8592571" y="3243043"/>
            <a:ext cx="3079689" cy="523220"/>
          </a:xfrm>
          <a:prstGeom prst="rect">
            <a:avLst/>
          </a:prstGeom>
          <a:noFill/>
        </p:spPr>
        <p:txBody>
          <a:bodyPr wrap="none" rtlCol="0">
            <a:spAutoFit/>
          </a:bodyPr>
          <a:lstStyle/>
          <a:p>
            <a:r>
              <a:rPr lang="en-US" sz="1400" dirty="0">
                <a:highlight>
                  <a:srgbClr val="FFFF00"/>
                </a:highlight>
              </a:rPr>
              <a:t>Involvement of cholesterol suggests </a:t>
            </a:r>
          </a:p>
          <a:p>
            <a:r>
              <a:rPr lang="en-US" sz="1400" dirty="0">
                <a:highlight>
                  <a:srgbClr val="FFFF00"/>
                </a:highlight>
              </a:rPr>
              <a:t>possible benefit of statins</a:t>
            </a:r>
          </a:p>
        </p:txBody>
      </p:sp>
      <p:sp>
        <p:nvSpPr>
          <p:cNvPr id="4" name="TextBox 3">
            <a:extLst>
              <a:ext uri="{FF2B5EF4-FFF2-40B4-BE49-F238E27FC236}">
                <a16:creationId xmlns:a16="http://schemas.microsoft.com/office/drawing/2014/main" id="{B17CB0D0-25EE-4B8F-88BB-77FDF487B825}"/>
              </a:ext>
            </a:extLst>
          </p:cNvPr>
          <p:cNvSpPr txBox="1"/>
          <p:nvPr/>
        </p:nvSpPr>
        <p:spPr>
          <a:xfrm>
            <a:off x="10338488" y="5631901"/>
            <a:ext cx="1630575" cy="584775"/>
          </a:xfrm>
          <a:prstGeom prst="rect">
            <a:avLst/>
          </a:prstGeom>
          <a:noFill/>
        </p:spPr>
        <p:txBody>
          <a:bodyPr wrap="none" rtlCol="0">
            <a:spAutoFit/>
          </a:bodyPr>
          <a:lstStyle/>
          <a:p>
            <a:r>
              <a:rPr lang="en-US" sz="1600" dirty="0">
                <a:highlight>
                  <a:srgbClr val="FFFF00"/>
                </a:highlight>
              </a:rPr>
              <a:t>NSAIDS reduce</a:t>
            </a:r>
          </a:p>
          <a:p>
            <a:r>
              <a:rPr lang="en-US" sz="1600" dirty="0">
                <a:highlight>
                  <a:srgbClr val="FFFF00"/>
                </a:highlight>
              </a:rPr>
              <a:t> AD risk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06040-FD3A-43B5-8D3A-DE442348E673}"/>
              </a:ext>
            </a:extLst>
          </p:cNvPr>
          <p:cNvSpPr txBox="1"/>
          <p:nvPr/>
        </p:nvSpPr>
        <p:spPr>
          <a:xfrm>
            <a:off x="647700" y="166568"/>
            <a:ext cx="10629900" cy="6524863"/>
          </a:xfrm>
          <a:prstGeom prst="rect">
            <a:avLst/>
          </a:prstGeom>
          <a:noFill/>
        </p:spPr>
        <p:txBody>
          <a:bodyPr wrap="square">
            <a:spAutoFit/>
          </a:bodyPr>
          <a:lstStyle/>
          <a:p>
            <a:r>
              <a:rPr lang="en-US" sz="2000" b="1" dirty="0"/>
              <a:t>Evidence that the Amyloid-beta Protein Precursor Intracellular Domain (AICD) </a:t>
            </a:r>
          </a:p>
          <a:p>
            <a:r>
              <a:rPr lang="en-US" sz="2000" b="1" dirty="0"/>
              <a:t>Derives From beta-Secretase-Generated C-Terminal Fragment </a:t>
            </a:r>
          </a:p>
          <a:p>
            <a:endParaRPr lang="en-US" dirty="0"/>
          </a:p>
          <a:p>
            <a:r>
              <a:rPr lang="en-US" dirty="0"/>
              <a:t>Brice </a:t>
            </a:r>
            <a:r>
              <a:rPr lang="en-US" dirty="0" err="1"/>
              <a:t>Flammang</a:t>
            </a:r>
            <a:r>
              <a:rPr lang="en-US" dirty="0"/>
              <a:t>, Raphaelle </a:t>
            </a:r>
            <a:r>
              <a:rPr lang="en-US" dirty="0" err="1"/>
              <a:t>Pardossi-Piquard</a:t>
            </a:r>
            <a:r>
              <a:rPr lang="en-US" dirty="0"/>
              <a:t>, Jean </a:t>
            </a:r>
            <a:r>
              <a:rPr lang="en-US" dirty="0" err="1"/>
              <a:t>Sevalle</a:t>
            </a:r>
            <a:r>
              <a:rPr lang="en-US" dirty="0"/>
              <a:t>, Delphine </a:t>
            </a:r>
            <a:r>
              <a:rPr lang="en-US" dirty="0" err="1"/>
              <a:t>Debayle</a:t>
            </a:r>
            <a:r>
              <a:rPr lang="en-US" dirty="0"/>
              <a:t>, Anne-Sophie ¨ </a:t>
            </a:r>
            <a:r>
              <a:rPr lang="en-US" dirty="0" err="1"/>
              <a:t>Dabert</a:t>
            </a:r>
            <a:r>
              <a:rPr lang="en-US" dirty="0"/>
              <a:t>-Gay, Aurelie </a:t>
            </a:r>
            <a:r>
              <a:rPr lang="en-US" dirty="0" err="1"/>
              <a:t>Thevenet</a:t>
            </a:r>
            <a:r>
              <a:rPr lang="en-US" dirty="0"/>
              <a:t>, Inger Lauritzen and Frederic </a:t>
            </a:r>
            <a:r>
              <a:rPr lang="en-US" dirty="0" err="1"/>
              <a:t>Checler</a:t>
            </a:r>
            <a:r>
              <a:rPr lang="en-US" dirty="0"/>
              <a:t> ´ ∗ </a:t>
            </a:r>
          </a:p>
          <a:p>
            <a:endParaRPr lang="en-US" dirty="0"/>
          </a:p>
          <a:p>
            <a:r>
              <a:rPr lang="en-US" dirty="0"/>
              <a:t>Journal of Alzheimer’s Disease 30 (2012) 145–153 DOI 10.3233/JAD-2012-112186 IOS Press 145 </a:t>
            </a:r>
          </a:p>
          <a:p>
            <a:endParaRPr lang="en-US" dirty="0"/>
          </a:p>
          <a:p>
            <a:r>
              <a:rPr lang="en-US" sz="1400" dirty="0" err="1"/>
              <a:t>Universit´e</a:t>
            </a:r>
            <a:r>
              <a:rPr lang="en-US" sz="1400" dirty="0"/>
              <a:t> de Nice-Sophia-Antipolis, </a:t>
            </a:r>
            <a:r>
              <a:rPr lang="en-US" sz="1400" dirty="0" err="1"/>
              <a:t>Institut</a:t>
            </a:r>
            <a:r>
              <a:rPr lang="en-US" sz="1400" dirty="0"/>
              <a:t> de </a:t>
            </a:r>
            <a:r>
              <a:rPr lang="en-US" sz="1400" dirty="0" err="1"/>
              <a:t>Pharmacologie</a:t>
            </a:r>
            <a:r>
              <a:rPr lang="en-US" sz="1400" dirty="0"/>
              <a:t> </a:t>
            </a:r>
            <a:r>
              <a:rPr lang="en-US" sz="1400" dirty="0" err="1"/>
              <a:t>Mol´eculaire</a:t>
            </a:r>
            <a:r>
              <a:rPr lang="en-US" sz="1400" dirty="0"/>
              <a:t> et </a:t>
            </a:r>
            <a:r>
              <a:rPr lang="en-US" sz="1400" dirty="0" err="1"/>
              <a:t>Cellulaire</a:t>
            </a:r>
            <a:r>
              <a:rPr lang="en-US" sz="1400" dirty="0"/>
              <a:t>, UMR6097CNRS, team labeled “</a:t>
            </a:r>
            <a:r>
              <a:rPr lang="en-US" sz="1400" dirty="0" err="1"/>
              <a:t>Fondation</a:t>
            </a:r>
            <a:r>
              <a:rPr lang="en-US" sz="1400" dirty="0"/>
              <a:t> pour la Recherche </a:t>
            </a:r>
            <a:r>
              <a:rPr lang="en-US" sz="1400" dirty="0" err="1"/>
              <a:t>M´edicale</a:t>
            </a:r>
            <a:r>
              <a:rPr lang="en-US" sz="1400" dirty="0"/>
              <a:t>” and “Excellence Laboratory </a:t>
            </a:r>
            <a:r>
              <a:rPr lang="en-US" sz="1400" dirty="0" err="1"/>
              <a:t>Distalz</a:t>
            </a:r>
            <a:r>
              <a:rPr lang="en-US" sz="1400" dirty="0"/>
              <a:t>”, Sophia-Antipolis, </a:t>
            </a:r>
            <a:r>
              <a:rPr lang="en-US" sz="1400" dirty="0" err="1"/>
              <a:t>Valbonne</a:t>
            </a:r>
            <a:r>
              <a:rPr lang="en-US" sz="1400" dirty="0"/>
              <a:t>, France</a:t>
            </a:r>
          </a:p>
          <a:p>
            <a:endParaRPr lang="en-US" dirty="0"/>
          </a:p>
          <a:p>
            <a:r>
              <a:rPr lang="en-US" sz="2400" dirty="0"/>
              <a:t>The gamma-secretase complex exhibits a better efficiency toward C99 yielded after beta-cleavage in the amyloidogenic pathway, compared to C83 that is produced following alpha-cleavage of APP in the non-amyloidogenic pathway. This result is consistent with recent data from </a:t>
            </a:r>
            <a:r>
              <a:rPr lang="en-US" sz="2400" dirty="0" err="1"/>
              <a:t>Goodger</a:t>
            </a:r>
            <a:r>
              <a:rPr lang="en-US" sz="2400" dirty="0"/>
              <a:t> et al. 2009 showing that AICD production mostly occurs through the endosome-mediated –secretase-linked pathway and was reinforced by </a:t>
            </a:r>
            <a:r>
              <a:rPr lang="en-US" sz="2400" dirty="0" err="1"/>
              <a:t>Belyaev</a:t>
            </a:r>
            <a:r>
              <a:rPr lang="en-US" sz="2400" dirty="0"/>
              <a:t> et al., 2010, who confirmed that beta- and gamma- but not alpha-secretase inhibitors abolished AICD mediated up-regulation of </a:t>
            </a:r>
            <a:r>
              <a:rPr lang="en-US" sz="2400" dirty="0" err="1"/>
              <a:t>neprilysin</a:t>
            </a:r>
            <a:r>
              <a:rPr lang="en-US" sz="2400" dirty="0"/>
              <a:t>, one of the AICD target genes.</a:t>
            </a:r>
          </a:p>
        </p:txBody>
      </p:sp>
    </p:spTree>
    <p:extLst>
      <p:ext uri="{BB962C8B-B14F-4D97-AF65-F5344CB8AC3E}">
        <p14:creationId xmlns:p14="http://schemas.microsoft.com/office/powerpoint/2010/main" val="2580856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9" name="Object 9">
            <a:extLst>
              <a:ext uri="{FF2B5EF4-FFF2-40B4-BE49-F238E27FC236}">
                <a16:creationId xmlns:a16="http://schemas.microsoft.com/office/drawing/2014/main" id="{07905752-86F6-421D-BD52-C7D601C79744}"/>
              </a:ext>
            </a:extLst>
          </p:cNvPr>
          <p:cNvGraphicFramePr>
            <a:graphicFrameLocks noChangeAspect="1"/>
          </p:cNvGraphicFramePr>
          <p:nvPr/>
        </p:nvGraphicFramePr>
        <p:xfrm>
          <a:off x="0" y="0"/>
          <a:ext cx="12192000" cy="6829425"/>
        </p:xfrm>
        <a:graphic>
          <a:graphicData uri="http://schemas.openxmlformats.org/presentationml/2006/ole">
            <mc:AlternateContent xmlns:mc="http://schemas.openxmlformats.org/markup-compatibility/2006">
              <mc:Choice xmlns:v="urn:schemas-microsoft-com:vml" Requires="v">
                <p:oleObj spid="_x0000_s9231" name="Image" r:id="rId3" imgW="8132721" imgH="6074126" progId="">
                  <p:embed/>
                </p:oleObj>
              </mc:Choice>
              <mc:Fallback>
                <p:oleObj name="Image" r:id="rId3" imgW="8132721" imgH="6074126" progId="">
                  <p:embed/>
                  <p:pic>
                    <p:nvPicPr>
                      <p:cNvPr id="20489" name="Object 9">
                        <a:extLst>
                          <a:ext uri="{FF2B5EF4-FFF2-40B4-BE49-F238E27FC236}">
                            <a16:creationId xmlns:a16="http://schemas.microsoft.com/office/drawing/2014/main" id="{07905752-86F6-421D-BD52-C7D601C79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2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Text Box 3">
            <a:extLst>
              <a:ext uri="{FF2B5EF4-FFF2-40B4-BE49-F238E27FC236}">
                <a16:creationId xmlns:a16="http://schemas.microsoft.com/office/drawing/2014/main" id="{A9A3ACBA-DC04-428A-97E4-8A3F3CC94657}"/>
              </a:ext>
            </a:extLst>
          </p:cNvPr>
          <p:cNvSpPr txBox="1">
            <a:spLocks noChangeArrowheads="1"/>
          </p:cNvSpPr>
          <p:nvPr/>
        </p:nvSpPr>
        <p:spPr bwMode="auto">
          <a:xfrm>
            <a:off x="6858000" y="228600"/>
            <a:ext cx="3281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a:t>
            </a:r>
          </a:p>
          <a:p>
            <a:r>
              <a:rPr lang="en-US" altLang="en-US"/>
              <a:t>J Neuropathol Exp Neurol.57:972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NT2NFT2">
            <a:extLst>
              <a:ext uri="{FF2B5EF4-FFF2-40B4-BE49-F238E27FC236}">
                <a16:creationId xmlns:a16="http://schemas.microsoft.com/office/drawing/2014/main" id="{E64E5AB4-7B36-44C7-A73A-BB1BB4444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2" name="Text Box 3">
            <a:extLst>
              <a:ext uri="{FF2B5EF4-FFF2-40B4-BE49-F238E27FC236}">
                <a16:creationId xmlns:a16="http://schemas.microsoft.com/office/drawing/2014/main" id="{FA87622A-E873-406F-88BD-30C414AD5C79}"/>
              </a:ext>
            </a:extLst>
          </p:cNvPr>
          <p:cNvSpPr txBox="1">
            <a:spLocks noChangeArrowheads="1"/>
          </p:cNvSpPr>
          <p:nvPr/>
        </p:nvSpPr>
        <p:spPr bwMode="auto">
          <a:xfrm>
            <a:off x="152400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a:t>Progression of tau hyperphosphorylation to neuropil threads and neurofibrillary tangles</a:t>
            </a:r>
          </a:p>
        </p:txBody>
      </p:sp>
      <p:sp>
        <p:nvSpPr>
          <p:cNvPr id="194563" name="Text Box 4">
            <a:extLst>
              <a:ext uri="{FF2B5EF4-FFF2-40B4-BE49-F238E27FC236}">
                <a16:creationId xmlns:a16="http://schemas.microsoft.com/office/drawing/2014/main" id="{7AF19E3D-D5F5-46E6-9A99-CDC113612E80}"/>
              </a:ext>
            </a:extLst>
          </p:cNvPr>
          <p:cNvSpPr txBox="1">
            <a:spLocks noChangeArrowheads="1"/>
          </p:cNvSpPr>
          <p:nvPr/>
        </p:nvSpPr>
        <p:spPr bwMode="auto">
          <a:xfrm>
            <a:off x="1752600" y="6491288"/>
            <a:ext cx="609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 J Neuropathol Exp Neurol.57:972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0AEB8D3-9C8D-4A9D-BF4A-B362FCF2ECB0}"/>
              </a:ext>
            </a:extLst>
          </p:cNvPr>
          <p:cNvSpPr>
            <a:spLocks noGrp="1"/>
          </p:cNvSpPr>
          <p:nvPr>
            <p:ph type="title"/>
          </p:nvPr>
        </p:nvSpPr>
        <p:spPr>
          <a:xfrm>
            <a:off x="1103893" y="119418"/>
            <a:ext cx="9522069" cy="1789113"/>
          </a:xfrm>
        </p:spPr>
        <p:txBody>
          <a:bodyPr/>
          <a:lstStyle/>
          <a:p>
            <a:pPr algn="ctr"/>
            <a:r>
              <a:rPr lang="en-US" altLang="en-US" sz="4000" b="1" dirty="0">
                <a:latin typeface="+mn-lt"/>
              </a:rPr>
              <a:t>To Screen and Quantitate Dementia, and Test Therapeutic Modalities,  Need Rapid Assessment of Episodic Memory Function</a:t>
            </a:r>
          </a:p>
        </p:txBody>
      </p:sp>
      <p:sp>
        <p:nvSpPr>
          <p:cNvPr id="86019" name="Content Placeholder 2">
            <a:extLst>
              <a:ext uri="{FF2B5EF4-FFF2-40B4-BE49-F238E27FC236}">
                <a16:creationId xmlns:a16="http://schemas.microsoft.com/office/drawing/2014/main" id="{E3907C2F-26CB-47EF-90D4-5162B14D1ADF}"/>
              </a:ext>
            </a:extLst>
          </p:cNvPr>
          <p:cNvSpPr>
            <a:spLocks noGrp="1"/>
          </p:cNvSpPr>
          <p:nvPr>
            <p:ph idx="1"/>
          </p:nvPr>
        </p:nvSpPr>
        <p:spPr>
          <a:xfrm>
            <a:off x="1103893" y="2072303"/>
            <a:ext cx="10237397" cy="4519565"/>
          </a:xfrm>
        </p:spPr>
        <p:txBody>
          <a:bodyPr/>
          <a:lstStyle/>
          <a:p>
            <a:r>
              <a:rPr lang="en-US" altLang="en-US" sz="2800" b="1" dirty="0"/>
              <a:t>Importance of episodic memory assessment</a:t>
            </a:r>
          </a:p>
          <a:p>
            <a:pPr lvl="1"/>
            <a:r>
              <a:rPr lang="en-US" altLang="en-US" dirty="0"/>
              <a:t>Disruption in many conditions – Alzheimer’s disease, cerebral hypoxia, etc.</a:t>
            </a:r>
          </a:p>
          <a:p>
            <a:pPr lvl="1"/>
            <a:r>
              <a:rPr lang="en-US" altLang="en-US" dirty="0"/>
              <a:t>Major concerns for driving, TBI, anesthesia, </a:t>
            </a:r>
            <a:r>
              <a:rPr lang="en-US" altLang="en-US" dirty="0" err="1"/>
              <a:t>chemobrain</a:t>
            </a:r>
            <a:r>
              <a:rPr lang="en-US" altLang="en-US" dirty="0"/>
              <a:t>, ICU psychosis</a:t>
            </a:r>
          </a:p>
          <a:p>
            <a:r>
              <a:rPr lang="en-US" altLang="en-US" sz="2800" b="1" dirty="0"/>
              <a:t>Challenges</a:t>
            </a:r>
          </a:p>
          <a:p>
            <a:pPr lvl="1"/>
            <a:r>
              <a:rPr lang="en-US" altLang="en-US" dirty="0"/>
              <a:t>The precise measurement of memory</a:t>
            </a:r>
          </a:p>
          <a:p>
            <a:pPr lvl="1"/>
            <a:r>
              <a:rPr lang="en-US" altLang="en-US" dirty="0"/>
              <a:t>Lack of short assessment tools</a:t>
            </a:r>
          </a:p>
          <a:p>
            <a:pPr lvl="1"/>
            <a:r>
              <a:rPr lang="en-US" altLang="en-US" dirty="0"/>
              <a:t>Cognitive assessment tools that can be used in a variety of settings (on-line)</a:t>
            </a:r>
          </a:p>
          <a:p>
            <a:pPr lvl="1"/>
            <a:r>
              <a:rPr lang="en-US" altLang="en-US" dirty="0"/>
              <a:t>Test stability across administrations</a:t>
            </a:r>
          </a:p>
          <a:p>
            <a:pPr lvl="1"/>
            <a:r>
              <a:rPr lang="en-US" altLang="en-US" dirty="0"/>
              <a:t>Test-retest learning</a:t>
            </a:r>
          </a:p>
          <a:p>
            <a:pPr lvl="1"/>
            <a:r>
              <a:rPr lang="en-US" altLang="en-US" dirty="0"/>
              <a:t>Tiredness, confusion with repeated testing</a:t>
            </a:r>
          </a:p>
          <a:p>
            <a:pPr lvl="1"/>
            <a:r>
              <a:rPr lang="en-US" altLang="en-US" dirty="0"/>
              <a:t>Engagement</a:t>
            </a:r>
          </a:p>
        </p:txBody>
      </p:sp>
    </p:spTree>
    <p:extLst>
      <p:ext uri="{BB962C8B-B14F-4D97-AF65-F5344CB8AC3E}">
        <p14:creationId xmlns:p14="http://schemas.microsoft.com/office/powerpoint/2010/main" val="119277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899313-34F1-4016-ABCD-1ABB513442C1}"/>
              </a:ext>
            </a:extLst>
          </p:cNvPr>
          <p:cNvSpPr>
            <a:spLocks noGrp="1" noChangeArrowheads="1"/>
          </p:cNvSpPr>
          <p:nvPr>
            <p:ph type="title" idx="4294967295"/>
          </p:nvPr>
        </p:nvSpPr>
        <p:spPr>
          <a:xfrm>
            <a:off x="1049483" y="274638"/>
            <a:ext cx="10141526" cy="1143000"/>
          </a:xfrm>
        </p:spPr>
        <p:txBody>
          <a:bodyPr/>
          <a:lstStyle/>
          <a:p>
            <a:r>
              <a:rPr lang="en-US" altLang="en-US" b="1" dirty="0"/>
              <a:t>Need for Mass Screening, Early AD Detection</a:t>
            </a:r>
          </a:p>
        </p:txBody>
      </p:sp>
      <p:sp>
        <p:nvSpPr>
          <p:cNvPr id="28675" name="Rectangle 3">
            <a:extLst>
              <a:ext uri="{FF2B5EF4-FFF2-40B4-BE49-F238E27FC236}">
                <a16:creationId xmlns:a16="http://schemas.microsoft.com/office/drawing/2014/main" id="{C3E0633E-C71D-4CED-9036-E8EB3E469444}"/>
              </a:ext>
            </a:extLst>
          </p:cNvPr>
          <p:cNvSpPr>
            <a:spLocks noGrp="1" noChangeArrowheads="1"/>
          </p:cNvSpPr>
          <p:nvPr>
            <p:ph type="body" idx="4294967295"/>
          </p:nvPr>
        </p:nvSpPr>
        <p:spPr>
          <a:xfrm>
            <a:off x="1523999" y="1417638"/>
            <a:ext cx="9274629" cy="4983164"/>
          </a:xfrm>
        </p:spPr>
        <p:txBody>
          <a:bodyPr/>
          <a:lstStyle/>
          <a:p>
            <a:r>
              <a:rPr lang="en-US" altLang="en-US" sz="2000" dirty="0">
                <a:latin typeface="Arial" panose="020B0604020202020204" pitchFamily="34" charset="0"/>
                <a:cs typeface="Arial" panose="020B0604020202020204" pitchFamily="34" charset="0"/>
              </a:rPr>
              <a:t>AD, dementia, and memory problems are difficult to detect when they are mild</a:t>
            </a:r>
          </a:p>
          <a:p>
            <a:pPr lvl="1">
              <a:lnSpc>
                <a:spcPct val="80000"/>
              </a:lnSpc>
            </a:pPr>
            <a:r>
              <a:rPr lang="en-US" altLang="en-US" sz="2000" dirty="0">
                <a:latin typeface="Arial" panose="020B0604020202020204" pitchFamily="34" charset="0"/>
                <a:cs typeface="Arial" panose="020B0604020202020204" pitchFamily="34" charset="0"/>
              </a:rPr>
              <a:t>especially Alzheimer’s disease (AD)</a:t>
            </a:r>
          </a:p>
          <a:p>
            <a:pPr lvl="1">
              <a:lnSpc>
                <a:spcPct val="80000"/>
              </a:lnSpc>
            </a:pPr>
            <a:r>
              <a:rPr lang="en-US" altLang="en-US" sz="2000" dirty="0">
                <a:latin typeface="Arial" panose="020B0604020202020204" pitchFamily="34" charset="0"/>
                <a:cs typeface="Arial" panose="020B0604020202020204" pitchFamily="34" charset="0"/>
              </a:rPr>
              <a:t>the problem is  subtle – </a:t>
            </a:r>
          </a:p>
          <a:p>
            <a:pPr lvl="2">
              <a:lnSpc>
                <a:spcPct val="80000"/>
              </a:lnSpc>
            </a:pPr>
            <a:r>
              <a:rPr lang="en-US" altLang="en-US" sz="1600" dirty="0">
                <a:latin typeface="Arial" panose="020B0604020202020204" pitchFamily="34" charset="0"/>
                <a:cs typeface="Arial" panose="020B0604020202020204" pitchFamily="34" charset="0"/>
              </a:rPr>
              <a:t>MCI – mild cognitive impairment, </a:t>
            </a:r>
          </a:p>
          <a:p>
            <a:pPr lvl="2">
              <a:lnSpc>
                <a:spcPct val="80000"/>
              </a:lnSpc>
            </a:pPr>
            <a:r>
              <a:rPr lang="en-US" altLang="en-US" sz="1600" dirty="0">
                <a:latin typeface="Arial" panose="020B0604020202020204" pitchFamily="34" charset="0"/>
                <a:cs typeface="Arial" panose="020B0604020202020204" pitchFamily="34" charset="0"/>
              </a:rPr>
              <a:t>minor neurocognitive disorder</a:t>
            </a:r>
          </a:p>
          <a:p>
            <a:pPr lvl="1">
              <a:lnSpc>
                <a:spcPct val="80000"/>
              </a:lnSpc>
            </a:pPr>
            <a:r>
              <a:rPr lang="en-US" altLang="en-US" sz="2000" dirty="0">
                <a:latin typeface="Arial" panose="020B0604020202020204" pitchFamily="34" charset="0"/>
                <a:cs typeface="Arial" panose="020B0604020202020204" pitchFamily="34" charset="0"/>
              </a:rPr>
              <a:t>family members avoid the problem and compensate for the patient </a:t>
            </a:r>
          </a:p>
          <a:p>
            <a:pPr lvl="1"/>
            <a:r>
              <a:rPr lang="en-US" altLang="en-US" sz="2000" dirty="0">
                <a:latin typeface="Arial" panose="020B0604020202020204" pitchFamily="34" charset="0"/>
                <a:cs typeface="Arial" panose="020B0604020202020204" pitchFamily="34" charset="0"/>
              </a:rPr>
              <a:t>physicians tend to miss the initial signs and symptoms</a:t>
            </a:r>
          </a:p>
          <a:p>
            <a:pPr lvl="1"/>
            <a:r>
              <a:rPr lang="en-US" altLang="en-US" sz="2000" dirty="0">
                <a:latin typeface="Arial" panose="020B0604020202020204" pitchFamily="34" charset="0"/>
                <a:cs typeface="Arial" panose="020B0604020202020204" pitchFamily="34" charset="0"/>
              </a:rPr>
              <a:t>about 90% missed early, especially early AD </a:t>
            </a:r>
          </a:p>
          <a:p>
            <a:pPr lvl="1"/>
            <a:r>
              <a:rPr lang="en-US" altLang="en-US" sz="2000" dirty="0">
                <a:latin typeface="Arial" panose="020B0604020202020204" pitchFamily="34" charset="0"/>
                <a:cs typeface="Arial" panose="020B0604020202020204" pitchFamily="34" charset="0"/>
              </a:rPr>
              <a:t>about 25% - 50% are still missed late, at moderate and severe levels</a:t>
            </a:r>
          </a:p>
          <a:p>
            <a:r>
              <a:rPr lang="en-US" altLang="en-US" sz="2000" dirty="0">
                <a:latin typeface="Arial" panose="020B0604020202020204" pitchFamily="34" charset="0"/>
                <a:cs typeface="Arial" panose="020B0604020202020204" pitchFamily="34" charset="0"/>
              </a:rPr>
              <a:t>There is no efficient laboratory test – brain scan, CSF, blood – to accurately and efficiently diagnosis dementia or AD</a:t>
            </a:r>
          </a:p>
          <a:p>
            <a:r>
              <a:rPr lang="en-US" altLang="en-US" sz="2000" dirty="0">
                <a:latin typeface="Arial" panose="020B0604020202020204" pitchFamily="34" charset="0"/>
                <a:cs typeface="Arial" panose="020B0604020202020204" pitchFamily="34" charset="0"/>
              </a:rPr>
              <a:t>There are important accommodations and interventions that should be made when there are cognitive impairments</a:t>
            </a:r>
          </a:p>
          <a:p>
            <a:pPr lvl="1"/>
            <a:r>
              <a:rPr lang="en-US" altLang="en-US" sz="2000" dirty="0">
                <a:latin typeface="Arial" panose="020B0604020202020204" pitchFamily="34" charset="0"/>
                <a:cs typeface="Arial" panose="020B0604020202020204" pitchFamily="34" charset="0"/>
              </a:rPr>
              <a:t>(like needing glasses or having driving restrictions if you have vision problems)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925170" y="286139"/>
            <a:ext cx="8127131" cy="990600"/>
          </a:xfrm>
        </p:spPr>
        <p:txBody>
          <a:bodyPr/>
          <a:lstStyle/>
          <a:p>
            <a:r>
              <a:rPr lang="en-US" altLang="en-US" sz="4800" b="1" dirty="0">
                <a:latin typeface="Arial" panose="020B0604020202020204" pitchFamily="34" charset="0"/>
                <a:cs typeface="Arial" panose="020B0604020202020204" pitchFamily="34" charset="0"/>
              </a:rPr>
              <a:t>Issues for Memory Testing</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416736" y="1601144"/>
            <a:ext cx="9144000" cy="4803775"/>
          </a:xfrm>
        </p:spPr>
        <p:txBody>
          <a:bodyPr/>
          <a:lstStyle/>
          <a:p>
            <a:r>
              <a:rPr lang="en-US" altLang="en-US" sz="3000" dirty="0"/>
              <a:t>Current testing for memory problems is based on having a tester sit in front of a subject for a prolonged period of time and administer unpleasant tests</a:t>
            </a:r>
          </a:p>
          <a:p>
            <a:r>
              <a:rPr lang="en-US" altLang="en-US" sz="3000" dirty="0"/>
              <a:t>Testing must be </a:t>
            </a:r>
          </a:p>
          <a:p>
            <a:pPr marL="742950" lvl="1" indent="-285750"/>
            <a:r>
              <a:rPr lang="en-US" altLang="en-US" sz="2800" b="1" dirty="0">
                <a:latin typeface="Arial" panose="020B0604020202020204" pitchFamily="34" charset="0"/>
              </a:rPr>
              <a:t>Extensively and frequently administered</a:t>
            </a:r>
          </a:p>
          <a:p>
            <a:pPr marL="742950" lvl="1" indent="-285750"/>
            <a:r>
              <a:rPr lang="en-US" altLang="en-US" sz="2800" b="1" dirty="0">
                <a:latin typeface="Arial" panose="020B0604020202020204" pitchFamily="34" charset="0"/>
              </a:rPr>
              <a:t>Inexpensive (minimal need for administrator)</a:t>
            </a:r>
          </a:p>
          <a:p>
            <a:pPr marL="742950" lvl="1" indent="-285750"/>
            <a:r>
              <a:rPr lang="en-US" altLang="en-US" sz="2800" b="1" dirty="0">
                <a:latin typeface="Arial" panose="020B0604020202020204" pitchFamily="34" charset="0"/>
              </a:rPr>
              <a:t>Fun (so people will return for frequent testing)</a:t>
            </a:r>
          </a:p>
          <a:p>
            <a:pPr marL="742950" lvl="1" indent="-285750"/>
            <a:r>
              <a:rPr lang="en-US" altLang="en-US" sz="2800" b="1" dirty="0">
                <a:latin typeface="Arial" panose="020B0604020202020204" pitchFamily="34" charset="0"/>
              </a:rPr>
              <a:t>More precise, reliable, and valid</a:t>
            </a:r>
          </a:p>
          <a:p>
            <a:pPr lvl="2"/>
            <a:r>
              <a:rPr lang="en-US" altLang="en-US" sz="2400" b="1" dirty="0">
                <a:latin typeface="Arial" panose="020B0604020202020204" pitchFamily="34" charset="0"/>
              </a:rPr>
              <a:t>To improve sensitivity</a:t>
            </a:r>
          </a:p>
          <a:p>
            <a:pPr lvl="2"/>
            <a:r>
              <a:rPr lang="en-US" altLang="en-US" sz="2400" b="1" dirty="0">
                <a:latin typeface="Arial" panose="020B0604020202020204" pitchFamily="34" charset="0"/>
              </a:rPr>
              <a:t>To improve specificity</a:t>
            </a:r>
          </a:p>
        </p:txBody>
      </p:sp>
    </p:spTree>
    <p:custDataLst>
      <p:tags r:id="rId1"/>
    </p:custDataLst>
    <p:extLst>
      <p:ext uri="{BB962C8B-B14F-4D97-AF65-F5344CB8AC3E}">
        <p14:creationId xmlns:p14="http://schemas.microsoft.com/office/powerpoint/2010/main" val="16551246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071514" y="434484"/>
            <a:ext cx="10108676" cy="990600"/>
          </a:xfrm>
        </p:spPr>
        <p:txBody>
          <a:bodyPr/>
          <a:lstStyle/>
          <a:p>
            <a:r>
              <a:rPr lang="en-US" altLang="en-US" b="1" dirty="0">
                <a:latin typeface="Arial" panose="020B0604020202020204" pitchFamily="34" charset="0"/>
                <a:cs typeface="Arial" panose="020B0604020202020204" pitchFamily="34" charset="0"/>
              </a:rPr>
              <a:t>Issues for Alzheimer Measurement</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071514" y="1749425"/>
            <a:ext cx="9513936" cy="4803775"/>
          </a:xfrm>
        </p:spPr>
        <p:txBody>
          <a:bodyPr/>
          <a:lstStyle/>
          <a:p>
            <a:r>
              <a:rPr lang="en-US" altLang="en-US" sz="3200" b="1" dirty="0"/>
              <a:t>The problem in Alzheimer’s disease is dementia</a:t>
            </a:r>
          </a:p>
          <a:p>
            <a:r>
              <a:rPr lang="en-US" altLang="en-US" sz="3200" b="1" dirty="0"/>
              <a:t>The build up of plaques and tangles and the loss of blood flow is a sign of an underlying process, not the cause of the dementia</a:t>
            </a:r>
          </a:p>
          <a:p>
            <a:r>
              <a:rPr lang="en-US" altLang="en-US" sz="3200" b="1" dirty="0"/>
              <a:t>Dementia is most related to loss of synapses, but the loss selectively affects the most neuroplastic synapses</a:t>
            </a:r>
          </a:p>
          <a:p>
            <a:r>
              <a:rPr lang="en-US" altLang="en-US" sz="3200" b="1" dirty="0"/>
              <a:t>Accurate, relevant assessment of dementia must directly measure episodic memory</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5DB426-4FCB-4DF1-BF82-B275FEAAA1A1}"/>
              </a:ext>
            </a:extLst>
          </p:cNvPr>
          <p:cNvSpPr>
            <a:spLocks noGrp="1"/>
          </p:cNvSpPr>
          <p:nvPr>
            <p:ph sz="half" idx="1"/>
          </p:nvPr>
        </p:nvSpPr>
        <p:spPr>
          <a:xfrm>
            <a:off x="631825" y="1264284"/>
            <a:ext cx="4837642" cy="2790825"/>
          </a:xfrm>
        </p:spPr>
        <p:txBody>
          <a:bodyPr anchor="ctr">
            <a:normAutofit fontScale="92500" lnSpcReduction="20000"/>
          </a:bodyPr>
          <a:lstStyle/>
          <a:p>
            <a:pPr marL="0" indent="0" algn="ctr" fontAlgn="auto">
              <a:lnSpc>
                <a:spcPct val="120000"/>
              </a:lnSpc>
              <a:spcAft>
                <a:spcPts val="0"/>
              </a:spcAft>
              <a:buFont typeface="Arial"/>
              <a:buNone/>
              <a:defRPr/>
            </a:pPr>
            <a:r>
              <a:rPr sz="3600" b="1" dirty="0">
                <a:solidFill>
                  <a:srgbClr val="CD7160"/>
                </a:solidFill>
                <a:latin typeface="Avenir Medium" charset="0"/>
                <a:ea typeface="Avenir Medium" charset="0"/>
                <a:cs typeface="Avenir Medium" charset="0"/>
              </a:rPr>
              <a:t>Limited ability for individuals, healthcare providers</a:t>
            </a:r>
            <a:r>
              <a:rPr lang="en-US" sz="3600" b="1" dirty="0">
                <a:solidFill>
                  <a:srgbClr val="CD7160"/>
                </a:solidFill>
                <a:latin typeface="Avenir Medium" charset="0"/>
                <a:ea typeface="Avenir Medium" charset="0"/>
                <a:cs typeface="Avenir Medium" charset="0"/>
              </a:rPr>
              <a:t>,</a:t>
            </a:r>
            <a:r>
              <a:rPr sz="3600" b="1" dirty="0">
                <a:solidFill>
                  <a:srgbClr val="CD7160"/>
                </a:solidFill>
                <a:latin typeface="Avenir Medium" charset="0"/>
                <a:ea typeface="Avenir Medium" charset="0"/>
                <a:cs typeface="Avenir Medium" charset="0"/>
              </a:rPr>
              <a:t> and researchers to precisely measure &amp; monitor memory</a:t>
            </a:r>
          </a:p>
        </p:txBody>
      </p:sp>
      <p:sp>
        <p:nvSpPr>
          <p:cNvPr id="9" name="Content Placeholder 8">
            <a:extLst>
              <a:ext uri="{FF2B5EF4-FFF2-40B4-BE49-F238E27FC236}">
                <a16:creationId xmlns:a16="http://schemas.microsoft.com/office/drawing/2014/main" id="{17CEEB3B-7F7E-4B5F-ABD5-C4CE936079BF}"/>
              </a:ext>
            </a:extLst>
          </p:cNvPr>
          <p:cNvSpPr>
            <a:spLocks noGrp="1"/>
          </p:cNvSpPr>
          <p:nvPr>
            <p:ph sz="half" idx="2"/>
          </p:nvPr>
        </p:nvSpPr>
        <p:spPr>
          <a:xfrm>
            <a:off x="5791200" y="801687"/>
            <a:ext cx="5768975" cy="5740399"/>
          </a:xfrm>
        </p:spPr>
        <p:txBody>
          <a:bodyPr anchor="ctr">
            <a:normAutofit fontScale="92500"/>
          </a:bodyPr>
          <a:lstStyle/>
          <a:p>
            <a:pPr marL="0" indent="0" algn="ctr">
              <a:lnSpc>
                <a:spcPct val="150000"/>
              </a:lnSpc>
              <a:spcAft>
                <a:spcPts val="0"/>
              </a:spcAft>
              <a:buFont typeface="Arial"/>
              <a:buNone/>
              <a:defRPr/>
            </a:pPr>
            <a:r>
              <a:rPr sz="3500" b="1" dirty="0">
                <a:solidFill>
                  <a:schemeClr val="tx1"/>
                </a:solidFill>
                <a:latin typeface="Avenir Medium" charset="0"/>
                <a:ea typeface="Avenir Medium" charset="0"/>
                <a:cs typeface="Avenir Medium" charset="0"/>
              </a:rPr>
              <a:t>Problems</a:t>
            </a:r>
          </a:p>
          <a:p>
            <a:pPr lvl="1">
              <a:lnSpc>
                <a:spcPct val="150000"/>
              </a:lnSpc>
              <a:spcAft>
                <a:spcPts val="0"/>
              </a:spcAft>
              <a:buFont typeface="Arial"/>
              <a:buChar char="•"/>
              <a:defRPr/>
            </a:pPr>
            <a:r>
              <a:rPr b="1" dirty="0">
                <a:solidFill>
                  <a:schemeClr val="tx1"/>
                </a:solidFill>
              </a:rPr>
              <a:t>Large practice effects over time</a:t>
            </a:r>
          </a:p>
          <a:p>
            <a:pPr lvl="1">
              <a:lnSpc>
                <a:spcPct val="150000"/>
              </a:lnSpc>
              <a:spcAft>
                <a:spcPts val="0"/>
              </a:spcAft>
              <a:buFont typeface="Arial"/>
              <a:buChar char="•"/>
              <a:defRPr/>
            </a:pPr>
            <a:r>
              <a:rPr b="1" dirty="0">
                <a:solidFill>
                  <a:schemeClr val="tx1"/>
                </a:solidFill>
              </a:rPr>
              <a:t>Lack precision of analysis</a:t>
            </a:r>
            <a:r>
              <a:rPr lang="en-US" b="1" dirty="0">
                <a:solidFill>
                  <a:schemeClr val="tx1"/>
                </a:solidFill>
              </a:rPr>
              <a:t> and huge data</a:t>
            </a:r>
            <a:r>
              <a:rPr b="1" dirty="0">
                <a:solidFill>
                  <a:schemeClr val="tx1"/>
                </a:solidFill>
              </a:rPr>
              <a:t>  </a:t>
            </a:r>
          </a:p>
          <a:p>
            <a:pPr lvl="1">
              <a:lnSpc>
                <a:spcPct val="150000"/>
              </a:lnSpc>
              <a:spcAft>
                <a:spcPts val="0"/>
              </a:spcAft>
              <a:buFont typeface="Arial"/>
              <a:buChar char="•"/>
              <a:defRPr/>
            </a:pPr>
            <a:r>
              <a:rPr b="1" dirty="0">
                <a:solidFill>
                  <a:schemeClr val="tx1"/>
                </a:solidFill>
              </a:rPr>
              <a:t>Require trained experts to administer</a:t>
            </a:r>
          </a:p>
          <a:p>
            <a:pPr lvl="1">
              <a:lnSpc>
                <a:spcPct val="150000"/>
              </a:lnSpc>
              <a:spcAft>
                <a:spcPts val="0"/>
              </a:spcAft>
              <a:buFont typeface="Arial"/>
              <a:buChar char="•"/>
              <a:defRPr/>
            </a:pPr>
            <a:r>
              <a:rPr b="1" dirty="0">
                <a:solidFill>
                  <a:schemeClr val="tx1"/>
                </a:solidFill>
              </a:rPr>
              <a:t>Require special equipment/environment</a:t>
            </a:r>
          </a:p>
          <a:p>
            <a:pPr lvl="1">
              <a:lnSpc>
                <a:spcPct val="150000"/>
              </a:lnSpc>
              <a:spcAft>
                <a:spcPts val="0"/>
              </a:spcAft>
              <a:buFont typeface="Arial"/>
              <a:buChar char="•"/>
              <a:defRPr/>
            </a:pPr>
            <a:r>
              <a:rPr b="1" dirty="0">
                <a:solidFill>
                  <a:schemeClr val="tx1"/>
                </a:solidFill>
              </a:rPr>
              <a:t>Time intensive (for rater and subject)</a:t>
            </a:r>
            <a:endParaRPr lang="en-US" b="1" dirty="0">
              <a:solidFill>
                <a:schemeClr val="tx1"/>
              </a:solidFill>
            </a:endParaRPr>
          </a:p>
          <a:p>
            <a:pPr lvl="1">
              <a:lnSpc>
                <a:spcPct val="150000"/>
              </a:lnSpc>
              <a:spcAft>
                <a:spcPts val="0"/>
              </a:spcAft>
              <a:buFont typeface="Arial"/>
              <a:buChar char="•"/>
              <a:defRPr/>
            </a:pPr>
            <a:r>
              <a:rPr lang="en-US" b="1" dirty="0">
                <a:solidFill>
                  <a:schemeClr val="tx1"/>
                </a:solidFill>
              </a:rPr>
              <a:t>High cost</a:t>
            </a:r>
            <a:endParaRPr b="1" dirty="0">
              <a:solidFill>
                <a:schemeClr val="tx1"/>
              </a:solidFill>
            </a:endParaRPr>
          </a:p>
          <a:p>
            <a:pPr lvl="1">
              <a:lnSpc>
                <a:spcPct val="150000"/>
              </a:lnSpc>
              <a:spcAft>
                <a:spcPts val="0"/>
              </a:spcAft>
              <a:buFont typeface="Arial"/>
              <a:buChar char="•"/>
              <a:defRPr/>
            </a:pPr>
            <a:r>
              <a:rPr b="1" dirty="0">
                <a:solidFill>
                  <a:schemeClr val="tx1"/>
                </a:solidFill>
              </a:rPr>
              <a:t>Not tech or mobile friendly</a:t>
            </a:r>
          </a:p>
          <a:p>
            <a:pPr lvl="1">
              <a:lnSpc>
                <a:spcPct val="150000"/>
              </a:lnSpc>
              <a:spcAft>
                <a:spcPts val="0"/>
              </a:spcAft>
              <a:buFont typeface="Arial"/>
              <a:buChar char="•"/>
              <a:defRPr/>
            </a:pPr>
            <a:r>
              <a:rPr b="1" dirty="0">
                <a:solidFill>
                  <a:schemeClr val="tx1"/>
                </a:solidFill>
              </a:rPr>
              <a:t>Limited, or no ability to customize</a:t>
            </a:r>
          </a:p>
        </p:txBody>
      </p:sp>
      <p:sp>
        <p:nvSpPr>
          <p:cNvPr id="19459" name="Title 1">
            <a:extLst>
              <a:ext uri="{FF2B5EF4-FFF2-40B4-BE49-F238E27FC236}">
                <a16:creationId xmlns:a16="http://schemas.microsoft.com/office/drawing/2014/main" id="{235EE3E3-C5A8-4BEC-8566-C421C0EF3381}"/>
              </a:ext>
            </a:extLst>
          </p:cNvPr>
          <p:cNvSpPr>
            <a:spLocks noGrp="1"/>
          </p:cNvSpPr>
          <p:nvPr>
            <p:ph type="title"/>
          </p:nvPr>
        </p:nvSpPr>
        <p:spPr>
          <a:xfrm>
            <a:off x="708025" y="341312"/>
            <a:ext cx="10928350" cy="920750"/>
          </a:xfrm>
        </p:spPr>
        <p:txBody>
          <a:bodyPr>
            <a:normAutofit/>
          </a:bodyPr>
          <a:lstStyle/>
          <a:p>
            <a:r>
              <a:rPr lang="en-US" altLang="en-US" sz="4000" b="1" dirty="0">
                <a:solidFill>
                  <a:schemeClr val="tx1"/>
                </a:solidFill>
                <a:latin typeface="Avenir Medium"/>
                <a:ea typeface="Avenir Medium"/>
                <a:cs typeface="Avenir Medium"/>
              </a:rPr>
              <a:t>Current Memory Assessments are Inadequate</a:t>
            </a:r>
          </a:p>
        </p:txBody>
      </p:sp>
      <p:sp>
        <p:nvSpPr>
          <p:cNvPr id="2" name="TextBox 1">
            <a:extLst>
              <a:ext uri="{FF2B5EF4-FFF2-40B4-BE49-F238E27FC236}">
                <a16:creationId xmlns:a16="http://schemas.microsoft.com/office/drawing/2014/main" id="{E05BF2D9-12E8-4014-8627-8BDE329F05D5}"/>
              </a:ext>
            </a:extLst>
          </p:cNvPr>
          <p:cNvSpPr txBox="1"/>
          <p:nvPr/>
        </p:nvSpPr>
        <p:spPr>
          <a:xfrm>
            <a:off x="708025" y="4485363"/>
            <a:ext cx="4761442" cy="1754326"/>
          </a:xfrm>
          <a:prstGeom prst="rect">
            <a:avLst/>
          </a:prstGeom>
          <a:noFill/>
        </p:spPr>
        <p:txBody>
          <a:bodyPr wrap="square" rtlCol="0">
            <a:spAutoFit/>
          </a:bodyPr>
          <a:lstStyle/>
          <a:p>
            <a:r>
              <a:rPr lang="en-US" dirty="0" err="1"/>
              <a:t>Tsoy</a:t>
            </a:r>
            <a:r>
              <a:rPr lang="en-US" dirty="0"/>
              <a:t>, </a:t>
            </a:r>
            <a:r>
              <a:rPr lang="en-US" dirty="0" err="1"/>
              <a:t>Zygouris</a:t>
            </a:r>
            <a:r>
              <a:rPr lang="en-US" dirty="0"/>
              <a:t>, </a:t>
            </a:r>
            <a:r>
              <a:rPr lang="en-US" dirty="0" err="1"/>
              <a:t>Possin</a:t>
            </a:r>
            <a:r>
              <a:rPr lang="en-US" dirty="0"/>
              <a:t>. 2021</a:t>
            </a:r>
          </a:p>
          <a:p>
            <a:r>
              <a:rPr lang="en-US" dirty="0"/>
              <a:t>Current State of Self-Administered Brief Computerized Cognitive Assessment for Detection of Cognitive Disorders in Older Adults: A Systematic Review.</a:t>
            </a:r>
          </a:p>
          <a:p>
            <a:r>
              <a:rPr lang="en-US" dirty="0"/>
              <a:t>J </a:t>
            </a:r>
            <a:r>
              <a:rPr lang="en-US" dirty="0" err="1"/>
              <a:t>Prev</a:t>
            </a:r>
            <a:r>
              <a:rPr lang="en-US" dirty="0"/>
              <a:t> </a:t>
            </a:r>
            <a:r>
              <a:rPr lang="en-US" dirty="0" err="1"/>
              <a:t>Alz</a:t>
            </a:r>
            <a:r>
              <a:rPr lang="en-US" dirty="0"/>
              <a:t> Dis. 3(8): 267-276 </a:t>
            </a:r>
          </a:p>
        </p:txBody>
      </p:sp>
    </p:spTree>
    <p:extLst>
      <p:ext uri="{BB962C8B-B14F-4D97-AF65-F5344CB8AC3E}">
        <p14:creationId xmlns:p14="http://schemas.microsoft.com/office/powerpoint/2010/main" val="3550234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595DAF-B526-4A4A-95EE-DC574BF9D480}"/>
              </a:ext>
            </a:extLst>
          </p:cNvPr>
          <p:cNvSpPr>
            <a:spLocks noGrp="1"/>
          </p:cNvSpPr>
          <p:nvPr>
            <p:ph type="title" idx="4294967295"/>
          </p:nvPr>
        </p:nvSpPr>
        <p:spPr>
          <a:xfrm>
            <a:off x="932071" y="445745"/>
            <a:ext cx="10327857" cy="590575"/>
          </a:xfrm>
        </p:spPr>
        <p:txBody>
          <a:bodyPr anchor="b" anchorCtr="1">
            <a:noAutofit/>
          </a:bodyPr>
          <a:lstStyle/>
          <a:p>
            <a:pPr algn="ctr" eaLnBrk="1" hangingPunct="1"/>
            <a:r>
              <a:rPr lang="en-US" altLang="en-US" sz="4000" b="1" dirty="0">
                <a:latin typeface="Arial" panose="020B0604020202020204" pitchFamily="34" charset="0"/>
                <a:cs typeface="Arial" panose="020B0604020202020204" pitchFamily="34" charset="0"/>
              </a:rPr>
              <a:t>“What you can’t measure you can’t treat”</a:t>
            </a:r>
          </a:p>
        </p:txBody>
      </p:sp>
      <p:sp>
        <p:nvSpPr>
          <p:cNvPr id="43011" name="Rectangle 3">
            <a:extLst>
              <a:ext uri="{FF2B5EF4-FFF2-40B4-BE49-F238E27FC236}">
                <a16:creationId xmlns:a16="http://schemas.microsoft.com/office/drawing/2014/main" id="{61844A54-B696-4960-83C1-6A4129D2CE08}"/>
              </a:ext>
            </a:extLst>
          </p:cNvPr>
          <p:cNvSpPr>
            <a:spLocks noGrp="1" noChangeArrowheads="1"/>
          </p:cNvSpPr>
          <p:nvPr>
            <p:ph type="body" idx="4294967295"/>
          </p:nvPr>
        </p:nvSpPr>
        <p:spPr>
          <a:xfrm>
            <a:off x="1239520" y="1283678"/>
            <a:ext cx="9773920" cy="5445369"/>
          </a:xfrm>
        </p:spPr>
        <p:txBody>
          <a:bodyPr rtlCol="0" anchor="ctr" anchorCtr="1">
            <a:normAutofit/>
          </a:bodyPr>
          <a:lstStyle/>
          <a:p>
            <a:pPr eaLnBrk="1" fontAlgn="auto" hangingPunct="1">
              <a:lnSpc>
                <a:spcPct val="120000"/>
              </a:lnSpc>
              <a:spcBef>
                <a:spcPts val="0"/>
              </a:spcBef>
              <a:spcAft>
                <a:spcPts val="0"/>
              </a:spcAft>
              <a:defRPr/>
            </a:pPr>
            <a:r>
              <a:rPr lang="en-US" altLang="en-US" dirty="0"/>
              <a:t>Need better measurement systems for screening, longitudinal assessment, outcome evaluation</a:t>
            </a:r>
          </a:p>
          <a:p>
            <a:pPr eaLnBrk="1" fontAlgn="auto" hangingPunct="1">
              <a:lnSpc>
                <a:spcPct val="120000"/>
              </a:lnSpc>
              <a:spcBef>
                <a:spcPts val="0"/>
              </a:spcBef>
              <a:spcAft>
                <a:spcPts val="0"/>
              </a:spcAft>
              <a:defRPr/>
            </a:pPr>
            <a:r>
              <a:rPr lang="en-US" altLang="en-US" dirty="0"/>
              <a:t>Major push by NIA to develop better systems for cognitive and memory measurement</a:t>
            </a:r>
          </a:p>
          <a:p>
            <a:pPr lvl="1">
              <a:lnSpc>
                <a:spcPct val="120000"/>
              </a:lnSpc>
              <a:spcBef>
                <a:spcPts val="0"/>
              </a:spcBef>
              <a:defRPr/>
            </a:pPr>
            <a:r>
              <a:rPr lang="en-US" altLang="en-US" sz="2800" dirty="0">
                <a:hlinkClick r:id="rId3"/>
              </a:rPr>
              <a:t>www.detectcid.org</a:t>
            </a:r>
            <a:endParaRPr lang="en-US" altLang="en-US" sz="2800" dirty="0"/>
          </a:p>
          <a:p>
            <a:pPr lvl="1">
              <a:lnSpc>
                <a:spcPct val="120000"/>
              </a:lnSpc>
              <a:spcBef>
                <a:spcPts val="0"/>
              </a:spcBef>
              <a:defRPr/>
            </a:pPr>
            <a:r>
              <a:rPr lang="en-US" altLang="en-US" sz="2800" dirty="0">
                <a:hlinkClick r:id="rId4"/>
              </a:rPr>
              <a:t>www.memtrax.com</a:t>
            </a:r>
            <a:r>
              <a:rPr lang="en-US" altLang="en-US" sz="2800" dirty="0"/>
              <a:t> </a:t>
            </a:r>
          </a:p>
          <a:p>
            <a:pPr eaLnBrk="1" fontAlgn="auto" hangingPunct="1">
              <a:lnSpc>
                <a:spcPct val="120000"/>
              </a:lnSpc>
              <a:spcBef>
                <a:spcPts val="0"/>
              </a:spcBef>
              <a:spcAft>
                <a:spcPts val="0"/>
              </a:spcAft>
              <a:defRPr/>
            </a:pPr>
            <a:r>
              <a:rPr lang="en-US" altLang="en-US" dirty="0"/>
              <a:t>Development of on-line registry programs to assemble populations at risk for dementia and Alzheimer’s disease</a:t>
            </a:r>
          </a:p>
          <a:p>
            <a:pPr eaLnBrk="1" fontAlgn="auto" hangingPunct="1">
              <a:lnSpc>
                <a:spcPct val="120000"/>
              </a:lnSpc>
              <a:spcBef>
                <a:spcPts val="0"/>
              </a:spcBef>
              <a:spcAft>
                <a:spcPts val="0"/>
              </a:spcAft>
              <a:defRPr/>
            </a:pPr>
            <a:r>
              <a:rPr lang="en-US" altLang="en-US" dirty="0"/>
              <a:t>Monitor change over time</a:t>
            </a:r>
          </a:p>
          <a:p>
            <a:pPr eaLnBrk="1" fontAlgn="auto" hangingPunct="1">
              <a:lnSpc>
                <a:spcPct val="80000"/>
              </a:lnSpc>
              <a:spcAft>
                <a:spcPts val="0"/>
              </a:spcAft>
              <a:defRPr/>
            </a:pPr>
            <a:endParaRPr lang="en-US" altLang="en-US" sz="2600" dirty="0"/>
          </a:p>
        </p:txBody>
      </p:sp>
    </p:spTree>
    <p:extLst>
      <p:ext uri="{BB962C8B-B14F-4D97-AF65-F5344CB8AC3E}">
        <p14:creationId xmlns:p14="http://schemas.microsoft.com/office/powerpoint/2010/main" val="103812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3585237-F24C-45B6-A788-9289DDD539C0}"/>
              </a:ext>
            </a:extLst>
          </p:cNvPr>
          <p:cNvSpPr>
            <a:spLocks noGrp="1" noChangeArrowheads="1"/>
          </p:cNvSpPr>
          <p:nvPr>
            <p:ph type="title" idx="4294967295"/>
          </p:nvPr>
        </p:nvSpPr>
        <p:spPr>
          <a:xfrm>
            <a:off x="1524000" y="198439"/>
            <a:ext cx="8305800" cy="1057275"/>
          </a:xfrm>
        </p:spPr>
        <p:txBody>
          <a:bodyPr/>
          <a:lstStyle/>
          <a:p>
            <a:r>
              <a:rPr lang="en-US" altLang="en-US" b="1" dirty="0">
                <a:latin typeface="Arial" panose="020B0604020202020204" pitchFamily="34" charset="0"/>
                <a:cs typeface="Arial" panose="020B0604020202020204" pitchFamily="34" charset="0"/>
              </a:rPr>
              <a:t>Ideal Dementia Screening Test</a:t>
            </a:r>
          </a:p>
        </p:txBody>
      </p:sp>
      <p:sp>
        <p:nvSpPr>
          <p:cNvPr id="92163" name="Rectangle 3">
            <a:extLst>
              <a:ext uri="{FF2B5EF4-FFF2-40B4-BE49-F238E27FC236}">
                <a16:creationId xmlns:a16="http://schemas.microsoft.com/office/drawing/2014/main" id="{0A4F529E-64EA-476F-95CF-AB278BE0AB22}"/>
              </a:ext>
            </a:extLst>
          </p:cNvPr>
          <p:cNvSpPr>
            <a:spLocks noGrp="1" noChangeArrowheads="1"/>
          </p:cNvSpPr>
          <p:nvPr>
            <p:ph type="body" idx="4294967295"/>
          </p:nvPr>
        </p:nvSpPr>
        <p:spPr>
          <a:xfrm>
            <a:off x="2019300" y="1270457"/>
            <a:ext cx="8153400" cy="5029200"/>
          </a:xfrm>
        </p:spPr>
        <p:txBody>
          <a:bodyPr/>
          <a:lstStyle/>
          <a:p>
            <a:pPr>
              <a:lnSpc>
                <a:spcPct val="70000"/>
              </a:lnSpc>
              <a:spcAft>
                <a:spcPct val="20000"/>
              </a:spcAft>
            </a:pPr>
            <a:r>
              <a:rPr lang="en-US" altLang="en-US" sz="2000" dirty="0">
                <a:latin typeface="Arial" panose="020B0604020202020204" pitchFamily="34" charset="0"/>
                <a:cs typeface="Arial" panose="020B0604020202020204" pitchFamily="34" charset="0"/>
              </a:rPr>
              <a:t>Need test to screen patients for Alzheimer’s disease</a:t>
            </a:r>
          </a:p>
          <a:p>
            <a:pPr>
              <a:lnSpc>
                <a:spcPct val="70000"/>
              </a:lnSpc>
              <a:spcAft>
                <a:spcPct val="20000"/>
              </a:spcAft>
            </a:pPr>
            <a:r>
              <a:rPr lang="en-US" altLang="en-US" sz="2000" dirty="0">
                <a:latin typeface="Arial" panose="020B0604020202020204" pitchFamily="34" charset="0"/>
                <a:cs typeface="Arial" panose="020B0604020202020204" pitchFamily="34" charset="0"/>
              </a:rPr>
              <a:t>Test needs to be on multiple platforms:</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Doctor’s offices (6</a:t>
            </a:r>
            <a:r>
              <a:rPr lang="en-US" altLang="en-US" sz="2000" baseline="30000" dirty="0">
                <a:latin typeface="Arial" panose="020B0604020202020204" pitchFamily="34" charset="0"/>
                <a:cs typeface="Arial" panose="020B0604020202020204" pitchFamily="34" charset="0"/>
              </a:rPr>
              <a:t>th</a:t>
            </a:r>
            <a:r>
              <a:rPr lang="en-US" altLang="en-US" sz="2000" dirty="0">
                <a:latin typeface="Arial" panose="020B0604020202020204" pitchFamily="34" charset="0"/>
                <a:cs typeface="Arial" panose="020B0604020202020204" pitchFamily="34" charset="0"/>
              </a:rPr>
              <a:t> VITAL SIGN)</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Best if computerized for rapid, objective assessment</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World-Wide Web – based testing, </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Smart-phone, tablets (HTML-5, WordPress)</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KIOSK administration – drug stores, shopping malls</a:t>
            </a:r>
          </a:p>
          <a:p>
            <a:pPr>
              <a:lnSpc>
                <a:spcPct val="70000"/>
              </a:lnSpc>
              <a:spcAft>
                <a:spcPct val="20000"/>
              </a:spcAft>
            </a:pPr>
            <a:r>
              <a:rPr lang="en-US" altLang="en-US" sz="2000" dirty="0">
                <a:latin typeface="Arial" panose="020B0604020202020204" pitchFamily="34" charset="0"/>
                <a:cs typeface="Arial" panose="020B0604020202020204" pitchFamily="34" charset="0"/>
              </a:rPr>
              <a:t>Test needs to be very brief (less than 2-minutes)</a:t>
            </a:r>
          </a:p>
          <a:p>
            <a:pPr>
              <a:lnSpc>
                <a:spcPct val="70000"/>
              </a:lnSpc>
              <a:spcAft>
                <a:spcPct val="20000"/>
              </a:spcAft>
            </a:pPr>
            <a:r>
              <a:rPr lang="en-US" altLang="en-US" sz="2000" dirty="0">
                <a:latin typeface="Arial" panose="020B0604020202020204" pitchFamily="34" charset="0"/>
                <a:cs typeface="Arial" panose="020B0604020202020204" pitchFamily="34" charset="0"/>
              </a:rPr>
              <a:t>Multiple test forms needed so it can be repeated often (quarterly)</a:t>
            </a:r>
          </a:p>
          <a:p>
            <a:pPr>
              <a:lnSpc>
                <a:spcPct val="70000"/>
              </a:lnSpc>
              <a:spcAft>
                <a:spcPct val="20000"/>
              </a:spcAft>
            </a:pPr>
            <a:r>
              <a:rPr lang="en-US" altLang="en-US" sz="2000" dirty="0">
                <a:latin typeface="Arial" panose="020B0604020202020204" pitchFamily="34" charset="0"/>
                <a:cs typeface="Arial" panose="020B0604020202020204" pitchFamily="34" charset="0"/>
              </a:rPr>
              <a:t>Screening should be done yearly after age 50, and repeated every 3 months for individuals over 65 years of age or with concerns – variety of versions allow daily as an </a:t>
            </a:r>
            <a:r>
              <a:rPr lang="en-US" altLang="en-US" sz="2000" dirty="0" err="1">
                <a:latin typeface="Arial" panose="020B0604020202020204" pitchFamily="34" charset="0"/>
                <a:cs typeface="Arial" panose="020B0604020202020204" pitchFamily="34" charset="0"/>
              </a:rPr>
              <a:t>excercise</a:t>
            </a:r>
            <a:endParaRPr lang="en-US" altLang="en-US" sz="2000" dirty="0">
              <a:latin typeface="Arial" panose="020B0604020202020204" pitchFamily="34" charset="0"/>
              <a:cs typeface="Arial" panose="020B0604020202020204" pitchFamily="34" charset="0"/>
            </a:endParaRPr>
          </a:p>
          <a:p>
            <a:pPr>
              <a:lnSpc>
                <a:spcPct val="70000"/>
              </a:lnSpc>
              <a:spcAft>
                <a:spcPct val="20000"/>
              </a:spcAft>
            </a:pPr>
            <a:r>
              <a:rPr lang="en-US" altLang="en-US" sz="2000" dirty="0">
                <a:latin typeface="Arial" panose="020B0604020202020204" pitchFamily="34" charset="0"/>
                <a:cs typeface="Arial" panose="020B0604020202020204" pitchFamily="34" charset="0"/>
              </a:rPr>
              <a:t>Any change over time needs to be detected (monthly if concern)</a:t>
            </a:r>
          </a:p>
          <a:p>
            <a:pPr>
              <a:lnSpc>
                <a:spcPct val="70000"/>
              </a:lnSpc>
              <a:spcAft>
                <a:spcPct val="20000"/>
              </a:spcAft>
            </a:pPr>
            <a:r>
              <a:rPr lang="en-US" altLang="en-US" sz="2000" dirty="0">
                <a:latin typeface="Arial" panose="020B0604020202020204" pitchFamily="34" charset="0"/>
                <a:cs typeface="Arial" panose="020B0604020202020204" pitchFamily="34" charset="0"/>
              </a:rPr>
              <a:t>The test should be free initially, nominal cost available universally</a:t>
            </a:r>
          </a:p>
          <a:p>
            <a:pPr>
              <a:lnSpc>
                <a:spcPct val="70000"/>
              </a:lnSpc>
              <a:spcAft>
                <a:spcPct val="20000"/>
              </a:spcAft>
            </a:pPr>
            <a:r>
              <a:rPr lang="en-US" altLang="en-US" sz="2000" dirty="0">
                <a:latin typeface="Arial" panose="020B0604020202020204" pitchFamily="34" charset="0"/>
                <a:cs typeface="Arial" panose="020B0604020202020204" pitchFamily="34" charset="0"/>
              </a:rPr>
              <a:t>Such a test is available:    </a:t>
            </a:r>
            <a:r>
              <a:rPr lang="en-US" altLang="en-US" sz="2000" dirty="0">
                <a:solidFill>
                  <a:srgbClr val="009999"/>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t>
            </a:r>
            <a:r>
              <a:rPr lang="en-US" altLang="en-US"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memtrax.com</a:t>
            </a:r>
            <a:r>
              <a:rPr lang="en-US" altLang="en-US" sz="2000" dirty="0">
                <a:latin typeface="Arial" panose="020B0604020202020204" pitchFamily="34" charset="0"/>
                <a:cs typeface="Arial" panose="020B0604020202020204" pitchFamily="34" charset="0"/>
              </a:rPr>
              <a:t> </a:t>
            </a:r>
          </a:p>
          <a:p>
            <a:pPr>
              <a:lnSpc>
                <a:spcPct val="70000"/>
              </a:lnSpc>
              <a:buFontTx/>
              <a:buNone/>
            </a:pPr>
            <a:endParaRPr lang="en-US"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F1F61579-555C-48B2-BE35-A5E586425731}"/>
              </a:ext>
            </a:extLst>
          </p:cNvPr>
          <p:cNvSpPr>
            <a:spLocks noGrp="1" noChangeArrowheads="1"/>
          </p:cNvSpPr>
          <p:nvPr>
            <p:ph type="title"/>
          </p:nvPr>
        </p:nvSpPr>
        <p:spPr>
          <a:xfrm>
            <a:off x="1290734" y="303764"/>
            <a:ext cx="9206204" cy="2165123"/>
          </a:xfrm>
        </p:spPr>
        <p:txBody>
          <a:bodyPr rtlCol="0">
            <a:normAutofit fontScale="90000"/>
          </a:bodyPr>
          <a:lstStyle/>
          <a:p>
            <a:pPr algn="ctr" fontAlgn="auto">
              <a:spcAft>
                <a:spcPts val="0"/>
              </a:spcAft>
              <a:defRPr/>
            </a:pPr>
            <a:r>
              <a:rPr lang="en-US" sz="5400" b="1" dirty="0">
                <a:solidFill>
                  <a:schemeClr val="accent2"/>
                </a:solidFill>
              </a:rPr>
              <a:t> MemTrax</a:t>
            </a:r>
            <a:br>
              <a:rPr lang="en-US" sz="5400" b="1" dirty="0">
                <a:solidFill>
                  <a:schemeClr val="accent2"/>
                </a:solidFill>
              </a:rPr>
            </a:br>
            <a:r>
              <a:rPr lang="en-US" sz="4000" b="1" dirty="0">
                <a:solidFill>
                  <a:schemeClr val="accent2"/>
                </a:solidFill>
              </a:rPr>
              <a:t>A Memory Assessment System</a:t>
            </a:r>
            <a:br>
              <a:rPr lang="en-US" sz="4000" b="1" dirty="0">
                <a:solidFill>
                  <a:schemeClr val="accent2"/>
                </a:solidFill>
              </a:rPr>
            </a:br>
            <a:r>
              <a:rPr lang="en-US" sz="4000" b="1" dirty="0">
                <a:solidFill>
                  <a:schemeClr val="accent2"/>
                </a:solidFill>
              </a:rPr>
              <a:t> based on a continuous performance task (CPT)</a:t>
            </a:r>
            <a:br>
              <a:rPr lang="en-US" sz="4000" b="1" dirty="0">
                <a:solidFill>
                  <a:schemeClr val="accent2"/>
                </a:solidFill>
              </a:rPr>
            </a:br>
            <a:r>
              <a:rPr lang="en-US" sz="4000" b="1" dirty="0">
                <a:solidFill>
                  <a:schemeClr val="accent2"/>
                </a:solidFill>
              </a:rPr>
              <a:t>which is widely used in episodic memory research</a:t>
            </a:r>
          </a:p>
        </p:txBody>
      </p:sp>
      <p:sp>
        <p:nvSpPr>
          <p:cNvPr id="111618" name="Rectangle 3">
            <a:extLst>
              <a:ext uri="{FF2B5EF4-FFF2-40B4-BE49-F238E27FC236}">
                <a16:creationId xmlns:a16="http://schemas.microsoft.com/office/drawing/2014/main" id="{30B9C3A6-A4A2-47BB-A6D4-FD8324301D6D}"/>
              </a:ext>
            </a:extLst>
          </p:cNvPr>
          <p:cNvSpPr>
            <a:spLocks noGrp="1" noChangeArrowheads="1"/>
          </p:cNvSpPr>
          <p:nvPr>
            <p:ph type="body" idx="1"/>
          </p:nvPr>
        </p:nvSpPr>
        <p:spPr>
          <a:xfrm>
            <a:off x="1492897" y="2845836"/>
            <a:ext cx="9004041" cy="3606282"/>
          </a:xfrm>
        </p:spPr>
        <p:txBody>
          <a:bodyPr/>
          <a:lstStyle/>
          <a:p>
            <a:r>
              <a:rPr lang="en-US" altLang="en-US" sz="2400" dirty="0"/>
              <a:t>Shows 50 pictures – of a set of 3,000 pictures, 60 pictures in each of 50 categories, verbally foiled, colorful, interesting</a:t>
            </a:r>
            <a:endParaRPr lang="en-US" altLang="en-US" dirty="0">
              <a:latin typeface="Arial" panose="020B0604020202020204" pitchFamily="34" charset="0"/>
            </a:endParaRPr>
          </a:p>
          <a:p>
            <a:r>
              <a:rPr lang="en-US" altLang="en-US" sz="2400" dirty="0"/>
              <a:t>25 pictures are unique, 20 are repeated once, 5 are repeated twice</a:t>
            </a:r>
          </a:p>
          <a:p>
            <a:r>
              <a:rPr lang="en-US" altLang="en-US" sz="2400" dirty="0"/>
              <a:t>The instruction is when a picture is seen for the first time, for the subject to look at it carefully and try to remember it (3 seconds).</a:t>
            </a:r>
          </a:p>
          <a:p>
            <a:r>
              <a:rPr lang="en-US" altLang="en-US" sz="2400" dirty="0">
                <a:latin typeface="Arial" panose="020B0604020202020204" pitchFamily="34" charset="0"/>
              </a:rPr>
              <a:t>The subject is instructed to respond (space-bar press, screen-touch) as quickly as possible when a repeated picture is seen.</a:t>
            </a:r>
            <a:endParaRPr lang="en-US" altLang="en-US" dirty="0">
              <a:latin typeface="Arial" panose="020B0604020202020204" pitchFamily="34" charset="0"/>
            </a:endParaRPr>
          </a:p>
          <a:p>
            <a:r>
              <a:rPr lang="en-US" altLang="en-US" sz="2400" dirty="0"/>
              <a:t>The test takes 90 seconds for a fast and perfect performance and 150 seconds (2.5 minutes) if no responses are made.</a:t>
            </a:r>
            <a:endParaRPr lang="en-US" altLang="en-US" sz="2400" dirty="0">
              <a:latin typeface="Wingdings" panose="05000000000000000000" pitchFamily="2" charset="2"/>
            </a:endParaRPr>
          </a:p>
        </p:txBody>
      </p:sp>
    </p:spTree>
    <p:custDataLst>
      <p:tags r:id="rId1"/>
    </p:custDataLst>
    <p:extLst>
      <p:ext uri="{BB962C8B-B14F-4D97-AF65-F5344CB8AC3E}">
        <p14:creationId xmlns:p14="http://schemas.microsoft.com/office/powerpoint/2010/main" val="216185067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414A742-6680-4711-88F5-37283CE0AD96}"/>
              </a:ext>
            </a:extLst>
          </p:cNvPr>
          <p:cNvSpPr>
            <a:spLocks noGrp="1"/>
          </p:cNvSpPr>
          <p:nvPr>
            <p:ph type="title"/>
          </p:nvPr>
        </p:nvSpPr>
        <p:spPr>
          <a:xfrm>
            <a:off x="1454020" y="79311"/>
            <a:ext cx="9283959" cy="1265580"/>
          </a:xfrm>
        </p:spPr>
        <p:txBody>
          <a:bodyPr/>
          <a:lstStyle/>
          <a:p>
            <a:r>
              <a:rPr lang="en-US" altLang="en-US" sz="3600" b="1" dirty="0">
                <a:latin typeface="Arial" panose="020B0604020202020204" pitchFamily="34" charset="0"/>
                <a:cs typeface="Arial" panose="020B0604020202020204" pitchFamily="34" charset="0"/>
              </a:rPr>
              <a:t>MemTrax - Memory Test  (on-line version)</a:t>
            </a:r>
          </a:p>
        </p:txBody>
      </p:sp>
      <p:sp>
        <p:nvSpPr>
          <p:cNvPr id="103427" name="Rectangle 3">
            <a:extLst>
              <a:ext uri="{FF2B5EF4-FFF2-40B4-BE49-F238E27FC236}">
                <a16:creationId xmlns:a16="http://schemas.microsoft.com/office/drawing/2014/main" id="{3CF02A1B-A192-4C4C-982C-33A532972258}"/>
              </a:ext>
            </a:extLst>
          </p:cNvPr>
          <p:cNvSpPr>
            <a:spLocks noGrp="1" noChangeArrowheads="1"/>
          </p:cNvSpPr>
          <p:nvPr>
            <p:ph type="body" idx="1"/>
          </p:nvPr>
        </p:nvSpPr>
        <p:spPr>
          <a:xfrm>
            <a:off x="1735493" y="1274511"/>
            <a:ext cx="9002485" cy="3702050"/>
          </a:xfrm>
        </p:spPr>
        <p:txBody>
          <a:bodyPr rtlCol="0">
            <a:normAutofit fontScale="85000" lnSpcReduction="20000"/>
          </a:bodyPr>
          <a:lstStyle/>
          <a:p>
            <a:pPr fontAlgn="auto">
              <a:spcAft>
                <a:spcPts val="0"/>
              </a:spcAft>
              <a:defRPr/>
            </a:pPr>
            <a:r>
              <a:rPr lang="en-US" altLang="en-US" dirty="0"/>
              <a:t>Test to screen for memory function and change</a:t>
            </a:r>
          </a:p>
          <a:p>
            <a:pPr fontAlgn="auto">
              <a:spcAft>
                <a:spcPts val="0"/>
              </a:spcAft>
              <a:defRPr/>
            </a:pPr>
            <a:r>
              <a:rPr lang="en-US" altLang="en-US" dirty="0"/>
              <a:t>Available on any platform</a:t>
            </a:r>
          </a:p>
          <a:p>
            <a:pPr fontAlgn="auto">
              <a:spcAft>
                <a:spcPts val="0"/>
              </a:spcAft>
              <a:defRPr/>
            </a:pPr>
            <a:r>
              <a:rPr lang="en-US" altLang="en-US" dirty="0"/>
              <a:t>Determines percent correct and recognition time</a:t>
            </a:r>
          </a:p>
          <a:p>
            <a:pPr fontAlgn="auto">
              <a:spcAft>
                <a:spcPts val="0"/>
              </a:spcAft>
              <a:defRPr/>
            </a:pPr>
            <a:r>
              <a:rPr lang="en-US" altLang="en-US" dirty="0"/>
              <a:t>Measures episodic memory, inhibition, reaction time</a:t>
            </a:r>
          </a:p>
          <a:p>
            <a:pPr fontAlgn="auto">
              <a:spcAft>
                <a:spcPts val="0"/>
              </a:spcAft>
              <a:defRPr/>
            </a:pPr>
            <a:r>
              <a:rPr lang="en-US" altLang="en-US" dirty="0"/>
              <a:t>Test takes 1.5 to 2.5 minutes</a:t>
            </a:r>
          </a:p>
          <a:p>
            <a:pPr fontAlgn="auto">
              <a:spcAft>
                <a:spcPts val="0"/>
              </a:spcAft>
              <a:defRPr/>
            </a:pPr>
            <a:r>
              <a:rPr lang="en-US" altLang="en-US" dirty="0"/>
              <a:t>Test can be repeated often (even multiple times daily, minimal learning over repeated tests)</a:t>
            </a:r>
          </a:p>
          <a:p>
            <a:pPr fontAlgn="auto">
              <a:spcAft>
                <a:spcPts val="0"/>
              </a:spcAft>
              <a:defRPr/>
            </a:pPr>
            <a:r>
              <a:rPr lang="en-US" altLang="en-US" dirty="0"/>
              <a:t>High test-retest consistency</a:t>
            </a:r>
          </a:p>
          <a:p>
            <a:pPr fontAlgn="auto">
              <a:spcAft>
                <a:spcPts val="0"/>
              </a:spcAft>
              <a:defRPr/>
            </a:pPr>
            <a:r>
              <a:rPr lang="en-US" altLang="en-US" dirty="0"/>
              <a:t>Change over time sensitively detected</a:t>
            </a:r>
          </a:p>
          <a:p>
            <a:pPr fontAlgn="auto">
              <a:spcAft>
                <a:spcPts val="0"/>
              </a:spcAft>
              <a:defRPr/>
            </a:pPr>
            <a:r>
              <a:rPr lang="en-US" altLang="en-US" dirty="0"/>
              <a:t>Captures 64% of the variance of the </a:t>
            </a:r>
            <a:r>
              <a:rPr lang="en-US" altLang="en-US" dirty="0" err="1"/>
              <a:t>MoCA</a:t>
            </a:r>
            <a:r>
              <a:rPr lang="en-US" altLang="en-US" dirty="0"/>
              <a:t>, at least as good ROC</a:t>
            </a:r>
          </a:p>
        </p:txBody>
      </p:sp>
      <p:sp>
        <p:nvSpPr>
          <p:cNvPr id="87044" name="TextBox 1">
            <a:extLst>
              <a:ext uri="{FF2B5EF4-FFF2-40B4-BE49-F238E27FC236}">
                <a16:creationId xmlns:a16="http://schemas.microsoft.com/office/drawing/2014/main" id="{AF9D5273-AEDA-4CF4-A6E1-03ADF0E55153}"/>
              </a:ext>
            </a:extLst>
          </p:cNvPr>
          <p:cNvSpPr txBox="1">
            <a:spLocks noChangeArrowheads="1"/>
          </p:cNvSpPr>
          <p:nvPr/>
        </p:nvSpPr>
        <p:spPr bwMode="auto">
          <a:xfrm>
            <a:off x="5327781" y="4976561"/>
            <a:ext cx="635885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dirty="0">
                <a:solidFill>
                  <a:srgbClr val="000000"/>
                </a:solidFill>
                <a:latin typeface="Calibri" panose="020F0502020204030204" pitchFamily="34" charset="0"/>
                <a:hlinkClick r:id="rId2"/>
              </a:rPr>
              <a:t>www.memtrax.com</a:t>
            </a:r>
            <a:endParaRPr lang="en-US" altLang="en-US" sz="3000" dirty="0">
              <a:solidFill>
                <a:srgbClr val="000000"/>
              </a:solidFill>
              <a:latin typeface="Calibri" panose="020F0502020204030204" pitchFamily="34" charset="0"/>
            </a:endParaRPr>
          </a:p>
          <a:p>
            <a:r>
              <a:rPr lang="en-US" altLang="en-US" sz="3000" dirty="0">
                <a:solidFill>
                  <a:srgbClr val="000000"/>
                </a:solidFill>
                <a:latin typeface="Calibri" panose="020F0502020204030204" pitchFamily="34" charset="0"/>
                <a:hlinkClick r:id="rId3"/>
              </a:rPr>
              <a:t>www.brainhealthregistry.com</a:t>
            </a:r>
            <a:r>
              <a:rPr lang="en-US" altLang="en-US" sz="3000" dirty="0">
                <a:solidFill>
                  <a:srgbClr val="000000"/>
                </a:solidFill>
                <a:latin typeface="Calibri" panose="020F0502020204030204" pitchFamily="34" charset="0"/>
              </a:rPr>
              <a:t> </a:t>
            </a:r>
          </a:p>
          <a:p>
            <a:endParaRPr lang="en-US" altLang="en-US" sz="2000" dirty="0">
              <a:solidFill>
                <a:srgbClr val="000000"/>
              </a:solidFill>
              <a:latin typeface="Calibri" panose="020F0502020204030204" pitchFamily="34" charset="0"/>
            </a:endParaRPr>
          </a:p>
          <a:p>
            <a:r>
              <a:rPr lang="en-US" altLang="en-US" sz="2000" dirty="0">
                <a:solidFill>
                  <a:srgbClr val="000000"/>
                </a:solidFill>
                <a:latin typeface="Calibri" panose="020F0502020204030204" pitchFamily="34" charset="0"/>
              </a:rPr>
              <a:t>Ashford et al., 2019; Hoek et al., 2019; Bergeron et al., 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11586258" cy="1400383"/>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To test neuroplasticity:</a:t>
            </a:r>
          </a:p>
          <a:p>
            <a:pPr algn="ctr" fontAlgn="auto">
              <a:spcBef>
                <a:spcPts val="0"/>
              </a:spcBef>
              <a:spcAft>
                <a:spcPts val="0"/>
              </a:spcAft>
              <a:defRPr/>
            </a:pPr>
            <a:r>
              <a:rPr lang="en-GB" altLang="en-US" sz="3200" b="1" dirty="0">
                <a:solidFill>
                  <a:prstClr val="black"/>
                </a:solidFill>
              </a:rPr>
              <a:t>Highly precise measures of memory performance required</a:t>
            </a:r>
          </a:p>
          <a:p>
            <a:pPr algn="ctr" fontAlgn="auto">
              <a:spcBef>
                <a:spcPts val="0"/>
              </a:spcBef>
              <a:spcAft>
                <a:spcPts val="0"/>
              </a:spcAft>
              <a:defRPr/>
            </a:pPr>
            <a:r>
              <a:rPr lang="en-GB" altLang="en-US" sz="2100" b="1" dirty="0">
                <a:solidFill>
                  <a:prstClr val="black"/>
                </a:solidFill>
                <a:latin typeface="Calibri" panose="020F0502020204030204"/>
                <a:cs typeface="Tahoma" panose="020B0604030504040204" pitchFamily="34" charset="0"/>
                <a:hlinkClick r:id="rId2"/>
              </a:rPr>
              <a:t>www.memtrax.com</a:t>
            </a:r>
            <a:r>
              <a:rPr lang="en-GB" altLang="en-US" sz="2100" b="1" dirty="0">
                <a:solidFill>
                  <a:prstClr val="black"/>
                </a:solidFill>
                <a:latin typeface="Calibri" panose="020F0502020204030204"/>
                <a:cs typeface="Tahoma" panose="020B0604030504040204" pitchFamily="34" charset="0"/>
              </a:rPr>
              <a:t>  </a:t>
            </a:r>
            <a:r>
              <a:rPr lang="en-GB" altLang="en-US" dirty="0">
                <a:solidFill>
                  <a:prstClr val="black"/>
                </a:solidFill>
                <a:latin typeface="Calibri" panose="020F0502020204030204"/>
                <a:cs typeface="Tahoma" panose="020B0604030504040204" pitchFamily="34" charset="0"/>
              </a:rPr>
              <a:t>A 2-minute Continuous Recognition Task</a:t>
            </a:r>
            <a:endParaRPr lang="en-US" dirty="0">
              <a:solidFill>
                <a:prstClr val="black"/>
              </a:solidFill>
              <a:latin typeface="Calibri" panose="020F0502020204030204"/>
              <a:cs typeface="+mn-cs"/>
            </a:endParaRPr>
          </a:p>
        </p:txBody>
      </p:sp>
      <p:pic>
        <p:nvPicPr>
          <p:cNvPr id="5" name="Picture 4">
            <a:extLst>
              <a:ext uri="{FF2B5EF4-FFF2-40B4-BE49-F238E27FC236}">
                <a16:creationId xmlns:a16="http://schemas.microsoft.com/office/drawing/2014/main" id="{D1E8B8C9-68E9-4E89-A0CB-BD7D9286F7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34" y="1979111"/>
            <a:ext cx="8392439" cy="4722313"/>
          </a:xfrm>
          <a:prstGeom prst="rect">
            <a:avLst/>
          </a:prstGeom>
          <a:noFill/>
        </p:spPr>
      </p:pic>
    </p:spTree>
    <p:extLst>
      <p:ext uri="{BB962C8B-B14F-4D97-AF65-F5344CB8AC3E}">
        <p14:creationId xmlns:p14="http://schemas.microsoft.com/office/powerpoint/2010/main" val="1589693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11586258" cy="2062103"/>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Primary MemTrax Metrics:</a:t>
            </a:r>
          </a:p>
          <a:p>
            <a:pPr algn="ctr" fontAlgn="auto">
              <a:spcBef>
                <a:spcPts val="0"/>
              </a:spcBef>
              <a:spcAft>
                <a:spcPts val="0"/>
              </a:spcAft>
              <a:defRPr/>
            </a:pPr>
            <a:r>
              <a:rPr lang="en-GB" sz="3200" b="1" dirty="0">
                <a:solidFill>
                  <a:prstClr val="black"/>
                </a:solidFill>
                <a:latin typeface="Calibri" panose="020F0502020204030204"/>
                <a:cs typeface="+mn-cs"/>
              </a:rPr>
              <a:t>Percent Correct, Response Speed</a:t>
            </a:r>
          </a:p>
          <a:p>
            <a:pPr algn="ctr" fontAlgn="auto">
              <a:spcBef>
                <a:spcPts val="0"/>
              </a:spcBef>
              <a:spcAft>
                <a:spcPts val="0"/>
              </a:spcAft>
              <a:defRPr/>
            </a:pPr>
            <a:r>
              <a:rPr lang="en-GB" sz="3200" b="1" dirty="0">
                <a:solidFill>
                  <a:prstClr val="black"/>
                </a:solidFill>
                <a:latin typeface="Calibri" panose="020F0502020204030204"/>
                <a:cs typeface="+mn-cs"/>
              </a:rPr>
              <a:t>Additional Calculations include Reaction Time Variability</a:t>
            </a:r>
          </a:p>
          <a:p>
            <a:pPr algn="ctr" fontAlgn="auto">
              <a:spcBef>
                <a:spcPts val="0"/>
              </a:spcBef>
              <a:spcAft>
                <a:spcPts val="0"/>
              </a:spcAft>
              <a:defRPr/>
            </a:pPr>
            <a:r>
              <a:rPr lang="en-GB" sz="3200" b="1" dirty="0">
                <a:solidFill>
                  <a:prstClr val="black"/>
                </a:solidFill>
                <a:latin typeface="Calibri" panose="020F0502020204030204"/>
                <a:cs typeface="+mn-cs"/>
              </a:rPr>
              <a:t>Multiple repetitions reduce standard error of measurement</a:t>
            </a:r>
            <a:endParaRPr lang="en-US" dirty="0">
              <a:solidFill>
                <a:prstClr val="black"/>
              </a:solidFill>
              <a:latin typeface="Calibri" panose="020F0502020204030204"/>
              <a:cs typeface="+mn-cs"/>
            </a:endParaRPr>
          </a:p>
        </p:txBody>
      </p:sp>
      <p:graphicFrame>
        <p:nvGraphicFramePr>
          <p:cNvPr id="88069" name="Object 24">
            <a:extLst>
              <a:ext uri="{FF2B5EF4-FFF2-40B4-BE49-F238E27FC236}">
                <a16:creationId xmlns:a16="http://schemas.microsoft.com/office/drawing/2014/main" id="{51F82FEA-06A7-4280-A5CA-2C91D6204DD2}"/>
              </a:ext>
            </a:extLst>
          </p:cNvPr>
          <p:cNvGraphicFramePr>
            <a:graphicFrameLocks noChangeAspect="1"/>
          </p:cNvGraphicFramePr>
          <p:nvPr>
            <p:extLst>
              <p:ext uri="{D42A27DB-BD31-4B8C-83A1-F6EECF244321}">
                <p14:modId xmlns:p14="http://schemas.microsoft.com/office/powerpoint/2010/main" val="2917390199"/>
              </p:ext>
            </p:extLst>
          </p:nvPr>
        </p:nvGraphicFramePr>
        <p:xfrm>
          <a:off x="404179" y="2517731"/>
          <a:ext cx="5513532" cy="3839674"/>
        </p:xfrm>
        <a:graphic>
          <a:graphicData uri="http://schemas.openxmlformats.org/presentationml/2006/ole">
            <mc:AlternateContent xmlns:mc="http://schemas.openxmlformats.org/markup-compatibility/2006">
              <mc:Choice xmlns:v="urn:schemas-microsoft-com:vml" Requires="v">
                <p:oleObj spid="_x0000_s10268" name="Image" r:id="rId3" imgW="8622222" imgH="6006349" progId="Photoshop.Image.13">
                  <p:embed/>
                </p:oleObj>
              </mc:Choice>
              <mc:Fallback>
                <p:oleObj name="Image" r:id="rId3" imgW="8622222" imgH="6006349" progId="Photoshop.Image.13">
                  <p:embed/>
                  <p:pic>
                    <p:nvPicPr>
                      <p:cNvPr id="88069" name="Object 24">
                        <a:extLst>
                          <a:ext uri="{FF2B5EF4-FFF2-40B4-BE49-F238E27FC236}">
                            <a16:creationId xmlns:a16="http://schemas.microsoft.com/office/drawing/2014/main" id="{51F82FEA-06A7-4280-A5CA-2C91D6204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9" y="2517731"/>
                        <a:ext cx="5513532" cy="3839674"/>
                      </a:xfrm>
                      <a:prstGeom prst="rect">
                        <a:avLst/>
                      </a:prstGeom>
                      <a:noFill/>
                      <a:ln>
                        <a:noFill/>
                      </a:ln>
                    </p:spPr>
                  </p:pic>
                </p:oleObj>
              </mc:Fallback>
            </mc:AlternateContent>
          </a:graphicData>
        </a:graphic>
      </p:graphicFrame>
      <p:graphicFrame>
        <p:nvGraphicFramePr>
          <p:cNvPr id="88070" name="Object 25">
            <a:extLst>
              <a:ext uri="{FF2B5EF4-FFF2-40B4-BE49-F238E27FC236}">
                <a16:creationId xmlns:a16="http://schemas.microsoft.com/office/drawing/2014/main" id="{64B7FF78-6006-4002-B3D0-A68BC7DEA361}"/>
              </a:ext>
            </a:extLst>
          </p:cNvPr>
          <p:cNvGraphicFramePr>
            <a:graphicFrameLocks noChangeAspect="1"/>
          </p:cNvGraphicFramePr>
          <p:nvPr>
            <p:extLst>
              <p:ext uri="{D42A27DB-BD31-4B8C-83A1-F6EECF244321}">
                <p14:modId xmlns:p14="http://schemas.microsoft.com/office/powerpoint/2010/main" val="1547106976"/>
              </p:ext>
            </p:extLst>
          </p:nvPr>
        </p:nvGraphicFramePr>
        <p:xfrm>
          <a:off x="6094412" y="2517731"/>
          <a:ext cx="5693409" cy="3839674"/>
        </p:xfrm>
        <a:graphic>
          <a:graphicData uri="http://schemas.openxmlformats.org/presentationml/2006/ole">
            <mc:AlternateContent xmlns:mc="http://schemas.openxmlformats.org/markup-compatibility/2006">
              <mc:Choice xmlns:v="urn:schemas-microsoft-com:vml" Requires="v">
                <p:oleObj spid="_x0000_s10269" name="Image" r:id="rId5" imgW="8012698" imgH="5409524" progId="Photoshop.Image.13">
                  <p:embed/>
                </p:oleObj>
              </mc:Choice>
              <mc:Fallback>
                <p:oleObj name="Image" r:id="rId5" imgW="8012698" imgH="5409524" progId="Photoshop.Image.13">
                  <p:embed/>
                  <p:pic>
                    <p:nvPicPr>
                      <p:cNvPr id="88070" name="Object 25">
                        <a:extLst>
                          <a:ext uri="{FF2B5EF4-FFF2-40B4-BE49-F238E27FC236}">
                            <a16:creationId xmlns:a16="http://schemas.microsoft.com/office/drawing/2014/main" id="{64B7FF78-6006-4002-B3D0-A68BC7DEA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412" y="2517731"/>
                        <a:ext cx="5693409" cy="3839674"/>
                      </a:xfrm>
                      <a:prstGeom prst="rect">
                        <a:avLst/>
                      </a:prstGeom>
                      <a:noFill/>
                      <a:ln>
                        <a:noFill/>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6"/>
          <p:cNvGrpSpPr/>
          <p:nvPr/>
        </p:nvGrpSpPr>
        <p:grpSpPr>
          <a:xfrm>
            <a:off x="6102350" y="-6350"/>
            <a:ext cx="6096000" cy="6870700"/>
            <a:chOff x="6102350" y="-6350"/>
            <a:chExt cx="6096000" cy="6870700"/>
          </a:xfrm>
        </p:grpSpPr>
        <p:pic>
          <p:nvPicPr>
            <p:cNvPr id="269" name="Google Shape;269;p26"/>
            <p:cNvPicPr preferRelativeResize="0"/>
            <p:nvPr/>
          </p:nvPicPr>
          <p:blipFill rotWithShape="1">
            <a:blip r:embed="rId3">
              <a:alphaModFix/>
            </a:blip>
            <a:srcRect/>
            <a:stretch/>
          </p:blipFill>
          <p:spPr>
            <a:xfrm>
              <a:off x="6102350" y="-6350"/>
              <a:ext cx="6096000" cy="6870700"/>
            </a:xfrm>
            <a:prstGeom prst="rect">
              <a:avLst/>
            </a:prstGeom>
            <a:noFill/>
            <a:ln>
              <a:noFill/>
            </a:ln>
          </p:spPr>
        </p:pic>
        <p:sp>
          <p:nvSpPr>
            <p:cNvPr id="270" name="Google Shape;270;p26"/>
            <p:cNvSpPr txBox="1"/>
            <p:nvPr/>
          </p:nvSpPr>
          <p:spPr>
            <a:xfrm>
              <a:off x="6107112" y="0"/>
              <a:ext cx="6084887"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71" name="Google Shape;271;p26"/>
          <p:cNvSpPr txBox="1">
            <a:spLocks noGrp="1"/>
          </p:cNvSpPr>
          <p:nvPr>
            <p:ph type="title"/>
          </p:nvPr>
        </p:nvSpPr>
        <p:spPr>
          <a:xfrm>
            <a:off x="631825" y="0"/>
            <a:ext cx="10928400" cy="920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56F80"/>
              </a:buClr>
              <a:buFont typeface="Arial"/>
              <a:buNone/>
            </a:pPr>
            <a:r>
              <a:rPr lang="en-US" sz="2000" dirty="0"/>
              <a:t>Others (of many)</a:t>
            </a:r>
            <a:endParaRPr sz="2000" dirty="0"/>
          </a:p>
        </p:txBody>
      </p:sp>
      <p:sp>
        <p:nvSpPr>
          <p:cNvPr id="272" name="Google Shape;272;p26"/>
          <p:cNvSpPr txBox="1">
            <a:spLocks noGrp="1"/>
          </p:cNvSpPr>
          <p:nvPr>
            <p:ph type="body" idx="1"/>
          </p:nvPr>
        </p:nvSpPr>
        <p:spPr>
          <a:xfrm>
            <a:off x="631825" y="1463390"/>
            <a:ext cx="5029200" cy="4743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30000"/>
              </a:lnSpc>
              <a:spcBef>
                <a:spcPts val="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CANS-MCI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CAMCOG / CANTAB</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CogState</a:t>
            </a:r>
            <a:r>
              <a:rPr lang="en-US" sz="2000" b="0" i="0" u="none" strike="noStrike" cap="none" dirty="0">
                <a:solidFill>
                  <a:srgbClr val="595959"/>
                </a:solidFill>
                <a:latin typeface="Arial"/>
                <a:ea typeface="Arial"/>
                <a:cs typeface="Arial"/>
                <a:sym typeface="Arial"/>
              </a:rPr>
              <a:t> MCI/AD</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CST (Computerized Self Test)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IN/WN (</a:t>
            </a:r>
            <a:r>
              <a:rPr lang="en-US" sz="2000" b="0" i="0" u="none" strike="noStrike" cap="none" dirty="0" err="1">
                <a:solidFill>
                  <a:srgbClr val="595959"/>
                </a:solidFill>
                <a:latin typeface="Arial"/>
                <a:ea typeface="Arial"/>
                <a:cs typeface="Arial"/>
                <a:sym typeface="Arial"/>
              </a:rPr>
              <a:t>IntegNeuro</a:t>
            </a:r>
            <a:r>
              <a:rPr lang="en-US" sz="2000" b="0" i="0" u="none" strike="noStrike" cap="none" dirty="0">
                <a:solidFill>
                  <a:srgbClr val="595959"/>
                </a:solidFill>
                <a:latin typeface="Arial"/>
                <a:ea typeface="Arial"/>
                <a:cs typeface="Arial"/>
                <a:sym typeface="Arial"/>
              </a:rPr>
              <a:t>/</a:t>
            </a:r>
            <a:r>
              <a:rPr lang="en-US" sz="2000" b="0" i="0" u="none" strike="noStrike" cap="none" dirty="0" err="1">
                <a:solidFill>
                  <a:srgbClr val="595959"/>
                </a:solidFill>
                <a:latin typeface="Arial"/>
                <a:ea typeface="Arial"/>
                <a:cs typeface="Arial"/>
                <a:sym typeface="Arial"/>
              </a:rPr>
              <a:t>WebNeuro</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Mindstreams</a:t>
            </a:r>
            <a:r>
              <a:rPr lang="en-US" sz="2000" b="0" i="0" u="none" strike="noStrike" cap="none" dirty="0">
                <a:solidFill>
                  <a:srgbClr val="595959"/>
                </a:solidFill>
                <a:latin typeface="Arial"/>
                <a:ea typeface="Arial"/>
                <a:cs typeface="Arial"/>
                <a:sym typeface="Arial"/>
              </a:rPr>
              <a:t> (</a:t>
            </a:r>
            <a:r>
              <a:rPr lang="en-US" sz="2000" b="0" i="0" u="none" strike="noStrike" cap="none" dirty="0" err="1">
                <a:solidFill>
                  <a:srgbClr val="595959"/>
                </a:solidFill>
                <a:latin typeface="Arial"/>
                <a:ea typeface="Arial"/>
                <a:cs typeface="Arial"/>
                <a:sym typeface="Arial"/>
              </a:rPr>
              <a:t>NeuroTrax</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MC-CARE</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Staying Sharp (AARP)</a:t>
            </a:r>
            <a:endParaRPr sz="2000" dirty="0"/>
          </a:p>
        </p:txBody>
      </p:sp>
      <p:sp>
        <p:nvSpPr>
          <p:cNvPr id="273" name="Google Shape;273;p26"/>
          <p:cNvSpPr txBox="1">
            <a:spLocks noGrp="1"/>
          </p:cNvSpPr>
          <p:nvPr>
            <p:ph type="body" idx="1"/>
          </p:nvPr>
        </p:nvSpPr>
        <p:spPr>
          <a:xfrm>
            <a:off x="631825"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D7160"/>
              </a:buClr>
              <a:buFont typeface="Arial"/>
              <a:buNone/>
            </a:pPr>
            <a:r>
              <a:rPr lang="en-US" sz="2400" b="1" i="0" u="none" strike="noStrike" cap="none" dirty="0">
                <a:solidFill>
                  <a:srgbClr val="7F7F7F"/>
                </a:solidFill>
                <a:latin typeface="Arial"/>
                <a:ea typeface="Arial"/>
                <a:cs typeface="Arial"/>
                <a:sym typeface="Arial"/>
              </a:rPr>
              <a:t>Computerized cognitive tests</a:t>
            </a:r>
            <a:endParaRPr b="1" dirty="0"/>
          </a:p>
        </p:txBody>
      </p:sp>
      <p:sp>
        <p:nvSpPr>
          <p:cNvPr id="274" name="Google Shape;274;p26"/>
          <p:cNvSpPr txBox="1"/>
          <p:nvPr/>
        </p:nvSpPr>
        <p:spPr>
          <a:xfrm>
            <a:off x="6792875" y="1487788"/>
            <a:ext cx="4767300" cy="47247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130000"/>
              </a:lnSpc>
              <a:spcBef>
                <a:spcPts val="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Easier to administer––established model of self-administration</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Works across platforms</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Faster to administer</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More precise in measurement of episodic memory</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Better ability to track memory performance over time</a:t>
            </a:r>
          </a:p>
          <a:p>
            <a:pPr marL="228600" marR="0" lvl="0" indent="-241300" algn="l" rtl="0">
              <a:lnSpc>
                <a:spcPct val="130000"/>
              </a:lnSpc>
              <a:spcBef>
                <a:spcPts val="1000"/>
              </a:spcBef>
              <a:spcAft>
                <a:spcPts val="0"/>
              </a:spcAft>
              <a:buClr>
                <a:srgbClr val="CD7160"/>
              </a:buClr>
              <a:buSzPts val="2200"/>
              <a:buFont typeface="Arial"/>
              <a:buChar char="•"/>
            </a:pPr>
            <a:r>
              <a:rPr lang="en-US" sz="2200" dirty="0">
                <a:solidFill>
                  <a:schemeClr val="lt1"/>
                </a:solidFill>
              </a:rPr>
              <a:t>Manage huge data sets, low cost</a:t>
            </a:r>
            <a:endParaRPr sz="2200" dirty="0"/>
          </a:p>
        </p:txBody>
      </p:sp>
      <p:sp>
        <p:nvSpPr>
          <p:cNvPr id="276" name="Google Shape;276;p26"/>
          <p:cNvSpPr txBox="1"/>
          <p:nvPr/>
        </p:nvSpPr>
        <p:spPr>
          <a:xfrm>
            <a:off x="6807200" y="0"/>
            <a:ext cx="5068887" cy="9207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Font typeface="Arial"/>
              <a:buNone/>
            </a:pPr>
            <a:r>
              <a:rPr lang="en-US" sz="3600" b="1" i="0" u="none">
                <a:solidFill>
                  <a:schemeClr val="lt1"/>
                </a:solidFill>
                <a:latin typeface="Arial"/>
                <a:ea typeface="Arial"/>
                <a:cs typeface="Arial"/>
                <a:sym typeface="Arial"/>
              </a:rPr>
              <a:t>MemTrax Advantage</a:t>
            </a:r>
            <a:endParaRPr/>
          </a:p>
        </p:txBody>
      </p:sp>
      <p:pic>
        <p:nvPicPr>
          <p:cNvPr id="277" name="Google Shape;277;p26"/>
          <p:cNvPicPr preferRelativeResize="0"/>
          <p:nvPr/>
        </p:nvPicPr>
        <p:blipFill rotWithShape="1">
          <a:blip r:embed="rId4">
            <a:alphaModFix/>
          </a:blip>
          <a:srcRect/>
          <a:stretch/>
        </p:blipFill>
        <p:spPr>
          <a:xfrm>
            <a:off x="-6350" y="6802437"/>
            <a:ext cx="12204700" cy="61912"/>
          </a:xfrm>
          <a:prstGeom prst="rect">
            <a:avLst/>
          </a:prstGeom>
          <a:noFill/>
          <a:ln>
            <a:noFill/>
          </a:ln>
        </p:spPr>
      </p:pic>
      <p:sp>
        <p:nvSpPr>
          <p:cNvPr id="278" name="Google Shape;278;p26"/>
          <p:cNvSpPr txBox="1"/>
          <p:nvPr/>
        </p:nvSpPr>
        <p:spPr>
          <a:xfrm>
            <a:off x="6807200"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2"/>
              </a:buClr>
              <a:buFont typeface="Arial"/>
              <a:buNone/>
            </a:pPr>
            <a:r>
              <a:rPr lang="en-US" sz="2400" b="0" i="0" u="none">
                <a:solidFill>
                  <a:schemeClr val="lt2"/>
                </a:solidFill>
                <a:latin typeface="Arial"/>
                <a:ea typeface="Arial"/>
                <a:cs typeface="Arial"/>
                <a:sym typeface="Arial"/>
              </a:rPr>
              <a:t>Easy, quick, and longitudinal</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D8CD9F5-548A-4346-A6E7-13FAC5A66CE3}"/>
              </a:ext>
            </a:extLst>
          </p:cNvPr>
          <p:cNvSpPr>
            <a:spLocks noGrp="1" noChangeArrowheads="1"/>
          </p:cNvSpPr>
          <p:nvPr>
            <p:ph type="title" idx="4294967295"/>
          </p:nvPr>
        </p:nvSpPr>
        <p:spPr>
          <a:xfrm>
            <a:off x="924791" y="360363"/>
            <a:ext cx="10577945" cy="762000"/>
          </a:xfrm>
        </p:spPr>
        <p:txBody>
          <a:bodyPr/>
          <a:lstStyle/>
          <a:p>
            <a:r>
              <a:rPr lang="en-US" altLang="en-US" sz="4200" b="1" dirty="0">
                <a:latin typeface="Arial" panose="020B0604020202020204" pitchFamily="34" charset="0"/>
                <a:cs typeface="Arial" panose="020B0604020202020204" pitchFamily="34" charset="0"/>
              </a:rPr>
              <a:t>Why Screening is Important to Consider</a:t>
            </a:r>
          </a:p>
        </p:txBody>
      </p:sp>
      <p:sp>
        <p:nvSpPr>
          <p:cNvPr id="95235" name="Rectangle 3">
            <a:extLst>
              <a:ext uri="{FF2B5EF4-FFF2-40B4-BE49-F238E27FC236}">
                <a16:creationId xmlns:a16="http://schemas.microsoft.com/office/drawing/2014/main" id="{6AC491C8-A74A-4288-AACC-70E33A004AB2}"/>
              </a:ext>
            </a:extLst>
          </p:cNvPr>
          <p:cNvSpPr>
            <a:spLocks noGrp="1" noChangeArrowheads="1"/>
          </p:cNvSpPr>
          <p:nvPr>
            <p:ph type="body" idx="4294967295"/>
          </p:nvPr>
        </p:nvSpPr>
        <p:spPr>
          <a:xfrm>
            <a:off x="2095500" y="1397907"/>
            <a:ext cx="8001000" cy="5264150"/>
          </a:xfrm>
        </p:spPr>
        <p:txBody>
          <a:bodyPr/>
          <a:lstStyle/>
          <a:p>
            <a:pPr>
              <a:spcAft>
                <a:spcPct val="40000"/>
              </a:spcAft>
            </a:pPr>
            <a:r>
              <a:rPr lang="en-US" altLang="en-US" sz="2400" dirty="0"/>
              <a:t>Cognitive impairment is disruptive to human well-being and psychosocial function</a:t>
            </a:r>
          </a:p>
          <a:p>
            <a:pPr>
              <a:spcAft>
                <a:spcPct val="40000"/>
              </a:spcAft>
            </a:pPr>
            <a:r>
              <a:rPr lang="en-US" altLang="en-US" sz="2400" dirty="0"/>
              <a:t>Cognitive Impairment is potentially a prodromal condition to dementia and Alzheimer’s disease</a:t>
            </a:r>
          </a:p>
          <a:p>
            <a:pPr>
              <a:spcAft>
                <a:spcPct val="40000"/>
              </a:spcAft>
            </a:pPr>
            <a:r>
              <a:rPr lang="en-US" altLang="en-US" sz="2400" dirty="0"/>
              <a:t>Dementia is a tremendously costly condition</a:t>
            </a:r>
          </a:p>
          <a:p>
            <a:pPr>
              <a:spcAft>
                <a:spcPct val="40000"/>
              </a:spcAft>
            </a:pPr>
            <a:r>
              <a:rPr lang="en-US" altLang="en-US" sz="2400" dirty="0"/>
              <a:t>With the aging of the population (even beyond the baby-boom) there will be a progressive increase in the proportion of elderly individuals in the world</a:t>
            </a:r>
          </a:p>
          <a:p>
            <a:pPr>
              <a:spcAft>
                <a:spcPct val="40000"/>
              </a:spcAft>
            </a:pPr>
            <a:r>
              <a:rPr lang="en-US" altLang="en-US" sz="2400" dirty="0"/>
              <a:t>Screening will lead to more diagnoses which will advance the understanding of Alzheimer’s disease and foster the development of better treatments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AB13-EABB-47B7-9553-D54BF48A5456}"/>
              </a:ext>
            </a:extLst>
          </p:cNvPr>
          <p:cNvSpPr>
            <a:spLocks noGrp="1"/>
          </p:cNvSpPr>
          <p:nvPr>
            <p:ph type="title"/>
          </p:nvPr>
        </p:nvSpPr>
        <p:spPr>
          <a:xfrm>
            <a:off x="838200" y="197174"/>
            <a:ext cx="10515600" cy="1325563"/>
          </a:xfrm>
        </p:spPr>
        <p:txBody>
          <a:bodyPr/>
          <a:lstStyle/>
          <a:p>
            <a:pPr algn="ctr"/>
            <a:r>
              <a:rPr lang="en-US" b="1" dirty="0">
                <a:latin typeface="Arial" panose="020B0604020202020204" pitchFamily="34" charset="0"/>
                <a:cs typeface="Arial" panose="020B0604020202020204" pitchFamily="34" charset="0"/>
              </a:rPr>
              <a:t>Massive Internet Testing</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Using a Memory Health Registry</a:t>
            </a:r>
          </a:p>
        </p:txBody>
      </p:sp>
      <p:sp>
        <p:nvSpPr>
          <p:cNvPr id="3" name="Content Placeholder 2">
            <a:extLst>
              <a:ext uri="{FF2B5EF4-FFF2-40B4-BE49-F238E27FC236}">
                <a16:creationId xmlns:a16="http://schemas.microsoft.com/office/drawing/2014/main" id="{6FB0BE7C-8C17-4317-9A39-8AAE750DD575}"/>
              </a:ext>
            </a:extLst>
          </p:cNvPr>
          <p:cNvSpPr>
            <a:spLocks noGrp="1"/>
          </p:cNvSpPr>
          <p:nvPr>
            <p:ph idx="1"/>
          </p:nvPr>
        </p:nvSpPr>
        <p:spPr>
          <a:xfrm>
            <a:off x="912845" y="1704325"/>
            <a:ext cx="10797074" cy="4528523"/>
          </a:xfrm>
        </p:spPr>
        <p:txBody>
          <a:bodyPr/>
          <a:lstStyle/>
          <a:p>
            <a:r>
              <a:rPr lang="en-US" sz="2400" dirty="0"/>
              <a:t>Initial test – recruiting one million participants, include genotyping (GWAS)</a:t>
            </a:r>
          </a:p>
          <a:p>
            <a:pPr lvl="1"/>
            <a:r>
              <a:rPr lang="en-US" sz="2000" dirty="0"/>
              <a:t>Assess compliance, progression – frequency, reliability, consistency of measures</a:t>
            </a:r>
          </a:p>
          <a:p>
            <a:r>
              <a:rPr lang="en-US" sz="2400" dirty="0"/>
              <a:t>Demographic, Clinical, Behavioral questionnaires</a:t>
            </a:r>
          </a:p>
          <a:p>
            <a:pPr lvl="1"/>
            <a:r>
              <a:rPr lang="en-US" sz="2000" dirty="0"/>
              <a:t>Determine health habits, medication usage, etc. - determine correlates of progression </a:t>
            </a:r>
          </a:p>
          <a:p>
            <a:r>
              <a:rPr lang="en-US" sz="2400" dirty="0"/>
              <a:t>Intervention testing </a:t>
            </a:r>
          </a:p>
          <a:p>
            <a:pPr lvl="1"/>
            <a:r>
              <a:rPr lang="en-US" sz="2000" dirty="0"/>
              <a:t>Request for participants to participate in selective intervention trials</a:t>
            </a:r>
          </a:p>
          <a:p>
            <a:pPr lvl="1"/>
            <a:r>
              <a:rPr lang="en-US" sz="2000" dirty="0"/>
              <a:t>Can set up trials for subjects anywhere - to receive randomly designated treatments by mail</a:t>
            </a:r>
          </a:p>
          <a:p>
            <a:r>
              <a:rPr lang="en-US" sz="2400" dirty="0"/>
              <a:t>Assess outcomes using MemTrax or similar on-line tool – </a:t>
            </a:r>
          </a:p>
          <a:p>
            <a:pPr lvl="1"/>
            <a:r>
              <a:rPr lang="en-US" sz="2000" dirty="0"/>
              <a:t>Encourage all subjects to take a large number of tests (many per day, daily, weekly, monthly)</a:t>
            </a:r>
          </a:p>
          <a:p>
            <a:pPr lvl="1"/>
            <a:r>
              <a:rPr lang="en-US" sz="2000" dirty="0"/>
              <a:t>Standard error drops by the square root of the number of tests taken</a:t>
            </a:r>
          </a:p>
          <a:p>
            <a:pPr lvl="1"/>
            <a:r>
              <a:rPr lang="en-US" sz="2000" dirty="0"/>
              <a:t>Large numbers of subjects and tests will provide accurate estimates of intervention effects</a:t>
            </a:r>
          </a:p>
        </p:txBody>
      </p:sp>
    </p:spTree>
    <p:extLst>
      <p:ext uri="{BB962C8B-B14F-4D97-AF65-F5344CB8AC3E}">
        <p14:creationId xmlns:p14="http://schemas.microsoft.com/office/powerpoint/2010/main" val="2133514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53D923B-6CEC-4EE6-8D98-FBC291DABDB9}"/>
              </a:ext>
            </a:extLst>
          </p:cNvPr>
          <p:cNvSpPr>
            <a:spLocks noGrp="1" noChangeArrowheads="1"/>
          </p:cNvSpPr>
          <p:nvPr>
            <p:ph type="title" idx="4294967295"/>
          </p:nvPr>
        </p:nvSpPr>
        <p:spPr>
          <a:xfrm>
            <a:off x="1164771" y="220210"/>
            <a:ext cx="9862457" cy="1073150"/>
          </a:xfrm>
        </p:spPr>
        <p:txBody>
          <a:bodyPr/>
          <a:lstStyle/>
          <a:p>
            <a:r>
              <a:rPr lang="en-US" altLang="en-US" b="1" dirty="0">
                <a:latin typeface="Arial" panose="020B0604020202020204" pitchFamily="34" charset="0"/>
                <a:cs typeface="Arial" panose="020B0604020202020204" pitchFamily="34" charset="0"/>
              </a:rPr>
              <a:t>Secondary Screen: Specific Testing</a:t>
            </a:r>
          </a:p>
        </p:txBody>
      </p:sp>
      <p:sp>
        <p:nvSpPr>
          <p:cNvPr id="93187" name="Rectangle 3">
            <a:extLst>
              <a:ext uri="{FF2B5EF4-FFF2-40B4-BE49-F238E27FC236}">
                <a16:creationId xmlns:a16="http://schemas.microsoft.com/office/drawing/2014/main" id="{FEE24774-E99D-4999-A614-71B27857E95A}"/>
              </a:ext>
            </a:extLst>
          </p:cNvPr>
          <p:cNvSpPr>
            <a:spLocks noGrp="1" noChangeArrowheads="1"/>
          </p:cNvSpPr>
          <p:nvPr>
            <p:ph type="body" idx="4294967295"/>
          </p:nvPr>
        </p:nvSpPr>
        <p:spPr>
          <a:xfrm>
            <a:off x="2307771" y="1556657"/>
            <a:ext cx="8229600" cy="4876800"/>
          </a:xfrm>
        </p:spPr>
        <p:txBody>
          <a:bodyPr/>
          <a:lstStyle/>
          <a:p>
            <a:pPr>
              <a:spcAft>
                <a:spcPct val="20000"/>
              </a:spcAft>
            </a:pPr>
            <a:r>
              <a:rPr lang="en-US" altLang="en-US" sz="2400" dirty="0">
                <a:latin typeface="Arial" panose="020B0604020202020204" pitchFamily="34" charset="0"/>
                <a:cs typeface="Arial" panose="020B0604020202020204" pitchFamily="34" charset="0"/>
              </a:rPr>
              <a:t>More cognitive testing</a:t>
            </a:r>
          </a:p>
          <a:p>
            <a:pPr lvl="1">
              <a:spcAft>
                <a:spcPct val="20000"/>
              </a:spcAft>
            </a:pPr>
            <a:r>
              <a:rPr lang="en-US" altLang="en-US" sz="2000" dirty="0">
                <a:latin typeface="Arial" panose="020B0604020202020204" pitchFamily="34" charset="0"/>
                <a:cs typeface="Arial" panose="020B0604020202020204" pitchFamily="34" charset="0"/>
              </a:rPr>
              <a:t>Complete orientation testing</a:t>
            </a:r>
          </a:p>
          <a:p>
            <a:pPr lvl="1">
              <a:spcAft>
                <a:spcPct val="20000"/>
              </a:spcAft>
            </a:pPr>
            <a:r>
              <a:rPr lang="en-US" altLang="en-US" sz="2000" dirty="0">
                <a:latin typeface="Arial" panose="020B0604020202020204" pitchFamily="34" charset="0"/>
                <a:cs typeface="Arial" panose="020B0604020202020204" pitchFamily="34" charset="0"/>
              </a:rPr>
              <a:t>Ask for recall of 5 items</a:t>
            </a:r>
          </a:p>
          <a:p>
            <a:pPr lvl="1">
              <a:spcAft>
                <a:spcPct val="20000"/>
              </a:spcAft>
            </a:pPr>
            <a:r>
              <a:rPr lang="en-US" altLang="en-US" sz="2000" dirty="0">
                <a:latin typeface="Arial" panose="020B0604020202020204" pitchFamily="34" charset="0"/>
                <a:cs typeface="Arial" panose="020B0604020202020204" pitchFamily="34" charset="0"/>
              </a:rPr>
              <a:t>Test naming ability, animals, 1 min</a:t>
            </a:r>
          </a:p>
          <a:p>
            <a:pPr>
              <a:spcAft>
                <a:spcPct val="20000"/>
              </a:spcAft>
            </a:pPr>
            <a:r>
              <a:rPr lang="en-US" altLang="en-US" sz="2400" dirty="0">
                <a:latin typeface="Arial" panose="020B0604020202020204" pitchFamily="34" charset="0"/>
                <a:cs typeface="Arial" panose="020B0604020202020204" pitchFamily="34" charset="0"/>
              </a:rPr>
              <a:t>Ask questions about Activities of Daily Living</a:t>
            </a:r>
          </a:p>
          <a:p>
            <a:pPr>
              <a:spcAft>
                <a:spcPct val="20000"/>
              </a:spcAft>
            </a:pPr>
            <a:r>
              <a:rPr lang="en-US" altLang="en-US" sz="2400" dirty="0">
                <a:latin typeface="Arial" panose="020B0604020202020204" pitchFamily="34" charset="0"/>
                <a:cs typeface="Arial" panose="020B0604020202020204" pitchFamily="34" charset="0"/>
              </a:rPr>
              <a:t>Ask questions about depression, sleep</a:t>
            </a:r>
          </a:p>
          <a:p>
            <a:pPr>
              <a:spcAft>
                <a:spcPct val="20000"/>
              </a:spcAft>
            </a:pPr>
            <a:r>
              <a:rPr lang="en-US" altLang="en-US" sz="2400" dirty="0">
                <a:latin typeface="Arial" panose="020B0604020202020204" pitchFamily="34" charset="0"/>
                <a:cs typeface="Arial" panose="020B0604020202020204" pitchFamily="34" charset="0"/>
              </a:rPr>
              <a:t>Talk with a knowledgeable informant</a:t>
            </a:r>
          </a:p>
          <a:p>
            <a:pPr lvl="1">
              <a:spcAft>
                <a:spcPct val="20000"/>
              </a:spcAft>
            </a:pPr>
            <a:r>
              <a:rPr lang="en-US" altLang="en-US" sz="2000" dirty="0">
                <a:latin typeface="Arial" panose="020B0604020202020204" pitchFamily="34" charset="0"/>
                <a:cs typeface="Arial" panose="020B0604020202020204" pitchFamily="34" charset="0"/>
              </a:rPr>
              <a:t>To confirm level of neurocognitive and daily function</a:t>
            </a:r>
          </a:p>
          <a:p>
            <a:pPr>
              <a:spcAft>
                <a:spcPct val="20000"/>
              </a:spcAft>
            </a:pPr>
            <a:r>
              <a:rPr lang="en-US" altLang="en-US" sz="2400" dirty="0">
                <a:latin typeface="Arial" panose="020B0604020202020204" pitchFamily="34" charset="0"/>
                <a:cs typeface="Arial" panose="020B0604020202020204" pitchFamily="34" charset="0"/>
              </a:rPr>
              <a:t>Assess diagnostic factors (e.g., DSM5- neurocognition)</a:t>
            </a:r>
          </a:p>
          <a:p>
            <a:pPr>
              <a:spcAft>
                <a:spcPct val="20000"/>
              </a:spcAft>
            </a:pPr>
            <a:r>
              <a:rPr lang="en-US" altLang="en-US" sz="2400" dirty="0">
                <a:latin typeface="Arial" panose="020B0604020202020204" pitchFamily="34" charset="0"/>
                <a:cs typeface="Arial" panose="020B0604020202020204" pitchFamily="34" charset="0"/>
              </a:rPr>
              <a:t>Provide estimate of function on TIME-INDEX continuum</a:t>
            </a:r>
          </a:p>
          <a:p>
            <a:pPr>
              <a:buFontTx/>
              <a:buNone/>
            </a:pPr>
            <a:endParaRPr lang="en-US"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9EF9040-1FCF-4659-BEF3-2DB02184A29D}"/>
              </a:ext>
            </a:extLst>
          </p:cNvPr>
          <p:cNvSpPr>
            <a:spLocks noGrp="1" noChangeArrowheads="1"/>
          </p:cNvSpPr>
          <p:nvPr>
            <p:ph type="title" idx="4294967295"/>
          </p:nvPr>
        </p:nvSpPr>
        <p:spPr>
          <a:xfrm>
            <a:off x="2046514" y="363650"/>
            <a:ext cx="9318171" cy="615723"/>
          </a:xfrm>
        </p:spPr>
        <p:txBody>
          <a:bodyPr/>
          <a:lstStyle/>
          <a:p>
            <a:r>
              <a:rPr lang="en-US" altLang="en-US" b="1" dirty="0">
                <a:latin typeface="Arial" panose="020B0604020202020204" pitchFamily="34" charset="0"/>
                <a:cs typeface="Arial" panose="020B0604020202020204" pitchFamily="34" charset="0"/>
              </a:rPr>
              <a:t>Comprehensive Screening Plan</a:t>
            </a:r>
          </a:p>
        </p:txBody>
      </p:sp>
      <p:sp>
        <p:nvSpPr>
          <p:cNvPr id="94211" name="Rectangle 3">
            <a:extLst>
              <a:ext uri="{FF2B5EF4-FFF2-40B4-BE49-F238E27FC236}">
                <a16:creationId xmlns:a16="http://schemas.microsoft.com/office/drawing/2014/main" id="{53CD0C5B-2788-4A15-876D-EBF5E344FA15}"/>
              </a:ext>
            </a:extLst>
          </p:cNvPr>
          <p:cNvSpPr>
            <a:spLocks noGrp="1" noChangeArrowheads="1"/>
          </p:cNvSpPr>
          <p:nvPr>
            <p:ph type="body" idx="4294967295"/>
          </p:nvPr>
        </p:nvSpPr>
        <p:spPr>
          <a:xfrm>
            <a:off x="3663950" y="1066800"/>
            <a:ext cx="7004050" cy="5119688"/>
          </a:xfrm>
        </p:spPr>
        <p:txBody>
          <a:bodyPr/>
          <a:lstStyle/>
          <a:p>
            <a:pPr>
              <a:lnSpc>
                <a:spcPct val="80000"/>
              </a:lnSpc>
              <a:spcAft>
                <a:spcPct val="10000"/>
              </a:spcAft>
            </a:pPr>
            <a:r>
              <a:rPr lang="en-US" altLang="en-US" sz="2000" dirty="0">
                <a:latin typeface="Arial" panose="020B0604020202020204" pitchFamily="34" charset="0"/>
                <a:cs typeface="Arial" panose="020B0604020202020204" pitchFamily="34" charset="0"/>
              </a:rPr>
              <a:t>At age 50 – initial screen, review risks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Consider dementia family history</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Begin yearly assessments if high risk</a:t>
            </a:r>
          </a:p>
          <a:p>
            <a:pPr lvl="1">
              <a:lnSpc>
                <a:spcPct val="80000"/>
              </a:lnSpc>
              <a:spcAft>
                <a:spcPct val="10000"/>
              </a:spcAft>
            </a:pPr>
            <a:endParaRPr lang="en-US" altLang="en-US" sz="2000" dirty="0">
              <a:latin typeface="Arial" panose="020B0604020202020204" pitchFamily="34" charset="0"/>
              <a:cs typeface="Arial" panose="020B0604020202020204" pitchFamily="34" charset="0"/>
            </a:endParaRPr>
          </a:p>
          <a:p>
            <a:pPr>
              <a:lnSpc>
                <a:spcPct val="80000"/>
              </a:lnSpc>
              <a:spcAft>
                <a:spcPct val="10000"/>
              </a:spcAft>
            </a:pPr>
            <a:r>
              <a:rPr lang="en-US" altLang="en-US" sz="2000" dirty="0">
                <a:latin typeface="Arial" panose="020B0604020202020204" pitchFamily="34" charset="0"/>
                <a:cs typeface="Arial" panose="020B0604020202020204" pitchFamily="34" charset="0"/>
              </a:rPr>
              <a:t>At ages 55, 60 - Follow-up assessments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a:p>
            <a:pPr lvl="1">
              <a:lnSpc>
                <a:spcPct val="80000"/>
              </a:lnSpc>
              <a:spcAft>
                <a:spcPct val="10000"/>
              </a:spcAft>
            </a:pPr>
            <a:endParaRPr lang="en-US" altLang="en-US" sz="2000" dirty="0">
              <a:latin typeface="Arial" panose="020B0604020202020204" pitchFamily="34" charset="0"/>
              <a:cs typeface="Arial" panose="020B0604020202020204" pitchFamily="34" charset="0"/>
            </a:endParaRPr>
          </a:p>
          <a:p>
            <a:pPr>
              <a:lnSpc>
                <a:spcPct val="80000"/>
              </a:lnSpc>
              <a:spcAft>
                <a:spcPct val="10000"/>
              </a:spcAft>
            </a:pPr>
            <a:r>
              <a:rPr lang="en-US" altLang="en-US" sz="2000" dirty="0">
                <a:latin typeface="Arial" panose="020B0604020202020204" pitchFamily="34" charset="0"/>
                <a:cs typeface="Arial" panose="020B0604020202020204" pitchFamily="34" charset="0"/>
              </a:rPr>
              <a:t>At age 65 - Beginning annual assessments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Review of Systems, Vital Signs</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Brief Cognitive Evaluation</a:t>
            </a:r>
          </a:p>
          <a:p>
            <a:pPr lvl="1">
              <a:lnSpc>
                <a:spcPct val="80000"/>
              </a:lnSpc>
              <a:spcAft>
                <a:spcPct val="10000"/>
              </a:spcAft>
            </a:pPr>
            <a:r>
              <a:rPr lang="en-US" altLang="en-US" sz="2000" dirty="0">
                <a:latin typeface="Arial" panose="020B0604020202020204" pitchFamily="34" charset="0"/>
                <a:cs typeface="Arial" panose="020B0604020202020204" pitchFamily="34" charset="0"/>
              </a:rPr>
              <a:t>CBC, B12, cholesterol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0AB04CB-46DC-45A0-9AB7-47B5BAE447EC}"/>
              </a:ext>
            </a:extLst>
          </p:cNvPr>
          <p:cNvSpPr>
            <a:spLocks noGrp="1" noChangeArrowheads="1"/>
          </p:cNvSpPr>
          <p:nvPr>
            <p:ph type="title" idx="4294967295"/>
          </p:nvPr>
        </p:nvSpPr>
        <p:spPr>
          <a:xfrm>
            <a:off x="892629" y="304801"/>
            <a:ext cx="10733314" cy="869372"/>
          </a:xfrm>
        </p:spPr>
        <p:txBody>
          <a:bodyPr/>
          <a:lstStyle/>
          <a:p>
            <a:r>
              <a:rPr lang="en-US" altLang="en-US" sz="3600" b="1" dirty="0">
                <a:latin typeface="Arial" panose="020B0604020202020204" pitchFamily="34" charset="0"/>
                <a:cs typeface="Arial" panose="020B0604020202020204" pitchFamily="34" charset="0"/>
              </a:rPr>
              <a:t>Path to Better Tools for  Early AD Assessment</a:t>
            </a:r>
          </a:p>
        </p:txBody>
      </p:sp>
      <p:sp>
        <p:nvSpPr>
          <p:cNvPr id="88067" name="Rectangle 3">
            <a:extLst>
              <a:ext uri="{FF2B5EF4-FFF2-40B4-BE49-F238E27FC236}">
                <a16:creationId xmlns:a16="http://schemas.microsoft.com/office/drawing/2014/main" id="{80B9B02D-EBE8-4A84-958B-62FF63E9266F}"/>
              </a:ext>
            </a:extLst>
          </p:cNvPr>
          <p:cNvSpPr>
            <a:spLocks noGrp="1" noChangeArrowheads="1"/>
          </p:cNvSpPr>
          <p:nvPr>
            <p:ph type="body" idx="4294967295"/>
          </p:nvPr>
        </p:nvSpPr>
        <p:spPr>
          <a:xfrm>
            <a:off x="1638300" y="1174173"/>
            <a:ext cx="8915400" cy="5254336"/>
          </a:xfrm>
        </p:spPr>
        <p:txBody>
          <a:bodyPr/>
          <a:lstStyle/>
          <a:p>
            <a:pPr>
              <a:lnSpc>
                <a:spcPct val="90000"/>
              </a:lnSpc>
            </a:pPr>
            <a:r>
              <a:rPr lang="en-US" altLang="en-US" sz="2400" b="1" dirty="0">
                <a:latin typeface="Arial" panose="020B0604020202020204" pitchFamily="34" charset="0"/>
                <a:cs typeface="Arial" panose="020B0604020202020204" pitchFamily="34" charset="0"/>
              </a:rPr>
              <a:t>Genetic vulnerability testing (trait risk)</a:t>
            </a:r>
          </a:p>
          <a:p>
            <a:pPr>
              <a:lnSpc>
                <a:spcPct val="90000"/>
              </a:lnSpc>
            </a:pPr>
            <a:r>
              <a:rPr lang="en-US" altLang="en-US" sz="2400" b="1" dirty="0">
                <a:latin typeface="Arial" panose="020B0604020202020204" pitchFamily="34" charset="0"/>
                <a:cs typeface="Arial" panose="020B0604020202020204" pitchFamily="34" charset="0"/>
              </a:rPr>
              <a:t>Vulnerability factors (education, occupation, head injury)</a:t>
            </a:r>
          </a:p>
          <a:p>
            <a:pPr>
              <a:lnSpc>
                <a:spcPct val="90000"/>
              </a:lnSpc>
            </a:pPr>
            <a:r>
              <a:rPr lang="en-US" altLang="en-US" sz="2400" b="1" dirty="0">
                <a:latin typeface="Arial" panose="020B0604020202020204" pitchFamily="34" charset="0"/>
                <a:cs typeface="Arial" panose="020B0604020202020204" pitchFamily="34" charset="0"/>
              </a:rPr>
              <a:t>Early recognition (10 warning signs)</a:t>
            </a:r>
          </a:p>
          <a:p>
            <a:pPr lvl="1">
              <a:lnSpc>
                <a:spcPct val="90000"/>
              </a:lnSpc>
            </a:pPr>
            <a:r>
              <a:rPr lang="en-US" altLang="en-US" sz="2000" b="1" dirty="0">
                <a:latin typeface="Arial" panose="020B0604020202020204" pitchFamily="34" charset="0"/>
                <a:cs typeface="Arial" panose="020B0604020202020204" pitchFamily="34" charset="0"/>
              </a:rPr>
              <a:t>Activities of Daily Living (ADLs), behavior changes, forgetting</a:t>
            </a:r>
          </a:p>
          <a:p>
            <a:pPr>
              <a:lnSpc>
                <a:spcPct val="90000"/>
              </a:lnSpc>
            </a:pPr>
            <a:r>
              <a:rPr lang="en-US" altLang="en-US" sz="2400" b="1" dirty="0">
                <a:latin typeface="Arial" panose="020B0604020202020204" pitchFamily="34" charset="0"/>
                <a:cs typeface="Arial" panose="020B0604020202020204" pitchFamily="34" charset="0"/>
              </a:rPr>
              <a:t>Developing suspicion - screening tools</a:t>
            </a:r>
          </a:p>
          <a:p>
            <a:pPr lvl="1">
              <a:lnSpc>
                <a:spcPct val="90000"/>
              </a:lnSpc>
            </a:pPr>
            <a:r>
              <a:rPr lang="en-US" altLang="en-US" sz="2000" b="1" dirty="0">
                <a:latin typeface="Arial" panose="020B0604020202020204" pitchFamily="34" charset="0"/>
                <a:cs typeface="Arial" panose="020B0604020202020204" pitchFamily="34" charset="0"/>
              </a:rPr>
              <a:t>Brief memory measure - 6th vital sign in elderly</a:t>
            </a:r>
          </a:p>
          <a:p>
            <a:pPr>
              <a:lnSpc>
                <a:spcPct val="90000"/>
              </a:lnSpc>
            </a:pPr>
            <a:r>
              <a:rPr lang="en-US" altLang="en-US" sz="2400" b="1" dirty="0">
                <a:latin typeface="Arial" panose="020B0604020202020204" pitchFamily="34" charset="0"/>
                <a:cs typeface="Arial" panose="020B0604020202020204" pitchFamily="34" charset="0"/>
              </a:rPr>
              <a:t>Positive diagnostic tests</a:t>
            </a:r>
          </a:p>
          <a:p>
            <a:pPr lvl="1"/>
            <a:r>
              <a:rPr lang="en-US" altLang="en-US" sz="2000" b="1" dirty="0">
                <a:latin typeface="Arial" panose="020B0604020202020204" pitchFamily="34" charset="0"/>
                <a:cs typeface="Arial" panose="020B0604020202020204" pitchFamily="34" charset="0"/>
              </a:rPr>
              <a:t>Blood tests – developing – tau levels, amyloid levels</a:t>
            </a:r>
          </a:p>
          <a:p>
            <a:pPr lvl="1">
              <a:lnSpc>
                <a:spcPct val="90000"/>
              </a:lnSpc>
            </a:pPr>
            <a:r>
              <a:rPr lang="en-US" altLang="en-US" sz="2000" b="1" dirty="0">
                <a:latin typeface="Arial" panose="020B0604020202020204" pitchFamily="34" charset="0"/>
                <a:cs typeface="Arial" panose="020B0604020202020204" pitchFamily="34" charset="0"/>
              </a:rPr>
              <a:t>CSF (cerebrospinal fluid) – tau levels elevated; amyloid levels low</a:t>
            </a:r>
          </a:p>
          <a:p>
            <a:pPr lvl="1">
              <a:lnSpc>
                <a:spcPct val="90000"/>
              </a:lnSpc>
            </a:pPr>
            <a:r>
              <a:rPr lang="en-US" altLang="en-US" sz="2000" b="1" dirty="0">
                <a:latin typeface="Arial" panose="020B0604020202020204" pitchFamily="34" charset="0"/>
                <a:cs typeface="Arial" panose="020B0604020202020204" pitchFamily="34" charset="0"/>
              </a:rPr>
              <a:t>Brain scan – PET – DDNP, Congo-red derivatives</a:t>
            </a:r>
          </a:p>
          <a:p>
            <a:pPr>
              <a:lnSpc>
                <a:spcPct val="90000"/>
              </a:lnSpc>
            </a:pPr>
            <a:r>
              <a:rPr lang="en-US" altLang="en-US" sz="2400" b="1" dirty="0">
                <a:latin typeface="Arial" panose="020B0604020202020204" pitchFamily="34" charset="0"/>
                <a:cs typeface="Arial" panose="020B0604020202020204" pitchFamily="34" charset="0"/>
              </a:rPr>
              <a:t>Mild Dementia severity assessments</a:t>
            </a:r>
          </a:p>
          <a:p>
            <a:pPr>
              <a:lnSpc>
                <a:spcPct val="90000"/>
              </a:lnSpc>
            </a:pPr>
            <a:r>
              <a:rPr lang="en-US" altLang="en-US" sz="2400" b="1" dirty="0">
                <a:latin typeface="Arial" panose="020B0604020202020204" pitchFamily="34" charset="0"/>
                <a:cs typeface="Arial" panose="020B0604020202020204" pitchFamily="34" charset="0"/>
              </a:rPr>
              <a:t>Detecting early change over time</a:t>
            </a:r>
          </a:p>
          <a:p>
            <a:pPr lvl="1">
              <a:lnSpc>
                <a:spcPct val="90000"/>
              </a:lnSpc>
            </a:pPr>
            <a:r>
              <a:rPr lang="en-US" altLang="en-US" b="1" dirty="0">
                <a:latin typeface="Arial" panose="020B0604020202020204" pitchFamily="34" charset="0"/>
                <a:cs typeface="Arial" panose="020B0604020202020204" pitchFamily="34" charset="0"/>
              </a:rPr>
              <a:t>measuring rate, predicting progression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E6C5CD9-4E2A-4434-A9DA-C21F63AFF3F0}"/>
              </a:ext>
            </a:extLst>
          </p:cNvPr>
          <p:cNvSpPr>
            <a:spLocks noGrp="1" noChangeArrowheads="1"/>
          </p:cNvSpPr>
          <p:nvPr>
            <p:ph type="title" idx="4294967295"/>
          </p:nvPr>
        </p:nvSpPr>
        <p:spPr>
          <a:xfrm>
            <a:off x="1524000" y="0"/>
            <a:ext cx="9144000" cy="838200"/>
          </a:xfrm>
        </p:spPr>
        <p:txBody>
          <a:bodyPr/>
          <a:lstStyle/>
          <a:p>
            <a:r>
              <a:rPr lang="en-US" altLang="en-US" sz="4000" b="1" dirty="0">
                <a:latin typeface="Arial" panose="020B0604020202020204" pitchFamily="34" charset="0"/>
                <a:cs typeface="Arial" panose="020B0604020202020204" pitchFamily="34" charset="0"/>
              </a:rPr>
              <a:t>Full Dementia Assessment – 1 hour</a:t>
            </a:r>
          </a:p>
        </p:txBody>
      </p:sp>
      <p:sp>
        <p:nvSpPr>
          <p:cNvPr id="55299" name="Rectangle 3">
            <a:extLst>
              <a:ext uri="{FF2B5EF4-FFF2-40B4-BE49-F238E27FC236}">
                <a16:creationId xmlns:a16="http://schemas.microsoft.com/office/drawing/2014/main" id="{1D00C2AE-0496-44EF-AFB7-46F69B3E1CA7}"/>
              </a:ext>
            </a:extLst>
          </p:cNvPr>
          <p:cNvSpPr>
            <a:spLocks noGrp="1" noChangeArrowheads="1"/>
          </p:cNvSpPr>
          <p:nvPr>
            <p:ph type="body" idx="4294967295"/>
          </p:nvPr>
        </p:nvSpPr>
        <p:spPr>
          <a:xfrm>
            <a:off x="2057400" y="914400"/>
            <a:ext cx="8610600" cy="5791200"/>
          </a:xfrm>
        </p:spPr>
        <p:txBody>
          <a:bodyPr/>
          <a:lstStyle/>
          <a:p>
            <a:pPr>
              <a:lnSpc>
                <a:spcPct val="75000"/>
              </a:lnSpc>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History Of Dementia Development (30 min)</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Ask the Patient What Problem Has Brought Him to See You</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Ask the Family, Companion about the Problem</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Specifically Ask about Memory Problems</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Ask about the First Symptoms</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Enquire about Time of Onset</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Ask about Any Unusual Events Around the Time of Onset, e.g., stress, trauma, surgery</a:t>
            </a:r>
          </a:p>
          <a:p>
            <a:pPr lvl="1">
              <a:lnSpc>
                <a:spcPct val="85000"/>
              </a:lnSpc>
              <a:buSzPct val="75000"/>
              <a:buFont typeface="Wingdings" panose="05000000000000000000" pitchFamily="2" charset="2"/>
              <a:buChar char="ð"/>
            </a:pPr>
            <a:r>
              <a:rPr lang="en-US" altLang="en-US" sz="2000" dirty="0">
                <a:latin typeface="Arial" panose="020B0604020202020204" pitchFamily="34" charset="0"/>
                <a:cs typeface="Arial" panose="020B0604020202020204" pitchFamily="34" charset="0"/>
              </a:rPr>
              <a:t>Ask about Nature and Rate of Progression, Activities of Daily Living</a:t>
            </a:r>
            <a:endParaRPr lang="en-US" altLang="en-US" dirty="0">
              <a:latin typeface="Arial" panose="020B0604020202020204" pitchFamily="34" charset="0"/>
              <a:cs typeface="Arial" panose="020B0604020202020204" pitchFamily="34" charset="0"/>
            </a:endParaRPr>
          </a:p>
          <a:p>
            <a:pPr>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Physical Examination (5 minutes)</a:t>
            </a:r>
          </a:p>
          <a:p>
            <a:pPr>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Neurological Examination (5 minutes) </a:t>
            </a:r>
            <a:r>
              <a:rPr lang="en-US" altLang="en-US" sz="1800" dirty="0">
                <a:latin typeface="Arial" panose="020B0604020202020204" pitchFamily="34" charset="0"/>
                <a:cs typeface="Arial" panose="020B0604020202020204" pitchFamily="34" charset="0"/>
              </a:rPr>
              <a:t>(vibration sense)</a:t>
            </a:r>
          </a:p>
          <a:p>
            <a:pPr>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Neuropsychological Assessment (20 minutes)</a:t>
            </a:r>
          </a:p>
          <a:p>
            <a:pPr>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Routine Laboratory Tests</a:t>
            </a:r>
          </a:p>
          <a:p>
            <a:pPr>
              <a:buSzPct val="75000"/>
              <a:buFont typeface="Wingdings" panose="05000000000000000000" pitchFamily="2" charset="2"/>
              <a:buChar char="ð"/>
            </a:pPr>
            <a:r>
              <a:rPr lang="en-US" altLang="en-US" dirty="0">
                <a:latin typeface="Arial" panose="020B0604020202020204" pitchFamily="34" charset="0"/>
                <a:cs typeface="Arial" panose="020B0604020202020204" pitchFamily="34" charset="0"/>
              </a:rPr>
              <a:t>Brain Scan (CT at minimum, add PET optimally)</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FC93676-5168-415F-8209-57BCACDD2EAA}"/>
              </a:ext>
            </a:extLst>
          </p:cNvPr>
          <p:cNvSpPr>
            <a:spLocks noGrp="1"/>
          </p:cNvSpPr>
          <p:nvPr>
            <p:ph type="title" idx="4294967295"/>
          </p:nvPr>
        </p:nvSpPr>
        <p:spPr>
          <a:xfrm>
            <a:off x="1177925" y="371443"/>
            <a:ext cx="9417050" cy="585787"/>
          </a:xfrm>
        </p:spPr>
        <p:txBody>
          <a:bodyPr rtlCol="0" anchor="b" anchorCtr="1">
            <a:noAutofit/>
          </a:bodyPr>
          <a:lstStyle/>
          <a:p>
            <a:pPr algn="ctr" fontAlgn="auto">
              <a:spcAft>
                <a:spcPts val="0"/>
              </a:spcAft>
              <a:defRPr/>
            </a:pPr>
            <a:r>
              <a:rPr lang="en-US" altLang="en-US" sz="4000" b="1" dirty="0">
                <a:latin typeface="+mn-lt"/>
              </a:rPr>
              <a:t>TOP 10 HEALTHY BEHAVIORS to Prevent AD</a:t>
            </a:r>
          </a:p>
        </p:txBody>
      </p:sp>
      <p:sp>
        <p:nvSpPr>
          <p:cNvPr id="43011" name="Rectangle 3">
            <a:extLst>
              <a:ext uri="{FF2B5EF4-FFF2-40B4-BE49-F238E27FC236}">
                <a16:creationId xmlns:a16="http://schemas.microsoft.com/office/drawing/2014/main" id="{8DD11BC9-AE02-4D6E-A533-BA7268AAD74D}"/>
              </a:ext>
            </a:extLst>
          </p:cNvPr>
          <p:cNvSpPr>
            <a:spLocks noGrp="1" noChangeArrowheads="1"/>
          </p:cNvSpPr>
          <p:nvPr>
            <p:ph type="body" idx="4294967295"/>
          </p:nvPr>
        </p:nvSpPr>
        <p:spPr>
          <a:xfrm>
            <a:off x="1833562" y="925415"/>
            <a:ext cx="8524875" cy="5618163"/>
          </a:xfrm>
        </p:spPr>
        <p:txBody>
          <a:bodyPr rtlCol="0" anchor="ctr" anchorCtr="1">
            <a:normAutofit fontScale="92500" lnSpcReduction="20000"/>
          </a:bodyPr>
          <a:lstStyle/>
          <a:p>
            <a:pPr fontAlgn="auto">
              <a:lnSpc>
                <a:spcPct val="120000"/>
              </a:lnSpc>
              <a:spcBef>
                <a:spcPts val="0"/>
              </a:spcBef>
              <a:spcAft>
                <a:spcPts val="0"/>
              </a:spcAft>
              <a:defRPr/>
            </a:pPr>
            <a:r>
              <a:rPr lang="en-US" altLang="en-US" sz="2400" dirty="0"/>
              <a:t>Exercise – walking, running, swimming, bicycling, yoga, Pilates</a:t>
            </a:r>
          </a:p>
          <a:p>
            <a:pPr lvl="1" fontAlgn="auto">
              <a:lnSpc>
                <a:spcPct val="120000"/>
              </a:lnSpc>
              <a:spcBef>
                <a:spcPts val="0"/>
              </a:spcBef>
              <a:spcAft>
                <a:spcPts val="0"/>
              </a:spcAft>
              <a:defRPr/>
            </a:pPr>
            <a:r>
              <a:rPr lang="en-US" altLang="en-US" sz="2000" dirty="0"/>
              <a:t>Increase osteocalcin</a:t>
            </a:r>
          </a:p>
          <a:p>
            <a:pPr lvl="1" fontAlgn="auto">
              <a:lnSpc>
                <a:spcPct val="120000"/>
              </a:lnSpc>
              <a:spcBef>
                <a:spcPts val="0"/>
              </a:spcBef>
              <a:spcAft>
                <a:spcPts val="0"/>
              </a:spcAft>
              <a:defRPr/>
            </a:pPr>
            <a:r>
              <a:rPr lang="en-US" altLang="en-US" sz="2000" dirty="0"/>
              <a:t>Increase BDNF</a:t>
            </a:r>
          </a:p>
          <a:p>
            <a:pPr fontAlgn="auto">
              <a:lnSpc>
                <a:spcPct val="120000"/>
              </a:lnSpc>
              <a:spcBef>
                <a:spcPts val="0"/>
              </a:spcBef>
              <a:spcAft>
                <a:spcPts val="0"/>
              </a:spcAft>
              <a:defRPr/>
            </a:pPr>
            <a:r>
              <a:rPr lang="en-US" altLang="en-US" sz="2400" dirty="0"/>
              <a:t>Diet (continually monitor and improve your diet)</a:t>
            </a:r>
          </a:p>
          <a:p>
            <a:pPr lvl="1" fontAlgn="auto">
              <a:lnSpc>
                <a:spcPct val="120000"/>
              </a:lnSpc>
              <a:spcBef>
                <a:spcPts val="0"/>
              </a:spcBef>
              <a:spcAft>
                <a:spcPts val="0"/>
              </a:spcAft>
              <a:defRPr/>
            </a:pPr>
            <a:r>
              <a:rPr lang="en-US" altLang="en-US" sz="2000" dirty="0"/>
              <a:t>Mediterranean</a:t>
            </a:r>
          </a:p>
          <a:p>
            <a:pPr lvl="1" fontAlgn="auto">
              <a:lnSpc>
                <a:spcPct val="120000"/>
              </a:lnSpc>
              <a:spcBef>
                <a:spcPts val="0"/>
              </a:spcBef>
              <a:spcAft>
                <a:spcPts val="0"/>
              </a:spcAft>
              <a:defRPr/>
            </a:pPr>
            <a:r>
              <a:rPr lang="en-US" altLang="en-US" sz="2000" dirty="0"/>
              <a:t>Omega-3-fatty acids (may be critical for APOE-e4 -Yassine)</a:t>
            </a:r>
          </a:p>
          <a:p>
            <a:pPr fontAlgn="auto">
              <a:lnSpc>
                <a:spcPct val="120000"/>
              </a:lnSpc>
              <a:spcBef>
                <a:spcPts val="0"/>
              </a:spcBef>
              <a:spcAft>
                <a:spcPts val="0"/>
              </a:spcAft>
              <a:defRPr/>
            </a:pPr>
            <a:r>
              <a:rPr lang="en-US" altLang="en-US" sz="2400" dirty="0"/>
              <a:t>Maintain a healthy Body Mass Index (BMI)</a:t>
            </a:r>
          </a:p>
          <a:p>
            <a:pPr fontAlgn="auto">
              <a:lnSpc>
                <a:spcPct val="120000"/>
              </a:lnSpc>
              <a:spcBef>
                <a:spcPts val="0"/>
              </a:spcBef>
              <a:spcAft>
                <a:spcPts val="0"/>
              </a:spcAft>
              <a:defRPr/>
            </a:pPr>
            <a:r>
              <a:rPr lang="en-US" altLang="en-US" sz="2400" dirty="0"/>
              <a:t>Maximize mental stimulation - Education – early and continued</a:t>
            </a:r>
          </a:p>
          <a:p>
            <a:pPr fontAlgn="auto">
              <a:lnSpc>
                <a:spcPct val="120000"/>
              </a:lnSpc>
              <a:spcBef>
                <a:spcPts val="0"/>
              </a:spcBef>
              <a:spcAft>
                <a:spcPts val="0"/>
              </a:spcAft>
              <a:defRPr/>
            </a:pPr>
            <a:r>
              <a:rPr lang="en-US" altLang="en-US" sz="2400" dirty="0"/>
              <a:t>Socialization – attend to your social network</a:t>
            </a:r>
          </a:p>
          <a:p>
            <a:pPr fontAlgn="auto">
              <a:lnSpc>
                <a:spcPct val="120000"/>
              </a:lnSpc>
              <a:spcBef>
                <a:spcPts val="0"/>
              </a:spcBef>
              <a:spcAft>
                <a:spcPts val="0"/>
              </a:spcAft>
              <a:defRPr/>
            </a:pPr>
            <a:r>
              <a:rPr lang="en-US" altLang="en-US" sz="2400" dirty="0"/>
              <a:t>Sunlight (keep your vitamin D in upper mid-range normal)</a:t>
            </a:r>
          </a:p>
          <a:p>
            <a:pPr fontAlgn="auto">
              <a:lnSpc>
                <a:spcPct val="120000"/>
              </a:lnSpc>
              <a:spcBef>
                <a:spcPts val="0"/>
              </a:spcBef>
              <a:spcAft>
                <a:spcPts val="0"/>
              </a:spcAft>
              <a:defRPr/>
            </a:pPr>
            <a:r>
              <a:rPr lang="en-US" altLang="en-US" sz="2400" dirty="0"/>
              <a:t>Avoidance of toxic and intoxicating substances</a:t>
            </a:r>
          </a:p>
          <a:p>
            <a:pPr fontAlgn="auto">
              <a:lnSpc>
                <a:spcPct val="120000"/>
              </a:lnSpc>
              <a:spcBef>
                <a:spcPts val="0"/>
              </a:spcBef>
              <a:spcAft>
                <a:spcPts val="0"/>
              </a:spcAft>
              <a:defRPr/>
            </a:pPr>
            <a:r>
              <a:rPr lang="en-US" altLang="en-US" sz="2400" dirty="0"/>
              <a:t>Safety – avoid traumatic brain injuries (for contact sports – use helmet)</a:t>
            </a:r>
          </a:p>
          <a:p>
            <a:pPr fontAlgn="auto">
              <a:lnSpc>
                <a:spcPct val="120000"/>
              </a:lnSpc>
              <a:spcBef>
                <a:spcPts val="0"/>
              </a:spcBef>
              <a:spcAft>
                <a:spcPts val="0"/>
              </a:spcAft>
              <a:defRPr/>
            </a:pPr>
            <a:r>
              <a:rPr lang="en-US" altLang="en-US" sz="2400" dirty="0"/>
              <a:t>Sleep – (6-8 hours per night, consider use of melatonin, trazodone)</a:t>
            </a:r>
          </a:p>
          <a:p>
            <a:pPr fontAlgn="auto">
              <a:lnSpc>
                <a:spcPct val="120000"/>
              </a:lnSpc>
              <a:spcBef>
                <a:spcPts val="0"/>
              </a:spcBef>
              <a:spcAft>
                <a:spcPts val="0"/>
              </a:spcAft>
              <a:defRPr/>
            </a:pPr>
            <a:r>
              <a:rPr lang="en-US" altLang="en-US" sz="2400" dirty="0"/>
              <a:t>Monitor your physical health (BP, cholesterol, glucose, B12) and your mental, cognitive, and memory health </a:t>
            </a:r>
          </a:p>
          <a:p>
            <a:pPr lvl="1" fontAlgn="auto">
              <a:lnSpc>
                <a:spcPct val="120000"/>
              </a:lnSpc>
              <a:spcBef>
                <a:spcPts val="0"/>
              </a:spcBef>
              <a:spcAft>
                <a:spcPts val="0"/>
              </a:spcAft>
              <a:defRPr/>
            </a:pPr>
            <a:r>
              <a:rPr lang="en-US" altLang="en-US" sz="2000" dirty="0"/>
              <a:t>(monitor on-line: </a:t>
            </a:r>
            <a:r>
              <a:rPr lang="en-US" altLang="en-US" sz="2000" dirty="0">
                <a:hlinkClick r:id="rId3"/>
              </a:rPr>
              <a:t>www.memtrax.com</a:t>
            </a:r>
            <a:r>
              <a:rPr lang="en-US" altLang="en-US" sz="2000" dirty="0"/>
              <a:t> ) </a:t>
            </a:r>
            <a:endParaRPr lang="en-US" altLang="en-US" sz="2200" dirty="0"/>
          </a:p>
        </p:txBody>
      </p:sp>
      <p:sp>
        <p:nvSpPr>
          <p:cNvPr id="2" name="TextBox 1">
            <a:extLst>
              <a:ext uri="{FF2B5EF4-FFF2-40B4-BE49-F238E27FC236}">
                <a16:creationId xmlns:a16="http://schemas.microsoft.com/office/drawing/2014/main" id="{7BE40D8F-2908-4A5D-9103-529C8C42847D}"/>
              </a:ext>
            </a:extLst>
          </p:cNvPr>
          <p:cNvSpPr txBox="1"/>
          <p:nvPr/>
        </p:nvSpPr>
        <p:spPr>
          <a:xfrm>
            <a:off x="9339309" y="6365012"/>
            <a:ext cx="2377574" cy="369332"/>
          </a:xfrm>
          <a:prstGeom prst="rect">
            <a:avLst/>
          </a:prstGeom>
          <a:noFill/>
        </p:spPr>
        <p:txBody>
          <a:bodyPr wrap="none" rtlCol="0">
            <a:spAutoFit/>
          </a:bodyPr>
          <a:lstStyle/>
          <a:p>
            <a:r>
              <a:rPr lang="en-US" dirty="0"/>
              <a:t>(Ashford, since 2000)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D20F-870D-44A9-B235-9A17601A9DA4}"/>
              </a:ext>
            </a:extLst>
          </p:cNvPr>
          <p:cNvSpPr>
            <a:spLocks noGrp="1"/>
          </p:cNvSpPr>
          <p:nvPr>
            <p:ph type="title"/>
          </p:nvPr>
        </p:nvSpPr>
        <p:spPr>
          <a:xfrm>
            <a:off x="455645" y="18255"/>
            <a:ext cx="10515600" cy="1325563"/>
          </a:xfrm>
        </p:spPr>
        <p:txBody>
          <a:bodyPr/>
          <a:lstStyle/>
          <a:p>
            <a:pPr algn="ctr"/>
            <a:r>
              <a:rPr lang="en-US" sz="2800" b="1" dirty="0">
                <a:latin typeface="Arial" panose="020B0604020202020204" pitchFamily="34" charset="0"/>
                <a:cs typeface="Arial" panose="020B0604020202020204" pitchFamily="34" charset="0"/>
              </a:rPr>
              <a:t>None of the prevention suggestions have strong evidence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supporting their use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Annals of Internal Medicine, 2018: 4 articles</a:t>
            </a:r>
          </a:p>
        </p:txBody>
      </p:sp>
      <p:sp>
        <p:nvSpPr>
          <p:cNvPr id="3" name="Content Placeholder 2">
            <a:extLst>
              <a:ext uri="{FF2B5EF4-FFF2-40B4-BE49-F238E27FC236}">
                <a16:creationId xmlns:a16="http://schemas.microsoft.com/office/drawing/2014/main" id="{2543E2EF-C637-46C6-AF0A-88926563C993}"/>
              </a:ext>
            </a:extLst>
          </p:cNvPr>
          <p:cNvSpPr>
            <a:spLocks noGrp="1"/>
          </p:cNvSpPr>
          <p:nvPr>
            <p:ph idx="1"/>
          </p:nvPr>
        </p:nvSpPr>
        <p:spPr>
          <a:xfrm>
            <a:off x="556591" y="1443069"/>
            <a:ext cx="10797209" cy="5246980"/>
          </a:xfrm>
        </p:spPr>
        <p:txBody>
          <a:bodyPr/>
          <a:lstStyle/>
          <a:p>
            <a:r>
              <a:rPr lang="en-US" sz="1800" dirty="0"/>
              <a:t>Evidence for a benefit of physical activity interventions is largely insufficient, multi-domain intervention had low-strength evidence</a:t>
            </a:r>
          </a:p>
          <a:p>
            <a:pPr lvl="1"/>
            <a:r>
              <a:rPr lang="en-US" sz="1800" dirty="0" err="1"/>
              <a:t>Brasure</a:t>
            </a:r>
            <a:r>
              <a:rPr lang="en-US" sz="1800" dirty="0"/>
              <a:t> et al.  (but the FINGER study has some very encouraging evidence)</a:t>
            </a:r>
          </a:p>
          <a:p>
            <a:r>
              <a:rPr lang="en-US" sz="1800" dirty="0"/>
              <a:t>There is no support for studied pharmacologic interventions for cognitive protection in persons with normal cognition or MCI</a:t>
            </a:r>
          </a:p>
          <a:p>
            <a:pPr lvl="1"/>
            <a:r>
              <a:rPr lang="en-US" sz="1800" dirty="0"/>
              <a:t>Estrogen, raloxifene, anti-hypertensives, NSAIDs, statins, </a:t>
            </a:r>
            <a:r>
              <a:rPr lang="en-US" sz="1800" dirty="0" err="1"/>
              <a:t>AChEIs</a:t>
            </a:r>
            <a:endParaRPr lang="en-US" sz="1800" dirty="0"/>
          </a:p>
          <a:p>
            <a:pPr lvl="1"/>
            <a:r>
              <a:rPr lang="en-US" sz="1800" dirty="0"/>
              <a:t>Fink et al.</a:t>
            </a:r>
          </a:p>
          <a:p>
            <a:r>
              <a:rPr lang="en-US" sz="1800" dirty="0"/>
              <a:t>There is insufficient evidence to support any over-the-counter supplement for cognitive protection</a:t>
            </a:r>
          </a:p>
          <a:p>
            <a:pPr lvl="1"/>
            <a:r>
              <a:rPr lang="en-US" sz="1800" dirty="0"/>
              <a:t>Omega-3-FA, soy, </a:t>
            </a:r>
            <a:r>
              <a:rPr lang="en-US" sz="1800" dirty="0" err="1"/>
              <a:t>ginko</a:t>
            </a:r>
            <a:r>
              <a:rPr lang="en-US" sz="1800" dirty="0"/>
              <a:t> biloba, B vitamins, vitamin D, C or beta-carotene</a:t>
            </a:r>
          </a:p>
          <a:p>
            <a:pPr lvl="1"/>
            <a:r>
              <a:rPr lang="en-US" sz="1800" dirty="0"/>
              <a:t>Butler et al.  (but a 2021 report – CITAD – claims 60% protection with multivitamins)</a:t>
            </a:r>
          </a:p>
          <a:p>
            <a:r>
              <a:rPr lang="en-US" sz="1800" dirty="0"/>
              <a:t>Cognitive training improves performance only in the domain trained</a:t>
            </a:r>
          </a:p>
          <a:p>
            <a:pPr lvl="1"/>
            <a:r>
              <a:rPr lang="en-US" sz="1800" dirty="0"/>
              <a:t>Butler et al. (recent judgment against Lumosity for such claims)</a:t>
            </a:r>
          </a:p>
          <a:p>
            <a:r>
              <a:rPr lang="en-US" sz="2400" dirty="0">
                <a:solidFill>
                  <a:srgbClr val="FF0000"/>
                </a:solidFill>
              </a:rPr>
              <a:t>The real problem may be studies with inadequate outcome measures</a:t>
            </a:r>
          </a:p>
          <a:p>
            <a:r>
              <a:rPr lang="en-US" sz="2400" dirty="0">
                <a:solidFill>
                  <a:srgbClr val="FF0000"/>
                </a:solidFill>
              </a:rPr>
              <a:t>There is evidence that controlling Blood Pressure is beneficial (? vascular dementia)</a:t>
            </a:r>
          </a:p>
        </p:txBody>
      </p:sp>
    </p:spTree>
    <p:extLst>
      <p:ext uri="{BB962C8B-B14F-4D97-AF65-F5344CB8AC3E}">
        <p14:creationId xmlns:p14="http://schemas.microsoft.com/office/powerpoint/2010/main" val="3486040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3DD9-EB50-4B78-8E6B-062F24A6D503}"/>
              </a:ext>
            </a:extLst>
          </p:cNvPr>
          <p:cNvSpPr>
            <a:spLocks noGrp="1"/>
          </p:cNvSpPr>
          <p:nvPr>
            <p:ph type="title"/>
          </p:nvPr>
        </p:nvSpPr>
        <p:spPr>
          <a:xfrm>
            <a:off x="651588" y="107820"/>
            <a:ext cx="11075437" cy="885177"/>
          </a:xfrm>
        </p:spPr>
        <p:txBody>
          <a:bodyPr/>
          <a:lstStyle/>
          <a:p>
            <a:r>
              <a:rPr lang="en-US" sz="3200" b="1" dirty="0">
                <a:latin typeface="Arial" panose="020B0604020202020204" pitchFamily="34" charset="0"/>
                <a:cs typeface="Arial" panose="020B0604020202020204" pitchFamily="34" charset="0"/>
              </a:rPr>
              <a:t>Alzheimer prevention and early treatment focus: APP</a:t>
            </a:r>
          </a:p>
        </p:txBody>
      </p:sp>
      <p:sp>
        <p:nvSpPr>
          <p:cNvPr id="3" name="Content Placeholder 2">
            <a:extLst>
              <a:ext uri="{FF2B5EF4-FFF2-40B4-BE49-F238E27FC236}">
                <a16:creationId xmlns:a16="http://schemas.microsoft.com/office/drawing/2014/main" id="{C2BAEB87-967A-405D-A650-E1974C1DF838}"/>
              </a:ext>
            </a:extLst>
          </p:cNvPr>
          <p:cNvSpPr>
            <a:spLocks noGrp="1"/>
          </p:cNvSpPr>
          <p:nvPr>
            <p:ph idx="1"/>
          </p:nvPr>
        </p:nvSpPr>
        <p:spPr>
          <a:xfrm>
            <a:off x="931507" y="992997"/>
            <a:ext cx="10515600" cy="5389142"/>
          </a:xfrm>
        </p:spPr>
        <p:txBody>
          <a:bodyPr/>
          <a:lstStyle/>
          <a:p>
            <a:r>
              <a:rPr lang="en-US" sz="2000" dirty="0"/>
              <a:t>Decrease APP transcription</a:t>
            </a:r>
          </a:p>
          <a:p>
            <a:r>
              <a:rPr lang="en-US" sz="2000" dirty="0"/>
              <a:t>Stabilize the APP Switch</a:t>
            </a:r>
          </a:p>
          <a:p>
            <a:pPr lvl="1"/>
            <a:r>
              <a:rPr lang="en-US" sz="1600" dirty="0"/>
              <a:t>Can the APP Switch be controlled by mental, physical exercise, better sleep, more education (probably minor effects)? (? BDNF), </a:t>
            </a:r>
            <a:r>
              <a:rPr lang="en-US" sz="1600" dirty="0" err="1"/>
              <a:t>bryostatin</a:t>
            </a:r>
            <a:r>
              <a:rPr lang="en-US" sz="1600" dirty="0"/>
              <a:t> (PKC, negative trial reported in 2019) </a:t>
            </a:r>
          </a:p>
          <a:p>
            <a:pPr lvl="1"/>
            <a:r>
              <a:rPr lang="en-US" sz="1600" dirty="0"/>
              <a:t>Augment alpha-secretase (ADAM-10) activity (neurotransmitter agents, leptin) </a:t>
            </a:r>
          </a:p>
          <a:p>
            <a:pPr lvl="1"/>
            <a:r>
              <a:rPr lang="en-US" sz="1600" dirty="0"/>
              <a:t>Modulation of beta-secretase effect at APP673 (Icelandic mutation) </a:t>
            </a:r>
          </a:p>
          <a:p>
            <a:pPr lvl="1"/>
            <a:r>
              <a:rPr lang="en-US" sz="1600" dirty="0"/>
              <a:t>BACE inhibitors – important idea, no evidence of benefit </a:t>
            </a:r>
          </a:p>
          <a:p>
            <a:r>
              <a:rPr lang="en-US" sz="2000" dirty="0"/>
              <a:t>Modify the gamma-secretase cleavage </a:t>
            </a:r>
          </a:p>
          <a:p>
            <a:pPr lvl="1"/>
            <a:r>
              <a:rPr lang="en-US" sz="1600" dirty="0"/>
              <a:t>Gamma-secretase inhibitors – important idea, no evidence of benefit </a:t>
            </a:r>
          </a:p>
          <a:p>
            <a:pPr lvl="1"/>
            <a:r>
              <a:rPr lang="en-US" sz="1600" dirty="0"/>
              <a:t>Can affects of certain NSAIDs (flurbiprofen, ibuprofen) have an early effect on gamma-secretase to prevent Abeta42 from forming and prevent AD, at least in APOE-e4 carriers? </a:t>
            </a:r>
          </a:p>
          <a:p>
            <a:pPr lvl="1"/>
            <a:r>
              <a:rPr lang="en-US" sz="1600" dirty="0"/>
              <a:t>Other gamma-secretase modulators under development </a:t>
            </a:r>
          </a:p>
          <a:p>
            <a:pPr lvl="1"/>
            <a:r>
              <a:rPr lang="en-US" sz="1600" dirty="0"/>
              <a:t>Use statins / Omega-3 fatty acids , DHA to decrease membrane thickness (over many years) </a:t>
            </a:r>
          </a:p>
          <a:p>
            <a:r>
              <a:rPr lang="en-US" sz="2000" dirty="0"/>
              <a:t>Stimulate Neuroplasticity, support synapses </a:t>
            </a:r>
          </a:p>
          <a:p>
            <a:pPr lvl="1"/>
            <a:r>
              <a:rPr lang="en-US" sz="1600" dirty="0"/>
              <a:t>Exercise to increase BDNF, osteocalcin (possibly repetitive Transcranial Magnetic Stimulation) </a:t>
            </a:r>
          </a:p>
          <a:p>
            <a:pPr lvl="1"/>
            <a:r>
              <a:rPr lang="en-US" sz="1600" dirty="0"/>
              <a:t>LEPTIN to modify central neuroplastic mechanisms, lipid configurations </a:t>
            </a:r>
          </a:p>
          <a:p>
            <a:r>
              <a:rPr lang="en-US" sz="2000" dirty="0">
                <a:solidFill>
                  <a:srgbClr val="FF0000"/>
                </a:solidFill>
              </a:rPr>
              <a:t>Abeta deposit removal, anti-bodies, oligomer blockage – no evidence of benefit</a:t>
            </a:r>
          </a:p>
        </p:txBody>
      </p:sp>
    </p:spTree>
    <p:extLst>
      <p:ext uri="{BB962C8B-B14F-4D97-AF65-F5344CB8AC3E}">
        <p14:creationId xmlns:p14="http://schemas.microsoft.com/office/powerpoint/2010/main" val="2287343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1EFEF9E-7AEC-4C62-80F1-8FD36059E742}"/>
              </a:ext>
            </a:extLst>
          </p:cNvPr>
          <p:cNvSpPr>
            <a:spLocks noGrp="1" noChangeArrowheads="1"/>
          </p:cNvSpPr>
          <p:nvPr>
            <p:ph type="title" idx="4294967295"/>
          </p:nvPr>
        </p:nvSpPr>
        <p:spPr>
          <a:xfrm>
            <a:off x="1470991" y="152401"/>
            <a:ext cx="9197009" cy="727075"/>
          </a:xfrm>
        </p:spPr>
        <p:txBody>
          <a:bodyPr/>
          <a:lstStyle/>
          <a:p>
            <a:r>
              <a:rPr lang="en-US" altLang="en-US" sz="4000" b="1" dirty="0">
                <a:latin typeface="Arial" panose="020B0604020202020204" pitchFamily="34" charset="0"/>
                <a:cs typeface="Arial" panose="020B0604020202020204" pitchFamily="34" charset="0"/>
              </a:rPr>
              <a:t>Current Possibilities to Prevent AD</a:t>
            </a:r>
          </a:p>
        </p:txBody>
      </p:sp>
      <p:sp>
        <p:nvSpPr>
          <p:cNvPr id="67587" name="Rectangle 3">
            <a:extLst>
              <a:ext uri="{FF2B5EF4-FFF2-40B4-BE49-F238E27FC236}">
                <a16:creationId xmlns:a16="http://schemas.microsoft.com/office/drawing/2014/main" id="{395972C1-115B-49C1-969F-56B782D36240}"/>
              </a:ext>
            </a:extLst>
          </p:cNvPr>
          <p:cNvSpPr>
            <a:spLocks noGrp="1" noChangeArrowheads="1"/>
          </p:cNvSpPr>
          <p:nvPr>
            <p:ph type="body" idx="4294967295"/>
          </p:nvPr>
        </p:nvSpPr>
        <p:spPr>
          <a:xfrm>
            <a:off x="1981200" y="1143000"/>
            <a:ext cx="8686800" cy="5562600"/>
          </a:xfrm>
        </p:spPr>
        <p:txBody>
          <a:bodyPr/>
          <a:lstStyle/>
          <a:p>
            <a:pPr marL="231775" indent="-231775">
              <a:tabLst>
                <a:tab pos="3252788" algn="l"/>
              </a:tabLst>
            </a:pPr>
            <a:r>
              <a:rPr lang="en-US" altLang="en-US" dirty="0">
                <a:latin typeface="Arial" panose="020B0604020202020204" pitchFamily="34" charset="0"/>
                <a:cs typeface="Arial" panose="020B0604020202020204" pitchFamily="34" charset="0"/>
              </a:rPr>
              <a:t>Anti-cholinesterase treatments to prevent AD</a:t>
            </a:r>
          </a:p>
          <a:p>
            <a:pPr marL="682625" lvl="1">
              <a:tabLst>
                <a:tab pos="3252788" algn="l"/>
              </a:tabLst>
            </a:pPr>
            <a:r>
              <a:rPr lang="en-US" altLang="en-US" sz="1800" dirty="0">
                <a:latin typeface="Arial" panose="020B0604020202020204" pitchFamily="34" charset="0"/>
                <a:cs typeface="Arial" panose="020B0604020202020204" pitchFamily="34" charset="0"/>
              </a:rPr>
              <a:t>May need to be started early at very low doses, build up progressively</a:t>
            </a:r>
          </a:p>
          <a:p>
            <a:pPr marL="682625" lvl="1">
              <a:tabLst>
                <a:tab pos="3252788" algn="l"/>
              </a:tabLst>
            </a:pPr>
            <a:r>
              <a:rPr lang="en-US" altLang="en-US" sz="1800" dirty="0">
                <a:latin typeface="Arial" panose="020B0604020202020204" pitchFamily="34" charset="0"/>
                <a:cs typeface="Arial" panose="020B0604020202020204" pitchFamily="34" charset="0"/>
              </a:rPr>
              <a:t>Has not had any clear benefits</a:t>
            </a:r>
          </a:p>
          <a:p>
            <a:pPr marL="231775" indent="-231775">
              <a:tabLst>
                <a:tab pos="3252788" algn="l"/>
              </a:tabLst>
            </a:pPr>
            <a:r>
              <a:rPr lang="en-US" altLang="en-US" dirty="0">
                <a:latin typeface="Arial" panose="020B0604020202020204" pitchFamily="34" charset="0"/>
                <a:cs typeface="Arial" panose="020B0604020202020204" pitchFamily="34" charset="0"/>
              </a:rPr>
              <a:t>Immunologic therapy to eliminate beta-amyloid</a:t>
            </a:r>
          </a:p>
          <a:p>
            <a:pPr marL="682625" lvl="1">
              <a:tabLst>
                <a:tab pos="3252788" algn="l"/>
              </a:tabLst>
            </a:pPr>
            <a:r>
              <a:rPr lang="en-US" altLang="en-US" sz="1800" dirty="0">
                <a:latin typeface="Arial" panose="020B0604020202020204" pitchFamily="34" charset="0"/>
                <a:cs typeface="Arial" panose="020B0604020202020204" pitchFamily="34" charset="0"/>
              </a:rPr>
              <a:t>Preliminary trials appear to remove deposits – lower insulin levels</a:t>
            </a:r>
          </a:p>
          <a:p>
            <a:pPr marL="682625" lvl="1">
              <a:tabLst>
                <a:tab pos="3252788" algn="l"/>
              </a:tabLst>
            </a:pPr>
            <a:r>
              <a:rPr lang="en-US" altLang="en-US" sz="1800" dirty="0">
                <a:latin typeface="Arial" panose="020B0604020202020204" pitchFamily="34" charset="0"/>
                <a:cs typeface="Arial" panose="020B0604020202020204" pitchFamily="34" charset="0"/>
              </a:rPr>
              <a:t>Aducanumab (</a:t>
            </a:r>
            <a:r>
              <a:rPr lang="en-US" altLang="en-US" sz="1800" dirty="0" err="1">
                <a:latin typeface="Arial" panose="020B0604020202020204" pitchFamily="34" charset="0"/>
                <a:cs typeface="Arial" panose="020B0604020202020204" pitchFamily="34" charset="0"/>
              </a:rPr>
              <a:t>Aduhelm</a:t>
            </a:r>
            <a:r>
              <a:rPr lang="en-US" altLang="en-US" sz="1800" dirty="0">
                <a:latin typeface="Arial" panose="020B0604020202020204" pitchFamily="34" charset="0"/>
                <a:cs typeface="Arial" panose="020B0604020202020204" pitchFamily="34" charset="0"/>
              </a:rPr>
              <a:t>) approved by FDA – 6/2021 - controversial</a:t>
            </a:r>
          </a:p>
          <a:p>
            <a:pPr marL="682625" lvl="1">
              <a:tabLst>
                <a:tab pos="3252788" algn="l"/>
              </a:tabLst>
            </a:pPr>
            <a:r>
              <a:rPr lang="en-US" altLang="en-US" sz="1800" dirty="0">
                <a:latin typeface="Arial" panose="020B0604020202020204" pitchFamily="34" charset="0"/>
                <a:cs typeface="Arial" panose="020B0604020202020204" pitchFamily="34" charset="0"/>
              </a:rPr>
              <a:t>Removing brain amyloid deposits does not seem to stop cognitive decline</a:t>
            </a:r>
          </a:p>
          <a:p>
            <a:pPr marL="231775" indent="-231775">
              <a:tabLst>
                <a:tab pos="3252788" algn="l"/>
              </a:tabLst>
            </a:pPr>
            <a:r>
              <a:rPr lang="en-US" altLang="en-US" dirty="0">
                <a:latin typeface="Arial" panose="020B0604020202020204" pitchFamily="34" charset="0"/>
                <a:cs typeface="Arial" panose="020B0604020202020204" pitchFamily="34" charset="0"/>
              </a:rPr>
              <a:t>Specific treatments for APOE modulation</a:t>
            </a:r>
          </a:p>
          <a:p>
            <a:pPr marL="682625" lvl="1">
              <a:tabLst>
                <a:tab pos="3252788" algn="l"/>
              </a:tabLst>
            </a:pPr>
            <a:r>
              <a:rPr lang="en-US" altLang="en-US" sz="1800" dirty="0">
                <a:latin typeface="Arial" panose="020B0604020202020204" pitchFamily="34" charset="0"/>
                <a:cs typeface="Arial" panose="020B0604020202020204" pitchFamily="34" charset="0"/>
              </a:rPr>
              <a:t>APOE may be related to statin effects, diet, DHA (omega-3-FA for brain)</a:t>
            </a:r>
          </a:p>
          <a:p>
            <a:pPr marL="682625" lvl="1">
              <a:tabLst>
                <a:tab pos="3252788" algn="l"/>
              </a:tabLst>
            </a:pPr>
            <a:r>
              <a:rPr lang="en-US" altLang="en-US" sz="1800" dirty="0">
                <a:latin typeface="Arial" panose="020B0604020202020204" pitchFamily="34" charset="0"/>
                <a:cs typeface="Arial" panose="020B0604020202020204" pitchFamily="34" charset="0"/>
              </a:rPr>
              <a:t>Diet, exercise may help APOE-e4 carriers (FINGER study)</a:t>
            </a:r>
          </a:p>
          <a:p>
            <a:pPr marL="682625" lvl="1">
              <a:tabLst>
                <a:tab pos="3252788" algn="l"/>
              </a:tabLst>
            </a:pPr>
            <a:r>
              <a:rPr lang="en-US" altLang="en-US" sz="1800" dirty="0">
                <a:latin typeface="Arial" panose="020B0604020202020204" pitchFamily="34" charset="0"/>
                <a:cs typeface="Arial" panose="020B0604020202020204" pitchFamily="34" charset="0"/>
              </a:rPr>
              <a:t>Leptin may modulate APOE formation, lipid raft thickness</a:t>
            </a:r>
          </a:p>
          <a:p>
            <a:pPr marL="231775" indent="-231775">
              <a:tabLst>
                <a:tab pos="3252788" algn="l"/>
              </a:tabLst>
            </a:pPr>
            <a:r>
              <a:rPr lang="en-US" altLang="en-US" dirty="0">
                <a:latin typeface="Arial" panose="020B0604020202020204" pitchFamily="34" charset="0"/>
                <a:cs typeface="Arial" panose="020B0604020202020204" pitchFamily="34" charset="0"/>
              </a:rPr>
              <a:t>Medication to prevent tau hyperphosphorylation</a:t>
            </a:r>
          </a:p>
          <a:p>
            <a:pPr marL="682625" lvl="1">
              <a:tabLst>
                <a:tab pos="3252788" algn="l"/>
              </a:tabLst>
            </a:pPr>
            <a:r>
              <a:rPr lang="en-US" altLang="en-US" sz="1800" dirty="0">
                <a:latin typeface="Arial" panose="020B0604020202020204" pitchFamily="34" charset="0"/>
                <a:cs typeface="Arial" panose="020B0604020202020204" pitchFamily="34" charset="0"/>
              </a:rPr>
              <a:t>Lithium and valproic acid, which inhibit GSK-3beta may be helpful</a:t>
            </a:r>
          </a:p>
          <a:p>
            <a:pPr marL="682625" lvl="1">
              <a:tabLst>
                <a:tab pos="3252788" algn="l"/>
              </a:tabLst>
            </a:pPr>
            <a:r>
              <a:rPr lang="en-US" altLang="en-US" sz="1800" dirty="0">
                <a:latin typeface="Arial" panose="020B0604020202020204" pitchFamily="34" charset="0"/>
                <a:cs typeface="Arial" panose="020B0604020202020204" pitchFamily="34" charset="0"/>
              </a:rPr>
              <a:t>Available and beneficial in open studies, no clinical trials to support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a:extLst>
              <a:ext uri="{FF2B5EF4-FFF2-40B4-BE49-F238E27FC236}">
                <a16:creationId xmlns:a16="http://schemas.microsoft.com/office/drawing/2014/main" id="{7FF672CD-4804-4A6D-99AF-CD035480E4EE}"/>
              </a:ext>
            </a:extLst>
          </p:cNvPr>
          <p:cNvSpPr>
            <a:spLocks noGrp="1" noChangeArrowheads="1"/>
          </p:cNvSpPr>
          <p:nvPr>
            <p:ph type="title"/>
          </p:nvPr>
        </p:nvSpPr>
        <p:spPr>
          <a:xfrm>
            <a:off x="919987" y="255588"/>
            <a:ext cx="9367013" cy="596668"/>
          </a:xfrm>
        </p:spPr>
        <p:txBody>
          <a:bodyPr/>
          <a:lstStyle/>
          <a:p>
            <a:pPr algn="ctr"/>
            <a:r>
              <a:rPr lang="en-US" altLang="en-US" sz="3200" b="1" dirty="0">
                <a:latin typeface="Arial" panose="020B0604020202020204" pitchFamily="34" charset="0"/>
                <a:cs typeface="Arial" panose="020B0604020202020204" pitchFamily="34" charset="0"/>
              </a:rPr>
              <a:t>Pathways to Prevent / Treat AD (Dementia)</a:t>
            </a:r>
          </a:p>
        </p:txBody>
      </p:sp>
      <p:sp>
        <p:nvSpPr>
          <p:cNvPr id="202754" name="Rectangle 3">
            <a:extLst>
              <a:ext uri="{FF2B5EF4-FFF2-40B4-BE49-F238E27FC236}">
                <a16:creationId xmlns:a16="http://schemas.microsoft.com/office/drawing/2014/main" id="{A86E20A4-7144-4E41-9571-5FAB1F79F79C}"/>
              </a:ext>
            </a:extLst>
          </p:cNvPr>
          <p:cNvSpPr>
            <a:spLocks noGrp="1" noChangeArrowheads="1"/>
          </p:cNvSpPr>
          <p:nvPr>
            <p:ph type="body" idx="1"/>
          </p:nvPr>
        </p:nvSpPr>
        <p:spPr>
          <a:xfrm>
            <a:off x="1169225" y="852256"/>
            <a:ext cx="10102788" cy="5746812"/>
          </a:xfrm>
        </p:spPr>
        <p:txBody>
          <a:bodyPr/>
          <a:lstStyle/>
          <a:p>
            <a:pPr marL="231775" indent="-231775">
              <a:tabLst>
                <a:tab pos="3252788" algn="l"/>
              </a:tabLst>
            </a:pPr>
            <a:r>
              <a:rPr lang="en-US" altLang="en-US" sz="1600" dirty="0"/>
              <a:t>NMDA receptor modulators (memantine, may soon consider ketamine, Epsom Salts – magnesium sulfate)</a:t>
            </a:r>
          </a:p>
          <a:p>
            <a:pPr marL="682625" lvl="1" indent="-285750">
              <a:tabLst>
                <a:tab pos="3252788" algn="l"/>
              </a:tabLst>
            </a:pPr>
            <a:r>
              <a:rPr lang="en-US" altLang="en-US" sz="1600" dirty="0"/>
              <a:t>Early treatment may prevent excitotoxic neuron damage, with anti-convulsant, extend life</a:t>
            </a:r>
          </a:p>
          <a:p>
            <a:pPr marL="231775" indent="-231775">
              <a:tabLst>
                <a:tab pos="3252788" algn="l"/>
              </a:tabLst>
            </a:pPr>
            <a:r>
              <a:rPr lang="en-US" altLang="en-US" sz="1600" dirty="0"/>
              <a:t>Prevention of beta-amyloid-42 cleavage</a:t>
            </a:r>
          </a:p>
          <a:p>
            <a:pPr marL="682625" lvl="1" indent="-285750">
              <a:tabLst>
                <a:tab pos="3252788" algn="l"/>
              </a:tabLst>
            </a:pPr>
            <a:r>
              <a:rPr lang="en-US" altLang="en-US" sz="1600" dirty="0"/>
              <a:t>Certain NSAIDs may prevent formation – modulation of gamma-secretase</a:t>
            </a:r>
          </a:p>
          <a:p>
            <a:pPr marL="682625" lvl="1" indent="-285750">
              <a:tabLst>
                <a:tab pos="3252788" algn="l"/>
              </a:tabLst>
            </a:pPr>
            <a:r>
              <a:rPr lang="en-US" altLang="en-US" sz="1600" dirty="0"/>
              <a:t>Statins may keep lipid-raft membranes thinner</a:t>
            </a:r>
          </a:p>
          <a:p>
            <a:pPr marL="231775" indent="-231775">
              <a:tabLst>
                <a:tab pos="3252788" algn="l"/>
              </a:tabLst>
            </a:pPr>
            <a:r>
              <a:rPr lang="en-US" altLang="en-US" sz="1600" dirty="0"/>
              <a:t>Therapy to change processing of amyloid protein precursor</a:t>
            </a:r>
          </a:p>
          <a:p>
            <a:pPr marL="682625" lvl="1" indent="-285750">
              <a:tabLst>
                <a:tab pos="3252788" algn="l"/>
              </a:tabLst>
            </a:pPr>
            <a:r>
              <a:rPr lang="en-US" altLang="en-US" sz="1600" dirty="0" err="1"/>
              <a:t>Abeta</a:t>
            </a:r>
            <a:r>
              <a:rPr lang="en-US" altLang="en-US" sz="1600" dirty="0"/>
              <a:t> immunologic therapy removes deposits – but no slowing of dementia</a:t>
            </a:r>
          </a:p>
          <a:p>
            <a:pPr marL="682625" lvl="1" indent="-285750">
              <a:tabLst>
                <a:tab pos="3252788" algn="l"/>
              </a:tabLst>
            </a:pPr>
            <a:r>
              <a:rPr lang="en-US" altLang="en-US" sz="1600" dirty="0" err="1"/>
              <a:t>Bryostatin</a:t>
            </a:r>
            <a:r>
              <a:rPr lang="en-US" altLang="en-US" sz="1600" dirty="0"/>
              <a:t> may stimulate alpha-secretase to decrease beta products (trial failed, may need to re-position)</a:t>
            </a:r>
          </a:p>
          <a:p>
            <a:pPr marL="231775" indent="-231775">
              <a:tabLst>
                <a:tab pos="3252788" algn="l"/>
              </a:tabLst>
            </a:pPr>
            <a:r>
              <a:rPr lang="en-US" altLang="en-US" sz="1600" dirty="0"/>
              <a:t>Specific treatments for APOE modulation</a:t>
            </a:r>
          </a:p>
          <a:p>
            <a:pPr marL="682625" lvl="1" indent="-285750">
              <a:tabLst>
                <a:tab pos="3252788" algn="l"/>
              </a:tabLst>
            </a:pPr>
            <a:r>
              <a:rPr lang="en-US" altLang="en-US" sz="1600" dirty="0"/>
              <a:t>May be related to statin effects, diet (from birth), DHA (omega-3-FA for brain)</a:t>
            </a:r>
          </a:p>
          <a:p>
            <a:pPr marL="682625" lvl="1" indent="-285750">
              <a:tabLst>
                <a:tab pos="3252788" algn="l"/>
              </a:tabLst>
            </a:pPr>
            <a:r>
              <a:rPr lang="en-US" altLang="en-US" sz="1600" dirty="0"/>
              <a:t>Leptin may modulate APOE formation, lipid raft thickness</a:t>
            </a:r>
          </a:p>
          <a:p>
            <a:pPr marL="231775" indent="-231775">
              <a:tabLst>
                <a:tab pos="3252788" algn="l"/>
              </a:tabLst>
            </a:pPr>
            <a:r>
              <a:rPr lang="en-US" altLang="en-US" sz="1600" dirty="0"/>
              <a:t>Brainstem neurotransmitter augmentation to activate alpha-secretase, decrease beta-cleavage</a:t>
            </a:r>
          </a:p>
          <a:p>
            <a:pPr marL="688975" lvl="1" indent="-231775">
              <a:tabLst>
                <a:tab pos="3252788" algn="l"/>
              </a:tabLst>
            </a:pPr>
            <a:r>
              <a:rPr lang="en-US" altLang="en-US" sz="1600" dirty="0"/>
              <a:t>Norepinephrine (locus coeruleus) neuron protection – formoterol as beta-</a:t>
            </a:r>
            <a:r>
              <a:rPr lang="en-US" altLang="en-US" sz="1600" dirty="0" err="1"/>
              <a:t>agaonist</a:t>
            </a:r>
            <a:endParaRPr lang="en-US" altLang="en-US" sz="1600" dirty="0"/>
          </a:p>
          <a:p>
            <a:pPr marL="688975" lvl="1" indent="-231775">
              <a:tabLst>
                <a:tab pos="3252788" algn="l"/>
              </a:tabLst>
            </a:pPr>
            <a:r>
              <a:rPr lang="en-US" altLang="en-US" sz="1600" dirty="0"/>
              <a:t>Serotonin neuron (mid-line raphe nuclei) - trazodone to stimulate 5HT receptors</a:t>
            </a:r>
          </a:p>
          <a:p>
            <a:pPr marL="688975" lvl="1" indent="-231775">
              <a:tabLst>
                <a:tab pos="3252788" algn="l"/>
              </a:tabLst>
            </a:pPr>
            <a:r>
              <a:rPr lang="en-US" altLang="en-US" sz="1600" dirty="0"/>
              <a:t>Cholinergic augmentation - Anti-cholinesterase treatments</a:t>
            </a:r>
          </a:p>
          <a:p>
            <a:pPr marL="682625" lvl="1" indent="-285750">
              <a:tabLst>
                <a:tab pos="3252788" algn="l"/>
              </a:tabLst>
            </a:pPr>
            <a:r>
              <a:rPr lang="en-US" altLang="en-US" sz="1600" dirty="0"/>
              <a:t>May need to be started early at very low doses, build up progressively – short acting </a:t>
            </a:r>
            <a:r>
              <a:rPr lang="en-US" altLang="en-US" sz="1600" dirty="0" err="1"/>
              <a:t>galanatamine</a:t>
            </a:r>
            <a:endParaRPr lang="en-US" altLang="en-US" sz="1600" dirty="0"/>
          </a:p>
          <a:p>
            <a:pPr marL="231775" indent="-231775">
              <a:tabLst>
                <a:tab pos="3252788" algn="l"/>
              </a:tabLst>
            </a:pPr>
            <a:r>
              <a:rPr lang="en-US" altLang="en-US" sz="1600" dirty="0"/>
              <a:t>Medication to prevent tau hyperphosphorylation</a:t>
            </a:r>
          </a:p>
          <a:p>
            <a:pPr marL="682625" lvl="1" indent="-285750">
              <a:tabLst>
                <a:tab pos="3252788" algn="l"/>
              </a:tabLst>
            </a:pPr>
            <a:r>
              <a:rPr lang="en-US" altLang="en-US" sz="1600" dirty="0"/>
              <a:t>Lithium and valproic acid, which inhibit GSK-3beta, may be helpful</a:t>
            </a:r>
          </a:p>
          <a:p>
            <a:pPr marL="682625" lvl="1" indent="-285750">
              <a:tabLst>
                <a:tab pos="3252788" algn="l"/>
              </a:tabLst>
            </a:pPr>
            <a:r>
              <a:rPr lang="en-US" altLang="en-US" sz="1600" dirty="0"/>
              <a:t>Need medications to block AICD induction of tau hyperphosphorylation</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3AADA26-EA0D-4F29-8D45-2ACF6F9D467F}"/>
              </a:ext>
            </a:extLst>
          </p:cNvPr>
          <p:cNvSpPr>
            <a:spLocks noGrp="1" noChangeArrowheads="1"/>
          </p:cNvSpPr>
          <p:nvPr>
            <p:ph type="title" idx="4294967295"/>
          </p:nvPr>
        </p:nvSpPr>
        <p:spPr>
          <a:xfrm>
            <a:off x="2816226" y="152400"/>
            <a:ext cx="9144000" cy="1049338"/>
          </a:xfrm>
        </p:spPr>
        <p:txBody>
          <a:bodyPr/>
          <a:lstStyle/>
          <a:p>
            <a:r>
              <a:rPr lang="en-US" altLang="en-US" sz="3200" b="1" dirty="0">
                <a:latin typeface="Arial" panose="020B0604020202020204" pitchFamily="34" charset="0"/>
                <a:cs typeface="Arial" panose="020B0604020202020204" pitchFamily="34" charset="0"/>
              </a:rPr>
              <a:t>Benefits of Early AD Diagnosis</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Social</a:t>
            </a:r>
          </a:p>
        </p:txBody>
      </p:sp>
      <p:sp>
        <p:nvSpPr>
          <p:cNvPr id="69635" name="Rectangle 3">
            <a:extLst>
              <a:ext uri="{FF2B5EF4-FFF2-40B4-BE49-F238E27FC236}">
                <a16:creationId xmlns:a16="http://schemas.microsoft.com/office/drawing/2014/main" id="{CE9C5E4F-2594-4B6E-AB1B-4D1A59A92AD7}"/>
              </a:ext>
            </a:extLst>
          </p:cNvPr>
          <p:cNvSpPr>
            <a:spLocks noGrp="1" noChangeArrowheads="1"/>
          </p:cNvSpPr>
          <p:nvPr>
            <p:ph type="body" idx="4294967295"/>
          </p:nvPr>
        </p:nvSpPr>
        <p:spPr>
          <a:xfrm>
            <a:off x="2816226" y="1447800"/>
            <a:ext cx="7851775" cy="5257800"/>
          </a:xfrm>
        </p:spPr>
        <p:txBody>
          <a:bodyPr/>
          <a:lstStyle/>
          <a:p>
            <a:pPr>
              <a:lnSpc>
                <a:spcPct val="80000"/>
              </a:lnSpc>
              <a:spcBef>
                <a:spcPct val="30000"/>
              </a:spcBef>
              <a:spcAft>
                <a:spcPct val="20000"/>
              </a:spcAft>
            </a:pPr>
            <a:r>
              <a:rPr lang="en-US" altLang="en-US" sz="2000" b="1" dirty="0"/>
              <a:t>Undiagnosed AD patients face avoidable problems </a:t>
            </a:r>
          </a:p>
          <a:p>
            <a:pPr lvl="2">
              <a:lnSpc>
                <a:spcPct val="80000"/>
              </a:lnSpc>
              <a:spcBef>
                <a:spcPct val="30000"/>
              </a:spcBef>
              <a:spcAft>
                <a:spcPct val="20000"/>
              </a:spcAft>
            </a:pPr>
            <a:r>
              <a:rPr lang="en-US" altLang="en-US" sz="1600" b="1" dirty="0"/>
              <a:t>social, financial</a:t>
            </a:r>
          </a:p>
          <a:p>
            <a:pPr>
              <a:lnSpc>
                <a:spcPct val="80000"/>
              </a:lnSpc>
              <a:spcBef>
                <a:spcPct val="30000"/>
              </a:spcBef>
              <a:spcAft>
                <a:spcPct val="20000"/>
              </a:spcAft>
            </a:pPr>
            <a:r>
              <a:rPr lang="en-US" altLang="en-US" sz="2000" b="1" dirty="0"/>
              <a:t>Early education of caregivers</a:t>
            </a:r>
          </a:p>
          <a:p>
            <a:pPr lvl="2">
              <a:lnSpc>
                <a:spcPct val="80000"/>
              </a:lnSpc>
              <a:spcBef>
                <a:spcPct val="30000"/>
              </a:spcBef>
              <a:spcAft>
                <a:spcPct val="20000"/>
              </a:spcAft>
            </a:pPr>
            <a:r>
              <a:rPr lang="en-US" altLang="en-US" sz="1600" b="1" dirty="0"/>
              <a:t>how to handle patient (choices, getting started)</a:t>
            </a:r>
            <a:endParaRPr lang="en-US" altLang="en-US" sz="1800" b="1" dirty="0"/>
          </a:p>
          <a:p>
            <a:pPr>
              <a:lnSpc>
                <a:spcPct val="80000"/>
              </a:lnSpc>
              <a:spcBef>
                <a:spcPct val="30000"/>
              </a:spcBef>
              <a:spcAft>
                <a:spcPct val="20000"/>
              </a:spcAft>
            </a:pPr>
            <a:r>
              <a:rPr lang="en-US" altLang="en-US" sz="2000" b="1" dirty="0"/>
              <a:t>Advance planning while patient is competent</a:t>
            </a:r>
          </a:p>
          <a:p>
            <a:pPr lvl="2">
              <a:lnSpc>
                <a:spcPct val="80000"/>
              </a:lnSpc>
              <a:spcBef>
                <a:spcPct val="30000"/>
              </a:spcBef>
              <a:spcAft>
                <a:spcPct val="20000"/>
              </a:spcAft>
            </a:pPr>
            <a:r>
              <a:rPr lang="en-US" altLang="en-US" sz="1600" b="1" dirty="0"/>
              <a:t>will, proxy, power of attorney, advance directives</a:t>
            </a:r>
          </a:p>
          <a:p>
            <a:pPr>
              <a:lnSpc>
                <a:spcPct val="80000"/>
              </a:lnSpc>
              <a:spcBef>
                <a:spcPct val="30000"/>
              </a:spcBef>
              <a:spcAft>
                <a:spcPct val="20000"/>
              </a:spcAft>
            </a:pPr>
            <a:r>
              <a:rPr lang="en-US" altLang="en-US" sz="2000" b="1" dirty="0"/>
              <a:t>Reduce family stress and misunderstanding</a:t>
            </a:r>
          </a:p>
          <a:p>
            <a:pPr lvl="2">
              <a:lnSpc>
                <a:spcPct val="80000"/>
              </a:lnSpc>
              <a:spcBef>
                <a:spcPct val="30000"/>
              </a:spcBef>
              <a:spcAft>
                <a:spcPct val="20000"/>
              </a:spcAft>
            </a:pPr>
            <a:r>
              <a:rPr lang="en-US" altLang="en-US" sz="1600" b="1" dirty="0"/>
              <a:t>caregiver burden, blame, denial</a:t>
            </a:r>
          </a:p>
          <a:p>
            <a:pPr>
              <a:lnSpc>
                <a:spcPct val="80000"/>
              </a:lnSpc>
              <a:spcBef>
                <a:spcPct val="30000"/>
              </a:spcBef>
              <a:spcAft>
                <a:spcPct val="20000"/>
              </a:spcAft>
            </a:pPr>
            <a:r>
              <a:rPr lang="en-US" altLang="en-US" sz="2000" b="1" dirty="0"/>
              <a:t>Promote safety</a:t>
            </a:r>
          </a:p>
          <a:p>
            <a:pPr lvl="2">
              <a:lnSpc>
                <a:spcPct val="80000"/>
              </a:lnSpc>
              <a:spcBef>
                <a:spcPct val="30000"/>
              </a:spcBef>
              <a:spcAft>
                <a:spcPct val="20000"/>
              </a:spcAft>
            </a:pPr>
            <a:r>
              <a:rPr lang="en-US" altLang="en-US" sz="1600" b="1" dirty="0"/>
              <a:t>driving, compliance, cooking, etc.</a:t>
            </a:r>
            <a:endParaRPr lang="en-US" altLang="en-US" sz="1800" b="1" dirty="0"/>
          </a:p>
          <a:p>
            <a:pPr>
              <a:lnSpc>
                <a:spcPct val="80000"/>
              </a:lnSpc>
              <a:spcBef>
                <a:spcPct val="30000"/>
              </a:spcBef>
              <a:spcAft>
                <a:spcPct val="20000"/>
              </a:spcAft>
            </a:pPr>
            <a:r>
              <a:rPr lang="en-US" altLang="en-US" sz="2000" b="1" dirty="0"/>
              <a:t>Patient’s and Family’s right to know</a:t>
            </a:r>
          </a:p>
          <a:p>
            <a:pPr lvl="2">
              <a:lnSpc>
                <a:spcPct val="80000"/>
              </a:lnSpc>
              <a:spcBef>
                <a:spcPct val="30000"/>
              </a:spcBef>
              <a:spcAft>
                <a:spcPct val="20000"/>
              </a:spcAft>
            </a:pPr>
            <a:r>
              <a:rPr lang="en-US" altLang="en-US" sz="1600" b="1" dirty="0"/>
              <a:t>especially about genetic risks</a:t>
            </a:r>
          </a:p>
          <a:p>
            <a:pPr>
              <a:lnSpc>
                <a:spcPct val="80000"/>
              </a:lnSpc>
              <a:spcBef>
                <a:spcPct val="30000"/>
              </a:spcBef>
              <a:spcAft>
                <a:spcPct val="20000"/>
              </a:spcAft>
            </a:pPr>
            <a:r>
              <a:rPr lang="en-US" altLang="en-US" sz="2000" b="1" dirty="0"/>
              <a:t>Promote advocacy</a:t>
            </a:r>
          </a:p>
          <a:p>
            <a:pPr lvl="2">
              <a:lnSpc>
                <a:spcPct val="80000"/>
              </a:lnSpc>
              <a:spcBef>
                <a:spcPct val="30000"/>
              </a:spcBef>
              <a:spcAft>
                <a:spcPct val="20000"/>
              </a:spcAft>
            </a:pPr>
            <a:r>
              <a:rPr lang="en-US" altLang="en-US" sz="1600" b="1" dirty="0"/>
              <a:t>for research and treatment development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D5F5-B823-43B5-A5A3-CF40DF35D4A3}"/>
              </a:ext>
            </a:extLst>
          </p:cNvPr>
          <p:cNvSpPr>
            <a:spLocks noGrp="1"/>
          </p:cNvSpPr>
          <p:nvPr>
            <p:ph type="title"/>
          </p:nvPr>
        </p:nvSpPr>
        <p:spPr>
          <a:xfrm>
            <a:off x="838200" y="103868"/>
            <a:ext cx="10515600" cy="1325563"/>
          </a:xfrm>
        </p:spPr>
        <p:txBody>
          <a:bodyPr/>
          <a:lstStyle/>
          <a:p>
            <a:pPr algn="ctr"/>
            <a:r>
              <a:rPr lang="en-US" sz="3600" b="1" dirty="0">
                <a:latin typeface="Arial" panose="020B0604020202020204" pitchFamily="34" charset="0"/>
                <a:cs typeface="Arial" panose="020B0604020202020204" pitchFamily="34" charset="0"/>
              </a:rPr>
              <a:t>Alzheimer prevention and early treatment - Non-APP, Psycho-Social interventions</a:t>
            </a:r>
          </a:p>
        </p:txBody>
      </p:sp>
      <p:sp>
        <p:nvSpPr>
          <p:cNvPr id="3" name="Content Placeholder 2">
            <a:extLst>
              <a:ext uri="{FF2B5EF4-FFF2-40B4-BE49-F238E27FC236}">
                <a16:creationId xmlns:a16="http://schemas.microsoft.com/office/drawing/2014/main" id="{4C0D74E1-8EB7-4BD9-AF3A-C1E6A43879EC}"/>
              </a:ext>
            </a:extLst>
          </p:cNvPr>
          <p:cNvSpPr>
            <a:spLocks noGrp="1"/>
          </p:cNvSpPr>
          <p:nvPr>
            <p:ph idx="1"/>
          </p:nvPr>
        </p:nvSpPr>
        <p:spPr>
          <a:xfrm>
            <a:off x="1651518" y="1429431"/>
            <a:ext cx="9702282" cy="5324701"/>
          </a:xfrm>
        </p:spPr>
        <p:txBody>
          <a:bodyPr/>
          <a:lstStyle/>
          <a:p>
            <a:r>
              <a:rPr lang="en-US" sz="2000" dirty="0"/>
              <a:t>Develop treatments to control AICD, prevent </a:t>
            </a:r>
            <a:r>
              <a:rPr lang="en-US" sz="2000" dirty="0" err="1"/>
              <a:t>pTAU</a:t>
            </a:r>
            <a:r>
              <a:rPr lang="en-US" sz="2000" dirty="0"/>
              <a:t> excess</a:t>
            </a:r>
          </a:p>
          <a:p>
            <a:pPr marL="457200" lvl="1" indent="0">
              <a:buNone/>
            </a:pPr>
            <a:r>
              <a:rPr lang="en-US" sz="1600" dirty="0"/>
              <a:t>(decrease CSF TAU)  Lithium, valproic acid (GSK3-beta inhibitor)</a:t>
            </a:r>
          </a:p>
          <a:p>
            <a:pPr marL="457200" lvl="1" indent="0">
              <a:buNone/>
            </a:pPr>
            <a:r>
              <a:rPr lang="en-US" sz="1600" dirty="0"/>
              <a:t>Methylene blue (TAU binding),</a:t>
            </a:r>
          </a:p>
          <a:p>
            <a:pPr marL="457200" lvl="1" indent="0">
              <a:buNone/>
            </a:pPr>
            <a:r>
              <a:rPr lang="en-US" sz="1600" dirty="0"/>
              <a:t>fluoride (to bind aluminum) </a:t>
            </a:r>
          </a:p>
          <a:p>
            <a:r>
              <a:rPr lang="en-US" sz="2000" dirty="0"/>
              <a:t>Explore treatments of mitochondria, SIRT1, other proteins (GWAS-SNP):</a:t>
            </a:r>
          </a:p>
          <a:p>
            <a:pPr lvl="1"/>
            <a:r>
              <a:rPr lang="en-US" sz="1600" dirty="0"/>
              <a:t> Resveratrol (red wine - grape skin, CoQ10, curcumin) </a:t>
            </a:r>
          </a:p>
          <a:p>
            <a:r>
              <a:rPr lang="en-US" sz="2000" dirty="0"/>
              <a:t>Education - decreases Alzheimer risk, many explanations for why</a:t>
            </a:r>
          </a:p>
          <a:p>
            <a:pPr lvl="1"/>
            <a:r>
              <a:rPr lang="en-US" sz="1600" dirty="0"/>
              <a:t> (</a:t>
            </a:r>
            <a:r>
              <a:rPr lang="en-US" sz="1600" dirty="0" err="1"/>
              <a:t>e.g</a:t>
            </a:r>
            <a:r>
              <a:rPr lang="en-US" sz="1600" dirty="0"/>
              <a:t>, better diet, fewer traumatic brain injuries, more cognitive reserve, less stress on memory)</a:t>
            </a:r>
          </a:p>
          <a:p>
            <a:r>
              <a:rPr lang="en-US" sz="2000" dirty="0"/>
              <a:t>Computer tests to monitor memory, cognition, neuropsychiatric conditions</a:t>
            </a:r>
          </a:p>
          <a:p>
            <a:pPr lvl="1"/>
            <a:r>
              <a:rPr lang="en-US" sz="1600" dirty="0"/>
              <a:t>MemTrax - quick, fun, inexpensive, potentially adaptable to detect very early changes</a:t>
            </a:r>
          </a:p>
          <a:p>
            <a:pPr lvl="1"/>
            <a:r>
              <a:rPr lang="en-US" sz="1600" dirty="0"/>
              <a:t>(No evidence for computer games as benefit or treatment – recent judgement against Lumosity) </a:t>
            </a:r>
          </a:p>
          <a:p>
            <a:r>
              <a:rPr lang="en-US" sz="2000" dirty="0"/>
              <a:t>Exercise – walking (or running), swimming, bicycling, yoga, Pilates, dance</a:t>
            </a:r>
          </a:p>
          <a:p>
            <a:pPr lvl="1"/>
            <a:r>
              <a:rPr lang="en-US" sz="1600" dirty="0"/>
              <a:t>(increase BDNF vs osteocalcin) – exercise may need to be intense to have benefit</a:t>
            </a:r>
          </a:p>
          <a:p>
            <a:r>
              <a:rPr lang="en-US" sz="2000" dirty="0"/>
              <a:t>Brain Stimulation – repetitive Transcranial Magnetic Stimulation (</a:t>
            </a:r>
            <a:r>
              <a:rPr lang="en-US" sz="2000" dirty="0" err="1"/>
              <a:t>rTMS</a:t>
            </a:r>
            <a:r>
              <a:rPr lang="en-US" sz="2000" dirty="0"/>
              <a:t>)</a:t>
            </a:r>
          </a:p>
          <a:p>
            <a:r>
              <a:rPr lang="en-US" sz="2000" dirty="0"/>
              <a:t>Sleep – improvement may decrease AD pathology</a:t>
            </a:r>
          </a:p>
          <a:p>
            <a:pPr lvl="1"/>
            <a:r>
              <a:rPr lang="en-US" sz="1600" dirty="0"/>
              <a:t>Trazodone, melatonin, magnesium</a:t>
            </a:r>
          </a:p>
        </p:txBody>
      </p:sp>
    </p:spTree>
    <p:extLst>
      <p:ext uri="{BB962C8B-B14F-4D97-AF65-F5344CB8AC3E}">
        <p14:creationId xmlns:p14="http://schemas.microsoft.com/office/powerpoint/2010/main" val="507064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0" name="Object 2">
            <a:extLst>
              <a:ext uri="{FF2B5EF4-FFF2-40B4-BE49-F238E27FC236}">
                <a16:creationId xmlns:a16="http://schemas.microsoft.com/office/drawing/2014/main" id="{04BDB8EB-EA6B-44EE-A62E-8B4E0455BD1F}"/>
              </a:ext>
            </a:extLst>
          </p:cNvPr>
          <p:cNvGraphicFramePr>
            <a:graphicFrameLocks noChangeAspect="1"/>
          </p:cNvGraphicFramePr>
          <p:nvPr>
            <p:extLst>
              <p:ext uri="{D42A27DB-BD31-4B8C-83A1-F6EECF244321}">
                <p14:modId xmlns:p14="http://schemas.microsoft.com/office/powerpoint/2010/main" val="2954096736"/>
              </p:ext>
            </p:extLst>
          </p:nvPr>
        </p:nvGraphicFramePr>
        <p:xfrm>
          <a:off x="1620454" y="928201"/>
          <a:ext cx="8469239" cy="5127366"/>
        </p:xfrm>
        <a:graphic>
          <a:graphicData uri="http://schemas.openxmlformats.org/presentationml/2006/ole">
            <mc:AlternateContent xmlns:mc="http://schemas.openxmlformats.org/markup-compatibility/2006">
              <mc:Choice xmlns:v="urn:schemas-microsoft-com:vml" Requires="v">
                <p:oleObj spid="_x0000_s11279" name="Image" r:id="rId3" imgW="8031062" imgH="7675256" progId="Photoshop.Image.4">
                  <p:embed/>
                </p:oleObj>
              </mc:Choice>
              <mc:Fallback>
                <p:oleObj name="Image" r:id="rId3" imgW="8031062" imgH="7675256" progId="Photoshop.Image.4">
                  <p:embed/>
                  <p:pic>
                    <p:nvPicPr>
                      <p:cNvPr id="232450" name="Object 2">
                        <a:extLst>
                          <a:ext uri="{FF2B5EF4-FFF2-40B4-BE49-F238E27FC236}">
                            <a16:creationId xmlns:a16="http://schemas.microsoft.com/office/drawing/2014/main" id="{04BDB8EB-EA6B-44EE-A62E-8B4E0455B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454" y="928201"/>
                        <a:ext cx="8469239" cy="5127366"/>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CB15A73A-B909-4CD9-8FE0-96C6DF645800}"/>
              </a:ext>
            </a:extLst>
          </p:cNvPr>
          <p:cNvSpPr txBox="1"/>
          <p:nvPr/>
        </p:nvSpPr>
        <p:spPr>
          <a:xfrm>
            <a:off x="1203649" y="6232848"/>
            <a:ext cx="10022295" cy="400110"/>
          </a:xfrm>
          <a:prstGeom prst="rect">
            <a:avLst/>
          </a:prstGeom>
          <a:noFill/>
        </p:spPr>
        <p:txBody>
          <a:bodyPr wrap="none" rtlCol="0">
            <a:spAutoFit/>
          </a:bodyPr>
          <a:lstStyle/>
          <a:p>
            <a:r>
              <a:rPr lang="en-US" sz="2000" b="1" dirty="0">
                <a:solidFill>
                  <a:srgbClr val="FF0000"/>
                </a:solidFill>
              </a:rPr>
              <a:t>Lithium and valproic acid also inhibit glycogen-synthase-kinase 3-beta (GSK3</a:t>
            </a:r>
            <a:r>
              <a:rPr lang="en-US" sz="2000" b="1" dirty="0">
                <a:solidFill>
                  <a:srgbClr val="FF0000"/>
                </a:solidFill>
                <a:latin typeface="Symbol" panose="05050102010706020507" pitchFamily="18" charset="2"/>
              </a:rPr>
              <a:t>b</a:t>
            </a:r>
            <a:r>
              <a:rPr lang="en-US" sz="2000" b="1" dirty="0">
                <a:solidFill>
                  <a:srgbClr val="FF0000"/>
                </a:solidFill>
              </a:rPr>
              <a:t>)</a:t>
            </a:r>
          </a:p>
        </p:txBody>
      </p:sp>
      <p:sp>
        <p:nvSpPr>
          <p:cNvPr id="3" name="TextBox 2">
            <a:extLst>
              <a:ext uri="{FF2B5EF4-FFF2-40B4-BE49-F238E27FC236}">
                <a16:creationId xmlns:a16="http://schemas.microsoft.com/office/drawing/2014/main" id="{FCFD5485-884E-4D1F-8FEE-7744C477BF6B}"/>
              </a:ext>
            </a:extLst>
          </p:cNvPr>
          <p:cNvSpPr txBox="1"/>
          <p:nvPr/>
        </p:nvSpPr>
        <p:spPr>
          <a:xfrm>
            <a:off x="902825" y="281870"/>
            <a:ext cx="10683246" cy="646331"/>
          </a:xfrm>
          <a:prstGeom prst="rect">
            <a:avLst/>
          </a:prstGeom>
          <a:noFill/>
        </p:spPr>
        <p:txBody>
          <a:bodyPr wrap="none" rtlCol="0">
            <a:spAutoFit/>
          </a:bodyPr>
          <a:lstStyle/>
          <a:p>
            <a:r>
              <a:rPr lang="en-US" sz="3600" b="1" dirty="0"/>
              <a:t>Acetylcholine may prevent Alzheimer pathology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7A6441E-A09F-4BC9-8F50-F61B54740DC2}"/>
              </a:ext>
            </a:extLst>
          </p:cNvPr>
          <p:cNvSpPr>
            <a:spLocks noGrp="1"/>
          </p:cNvSpPr>
          <p:nvPr>
            <p:ph type="title" idx="4294967295"/>
          </p:nvPr>
        </p:nvSpPr>
        <p:spPr>
          <a:xfrm>
            <a:off x="884238" y="423863"/>
            <a:ext cx="10409237" cy="1020762"/>
          </a:xfrm>
        </p:spPr>
        <p:txBody>
          <a:bodyPr rtlCol="0" anchor="b" anchorCtr="1">
            <a:noAutofit/>
          </a:bodyPr>
          <a:lstStyle/>
          <a:p>
            <a:pPr algn="ctr" fontAlgn="auto">
              <a:spcAft>
                <a:spcPts val="0"/>
              </a:spcAft>
              <a:defRPr/>
            </a:pPr>
            <a:r>
              <a:rPr lang="en-US" altLang="en-US" sz="3600" b="1" dirty="0">
                <a:latin typeface="Arial" panose="020B0604020202020204" pitchFamily="34" charset="0"/>
                <a:cs typeface="Arial" panose="020B0604020202020204" pitchFamily="34" charset="0"/>
              </a:rPr>
              <a:t>Future directions for Alzheimer genetics:  </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prevention and early treatment</a:t>
            </a:r>
          </a:p>
        </p:txBody>
      </p:sp>
      <p:sp>
        <p:nvSpPr>
          <p:cNvPr id="54275" name="Rectangle 3">
            <a:extLst>
              <a:ext uri="{FF2B5EF4-FFF2-40B4-BE49-F238E27FC236}">
                <a16:creationId xmlns:a16="http://schemas.microsoft.com/office/drawing/2014/main" id="{F5A2E728-5F74-4B3F-ACA0-4C334266C9B7}"/>
              </a:ext>
            </a:extLst>
          </p:cNvPr>
          <p:cNvSpPr>
            <a:spLocks noGrp="1" noChangeArrowheads="1"/>
          </p:cNvSpPr>
          <p:nvPr>
            <p:ph type="body" idx="4294967295"/>
          </p:nvPr>
        </p:nvSpPr>
        <p:spPr>
          <a:xfrm>
            <a:off x="1012825" y="1520891"/>
            <a:ext cx="10556875" cy="5065648"/>
          </a:xfrm>
        </p:spPr>
        <p:txBody>
          <a:bodyPr rtlCol="0" anchor="ctr" anchorCtr="1">
            <a:normAutofit/>
          </a:bodyPr>
          <a:lstStyle/>
          <a:p>
            <a:pPr fontAlgn="auto">
              <a:lnSpc>
                <a:spcPct val="80000"/>
              </a:lnSpc>
              <a:spcAft>
                <a:spcPts val="0"/>
              </a:spcAft>
              <a:defRPr/>
            </a:pPr>
            <a:r>
              <a:rPr lang="en-US" altLang="en-US" sz="2000" dirty="0"/>
              <a:t>Understanding the Genes is the key to treating and preventing AD</a:t>
            </a:r>
          </a:p>
          <a:p>
            <a:pPr fontAlgn="auto">
              <a:lnSpc>
                <a:spcPct val="80000"/>
              </a:lnSpc>
              <a:spcAft>
                <a:spcPts val="0"/>
              </a:spcAft>
              <a:defRPr/>
            </a:pPr>
            <a:r>
              <a:rPr lang="en-US" altLang="en-US" sz="2000" dirty="0"/>
              <a:t>Genotyping – GWAS will soon be done on all newborns</a:t>
            </a:r>
          </a:p>
          <a:p>
            <a:pPr fontAlgn="auto">
              <a:lnSpc>
                <a:spcPct val="80000"/>
              </a:lnSpc>
              <a:spcAft>
                <a:spcPts val="0"/>
              </a:spcAft>
              <a:defRPr/>
            </a:pPr>
            <a:r>
              <a:rPr lang="en-US" altLang="en-US" sz="2000" dirty="0"/>
              <a:t>Large population studies will redefine risk-factors by genotype</a:t>
            </a:r>
          </a:p>
          <a:p>
            <a:pPr fontAlgn="auto">
              <a:lnSpc>
                <a:spcPct val="120000"/>
              </a:lnSpc>
              <a:spcBef>
                <a:spcPts val="0"/>
              </a:spcBef>
              <a:spcAft>
                <a:spcPts val="0"/>
              </a:spcAft>
              <a:defRPr/>
            </a:pPr>
            <a:r>
              <a:rPr lang="en-US" altLang="en-US" sz="2000" dirty="0"/>
              <a:t>Preventive measures based on genetics – life-time intervention</a:t>
            </a:r>
          </a:p>
          <a:p>
            <a:pPr fontAlgn="auto">
              <a:lnSpc>
                <a:spcPct val="80000"/>
              </a:lnSpc>
              <a:spcAft>
                <a:spcPts val="0"/>
              </a:spcAft>
              <a:defRPr/>
            </a:pPr>
            <a:r>
              <a:rPr lang="en-US" altLang="en-US" sz="2000" dirty="0"/>
              <a:t>Modify APOE protein to mimic e2, life-time prevention, nutritional therapy? (Yassine)</a:t>
            </a:r>
          </a:p>
          <a:p>
            <a:pPr lvl="1" fontAlgn="auto">
              <a:lnSpc>
                <a:spcPct val="80000"/>
              </a:lnSpc>
              <a:spcAft>
                <a:spcPts val="0"/>
              </a:spcAft>
              <a:defRPr/>
            </a:pPr>
            <a:r>
              <a:rPr lang="en-US" altLang="en-US" sz="2000" dirty="0"/>
              <a:t>Transfection, decrease APP transcription, or block APOE action</a:t>
            </a:r>
          </a:p>
          <a:p>
            <a:pPr fontAlgn="auto">
              <a:lnSpc>
                <a:spcPct val="80000"/>
              </a:lnSpc>
              <a:spcAft>
                <a:spcPts val="0"/>
              </a:spcAft>
              <a:defRPr/>
            </a:pPr>
            <a:r>
              <a:rPr lang="en-US" altLang="en-US" sz="2000" dirty="0"/>
              <a:t>Treatments based on genetics – could be dietary modification</a:t>
            </a:r>
          </a:p>
          <a:p>
            <a:pPr marL="231775" indent="-231775" fontAlgn="auto">
              <a:spcAft>
                <a:spcPts val="0"/>
              </a:spcAft>
              <a:tabLst>
                <a:tab pos="3252788" algn="l"/>
              </a:tabLst>
              <a:defRPr/>
            </a:pPr>
            <a:r>
              <a:rPr lang="en-US" altLang="en-US" sz="2000" dirty="0"/>
              <a:t>Specific treatments for APOE modulation</a:t>
            </a:r>
          </a:p>
          <a:p>
            <a:pPr marL="682625" lvl="1" fontAlgn="auto">
              <a:spcAft>
                <a:spcPts val="0"/>
              </a:spcAft>
              <a:tabLst>
                <a:tab pos="3252788" algn="l"/>
              </a:tabLst>
              <a:defRPr/>
            </a:pPr>
            <a:r>
              <a:rPr lang="en-US" altLang="en-US" sz="2000" dirty="0"/>
              <a:t>May be related to statin effects, diet, DHA (omega-3-FA for brain)</a:t>
            </a:r>
          </a:p>
          <a:p>
            <a:pPr marL="682625" lvl="1" fontAlgn="auto">
              <a:spcAft>
                <a:spcPts val="0"/>
              </a:spcAft>
              <a:tabLst>
                <a:tab pos="3252788" algn="l"/>
              </a:tabLst>
              <a:defRPr/>
            </a:pPr>
            <a:r>
              <a:rPr lang="en-US" altLang="en-US" sz="2000" dirty="0"/>
              <a:t>Leptin may modulate APOE formation, lipid raft thickness</a:t>
            </a:r>
          </a:p>
          <a:p>
            <a:pPr marL="682625" lvl="1" fontAlgn="auto">
              <a:spcAft>
                <a:spcPts val="0"/>
              </a:spcAft>
              <a:tabLst>
                <a:tab pos="3252788" algn="l"/>
              </a:tabLst>
              <a:defRPr/>
            </a:pPr>
            <a:r>
              <a:rPr lang="en-US" altLang="en-US" sz="2000" dirty="0"/>
              <a:t>Did APOE-e3/e2 appear because of the addition of meat to the diet 300,000 years ago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BBC8614-6CC3-4E9F-AAE4-5F8E4C72E12C}"/>
              </a:ext>
            </a:extLst>
          </p:cNvPr>
          <p:cNvSpPr>
            <a:spLocks noGrp="1"/>
          </p:cNvSpPr>
          <p:nvPr>
            <p:ph type="title"/>
          </p:nvPr>
        </p:nvSpPr>
        <p:spPr>
          <a:xfrm>
            <a:off x="631825" y="0"/>
            <a:ext cx="10928350" cy="920750"/>
          </a:xfrm>
        </p:spPr>
        <p:txBody>
          <a:bodyPr/>
          <a:lstStyle/>
          <a:p>
            <a:r>
              <a:rPr lang="en-US" altLang="en-US" dirty="0">
                <a:latin typeface="Avenir Medium"/>
                <a:ea typeface="Avenir Medium"/>
                <a:cs typeface="Avenir Medium"/>
              </a:rPr>
              <a:t>Publications and Research Directions</a:t>
            </a:r>
          </a:p>
        </p:txBody>
      </p:sp>
      <p:sp>
        <p:nvSpPr>
          <p:cNvPr id="28674" name="Content Placeholder 2">
            <a:extLst>
              <a:ext uri="{FF2B5EF4-FFF2-40B4-BE49-F238E27FC236}">
                <a16:creationId xmlns:a16="http://schemas.microsoft.com/office/drawing/2014/main" id="{4726D659-B11A-48FC-9FCC-50FF9F67F695}"/>
              </a:ext>
            </a:extLst>
          </p:cNvPr>
          <p:cNvSpPr>
            <a:spLocks noGrp="1"/>
          </p:cNvSpPr>
          <p:nvPr>
            <p:ph idx="1"/>
          </p:nvPr>
        </p:nvSpPr>
        <p:spPr>
          <a:xfrm>
            <a:off x="355601" y="1388533"/>
            <a:ext cx="6950172" cy="5276217"/>
          </a:xfrm>
        </p:spPr>
        <p:txBody>
          <a:bodyPr>
            <a:noAutofit/>
          </a:bodyPr>
          <a:lstStyle/>
          <a:p>
            <a:pPr>
              <a:lnSpc>
                <a:spcPct val="100000"/>
              </a:lnSpc>
              <a:spcBef>
                <a:spcPts val="600"/>
              </a:spcBef>
            </a:pPr>
            <a:r>
              <a:rPr altLang="en-US" sz="1200" b="1" dirty="0">
                <a:solidFill>
                  <a:schemeClr val="tx1"/>
                </a:solidFill>
                <a:latin typeface="Avenir Book"/>
                <a:ea typeface="Avenir Book"/>
                <a:cs typeface="Avenir Book"/>
              </a:rPr>
              <a:t>Ashford J. W., Gere E., &amp; Bayley P. J. Measuring Memory in Group Settings Using a Continuous Recognition Test.  Journals of Alzheimer's Disease. </a:t>
            </a:r>
            <a:r>
              <a:rPr lang="en-US" altLang="en-US" sz="1200" b="1" dirty="0">
                <a:solidFill>
                  <a:schemeClr val="tx1"/>
                </a:solidFill>
                <a:latin typeface="Avenir Book"/>
                <a:ea typeface="Avenir Book"/>
                <a:cs typeface="Avenir Book"/>
              </a:rPr>
              <a:t>2011;</a:t>
            </a:r>
            <a:r>
              <a:rPr altLang="en-US" sz="1200" b="1" dirty="0">
                <a:solidFill>
                  <a:schemeClr val="tx1"/>
                </a:solidFill>
                <a:latin typeface="Avenir Book"/>
                <a:ea typeface="Avenir Book"/>
                <a:cs typeface="Avenir Book"/>
              </a:rPr>
              <a:t>27(4): 885-895.</a:t>
            </a:r>
          </a:p>
          <a:p>
            <a:pPr>
              <a:lnSpc>
                <a:spcPct val="100000"/>
              </a:lnSpc>
              <a:spcBef>
                <a:spcPts val="600"/>
              </a:spcBef>
            </a:pPr>
            <a:r>
              <a:rPr lang="en-US" altLang="en-US" sz="1200" b="1" dirty="0">
                <a:solidFill>
                  <a:schemeClr val="tx1"/>
                </a:solidFill>
                <a:latin typeface="Avenir Book"/>
                <a:ea typeface="Avenir Book"/>
                <a:cs typeface="Avenir Book"/>
              </a:rPr>
              <a:t>van der Hoek MD, Nieuwenhuizen A, Keijer J, Ashford JW. The MemTrax Test Compared to the Montreal Cognitive Assessment Estimation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2019;67(3):1045-1054.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10.3233/JAD-181003.</a:t>
            </a:r>
          </a:p>
          <a:p>
            <a:pPr>
              <a:lnSpc>
                <a:spcPct val="100000"/>
              </a:lnSpc>
              <a:spcBef>
                <a:spcPts val="600"/>
              </a:spcBef>
            </a:pPr>
            <a:r>
              <a:rPr lang="en-US" altLang="en-US" sz="1200" b="1" dirty="0">
                <a:solidFill>
                  <a:schemeClr val="tx1"/>
                </a:solidFill>
                <a:latin typeface="Avenir Book"/>
                <a:ea typeface="Avenir Book"/>
                <a:cs typeface="Avenir Book"/>
              </a:rPr>
              <a:t>Ashford JW, </a:t>
            </a:r>
            <a:r>
              <a:rPr lang="en-US" altLang="en-US" sz="1200" b="1" dirty="0" err="1">
                <a:solidFill>
                  <a:schemeClr val="tx1"/>
                </a:solidFill>
                <a:latin typeface="Avenir Book"/>
                <a:ea typeface="Avenir Book"/>
                <a:cs typeface="Avenir Book"/>
              </a:rPr>
              <a:t>Tarpin-Bernard</a:t>
            </a:r>
            <a:r>
              <a:rPr lang="en-US" altLang="en-US" sz="1200" b="1" dirty="0">
                <a:solidFill>
                  <a:schemeClr val="tx1"/>
                </a:solidFill>
                <a:latin typeface="Avenir Book"/>
                <a:ea typeface="Avenir Book"/>
                <a:cs typeface="Avenir Book"/>
              </a:rPr>
              <a:t> F, Ashford CB, Ashford MT. A Computerized Continuous-Recognition Task for Measurement of Episodic Memory.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2019;69(2):385-399.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10.3233/JAD-190167.</a:t>
            </a:r>
          </a:p>
          <a:p>
            <a:pPr>
              <a:lnSpc>
                <a:spcPct val="100000"/>
              </a:lnSpc>
              <a:spcBef>
                <a:spcPts val="600"/>
              </a:spcBef>
            </a:pPr>
            <a:r>
              <a:rPr lang="en-US" altLang="en-US" sz="1200" b="1" dirty="0">
                <a:solidFill>
                  <a:schemeClr val="tx1"/>
                </a:solidFill>
                <a:latin typeface="Avenir Book"/>
                <a:ea typeface="Avenir Book"/>
                <a:cs typeface="Avenir Book"/>
              </a:rPr>
              <a:t>Cholerton B, Weiner MW, Nosheny RL, Poston KL, Mackin RS, Tian L, Ashford JW, Montine TJ. Cognitive Performance in Parkinson's Disease in the Brain Health Registry.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2019;68(3):1029-1038.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10.3233/JAD-181009.</a:t>
            </a:r>
          </a:p>
          <a:p>
            <a:pPr>
              <a:lnSpc>
                <a:spcPct val="100000"/>
              </a:lnSpc>
              <a:spcBef>
                <a:spcPts val="600"/>
              </a:spcBef>
            </a:pPr>
            <a:r>
              <a:rPr lang="en-US" altLang="en-US" sz="1200" b="1" dirty="0">
                <a:solidFill>
                  <a:schemeClr val="tx1"/>
                </a:solidFill>
                <a:latin typeface="Avenir Book"/>
                <a:ea typeface="Avenir Book"/>
                <a:cs typeface="Avenir Book"/>
              </a:rPr>
              <a:t>Ashford JW. The Dichotomy of Alzheimer's Disease Pathology: Amyloid-</a:t>
            </a:r>
            <a:r>
              <a:rPr lang="el-GR" altLang="en-US" sz="1200" b="1" dirty="0">
                <a:solidFill>
                  <a:schemeClr val="tx1"/>
                </a:solidFill>
                <a:latin typeface="Avenir Book"/>
                <a:ea typeface="Avenir Book"/>
                <a:cs typeface="Avenir Book"/>
              </a:rPr>
              <a:t>β </a:t>
            </a:r>
            <a:r>
              <a:rPr lang="en-US" altLang="en-US" sz="1200" b="1" dirty="0">
                <a:solidFill>
                  <a:schemeClr val="tx1"/>
                </a:solidFill>
                <a:latin typeface="Avenir Book"/>
                <a:ea typeface="Avenir Book"/>
                <a:cs typeface="Avenir Book"/>
              </a:rPr>
              <a:t>and Tau.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2019;68(1):77-83.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10.3233/JAD-181198.</a:t>
            </a:r>
          </a:p>
          <a:p>
            <a:pPr>
              <a:lnSpc>
                <a:spcPct val="100000"/>
              </a:lnSpc>
              <a:spcBef>
                <a:spcPts val="600"/>
              </a:spcBef>
            </a:pPr>
            <a:r>
              <a:rPr lang="en-US" altLang="en-US" sz="1200" b="1" dirty="0">
                <a:solidFill>
                  <a:schemeClr val="tx1"/>
                </a:solidFill>
                <a:latin typeface="Avenir Book"/>
                <a:ea typeface="Avenir Book"/>
                <a:cs typeface="Avenir Book"/>
              </a:rPr>
              <a:t>Smith CJ, Ashford JW, Perfetti TA. Putative Survival Advantages in Young Apolipoprotein ɛ4 Carriers are Associated with Increased Neural Stress.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2019;68(3):885-923.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10.3233/JAD-181089.</a:t>
            </a:r>
          </a:p>
          <a:p>
            <a:pPr>
              <a:lnSpc>
                <a:spcPct val="100000"/>
              </a:lnSpc>
              <a:spcBef>
                <a:spcPts val="600"/>
              </a:spcBef>
            </a:pPr>
            <a:r>
              <a:rPr lang="en-US" altLang="en-US" sz="1200" b="1" dirty="0">
                <a:solidFill>
                  <a:schemeClr val="tx1"/>
                </a:solidFill>
                <a:latin typeface="Avenir Book"/>
                <a:ea typeface="Avenir Book"/>
                <a:cs typeface="Avenir Book"/>
              </a:rPr>
              <a:t>Ashford JW. Treatment of Alzheimer's Disease: Trazodone, Sleep, Serotonin, Norepinephrine, and Future Directions.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2019;67(3):923-930.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10.3233/JAD-181106.</a:t>
            </a:r>
          </a:p>
          <a:p>
            <a:pPr>
              <a:lnSpc>
                <a:spcPct val="100000"/>
              </a:lnSpc>
              <a:spcBef>
                <a:spcPts val="600"/>
              </a:spcBef>
            </a:pPr>
            <a:r>
              <a:rPr lang="en-US" altLang="en-US" sz="1200" b="1" dirty="0">
                <a:solidFill>
                  <a:schemeClr val="tx1"/>
                </a:solidFill>
                <a:latin typeface="Avenir Book"/>
                <a:ea typeface="Avenir Book"/>
                <a:cs typeface="Avenir Book"/>
              </a:rPr>
              <a:t>Bergeron MF, Landset S, Zhou X, Ding T, Khoshgoftaar TM, Zhao F, Du B, Chen X, Wang X, Zhong L, Liu X, Ashford JW. Utility of MemTrax and Machine Learning Modeling in Classification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2020;77(4):1545-1558.</a:t>
            </a:r>
          </a:p>
          <a:p>
            <a:pPr>
              <a:lnSpc>
                <a:spcPct val="100000"/>
              </a:lnSpc>
              <a:spcBef>
                <a:spcPts val="600"/>
              </a:spcBef>
            </a:pPr>
            <a:r>
              <a:rPr lang="en-US" altLang="en-US" sz="1200" b="1" dirty="0">
                <a:solidFill>
                  <a:schemeClr val="tx1"/>
                </a:solidFill>
                <a:latin typeface="Avenir Book"/>
                <a:ea typeface="Avenir Book"/>
                <a:cs typeface="Arial" panose="020B0604020202020204" pitchFamily="34" charset="0"/>
              </a:rPr>
              <a:t>Liu X, Chen X, Zhou X, Shang Y, Xu F, Zhang J, He J, Zhao F, Du B, Wang X, Zhang Q, Zhang W, Bergeron MF, Ding T, Ashford JW, Zhong L. Validity of the MemTrax Memory Test Compared to the Montreal Cognitive Assessment in the Detection of Mild Cognitive Impairment and Dementia due to Alzheimer's Disease in a Chinese Cohort. J </a:t>
            </a:r>
            <a:r>
              <a:rPr lang="en-US" altLang="en-US" sz="1200" b="1" dirty="0" err="1">
                <a:solidFill>
                  <a:schemeClr val="tx1"/>
                </a:solidFill>
                <a:latin typeface="Avenir Book"/>
                <a:ea typeface="Avenir Book"/>
                <a:cs typeface="Arial" panose="020B0604020202020204" pitchFamily="34" charset="0"/>
              </a:rPr>
              <a:t>Alzheimers</a:t>
            </a:r>
            <a:r>
              <a:rPr lang="en-US" altLang="en-US" sz="1200" b="1" dirty="0">
                <a:solidFill>
                  <a:schemeClr val="tx1"/>
                </a:solidFill>
                <a:latin typeface="Avenir Book"/>
                <a:ea typeface="Avenir Book"/>
                <a:cs typeface="Arial" panose="020B0604020202020204" pitchFamily="34" charset="0"/>
              </a:rPr>
              <a:t> Dis. 2021;80(3):1257-1267.</a:t>
            </a:r>
            <a:endParaRPr altLang="en-US" sz="1200" b="1" dirty="0">
              <a:solidFill>
                <a:schemeClr val="tx1"/>
              </a:solidFill>
              <a:latin typeface="Avenir Book"/>
              <a:ea typeface="Avenir Book"/>
              <a:cs typeface="Arial" panose="020B0604020202020204" pitchFamily="34" charset="0"/>
            </a:endParaRPr>
          </a:p>
        </p:txBody>
      </p:sp>
      <p:sp>
        <p:nvSpPr>
          <p:cNvPr id="28675" name="Content Placeholder 2">
            <a:extLst>
              <a:ext uri="{FF2B5EF4-FFF2-40B4-BE49-F238E27FC236}">
                <a16:creationId xmlns:a16="http://schemas.microsoft.com/office/drawing/2014/main" id="{7998C6BF-F308-4BA0-A88C-E5F808B0D777}"/>
              </a:ext>
            </a:extLst>
          </p:cNvPr>
          <p:cNvSpPr txBox="1">
            <a:spLocks/>
          </p:cNvSpPr>
          <p:nvPr/>
        </p:nvSpPr>
        <p:spPr bwMode="auto">
          <a:xfrm>
            <a:off x="7305773" y="1580886"/>
            <a:ext cx="4530626" cy="497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000"/>
              </a:spcBef>
              <a:buClr>
                <a:srgbClr val="4C7B8E"/>
              </a:buClr>
              <a:buFont typeface="Arial" panose="020B0604020202020204" pitchFamily="34" charset="0"/>
              <a:buChar char="•"/>
            </a:pPr>
            <a:r>
              <a:rPr lang="en-US" altLang="en-US" b="1" dirty="0">
                <a:latin typeface="Avenir Book"/>
                <a:ea typeface="Avenir Book"/>
                <a:cs typeface="Avenir Book"/>
              </a:rPr>
              <a:t>MemTrax, LLC is owned and managed by Curtis Ashford</a:t>
            </a:r>
            <a:endParaRPr lang="en-US" altLang="en-US" b="1" dirty="0">
              <a:latin typeface="Avenir Book"/>
              <a:ea typeface="Avenir Book"/>
              <a:cs typeface="Avenir Book"/>
              <a:hlinkClick r:id="rId3"/>
            </a:endParaRP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hlinkClick r:id="rId3"/>
              </a:rPr>
              <a:t>www.memtrax.com</a:t>
            </a:r>
            <a:r>
              <a:rPr lang="en-US" altLang="en-US" sz="1600" b="1" dirty="0">
                <a:latin typeface="Avenir Book"/>
                <a:ea typeface="Avenir Book"/>
                <a:cs typeface="Avenir Book"/>
              </a:rPr>
              <a:t> - &gt; one million tests taken</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UCSF Brain Health Registry includes MemTrax in cognitive testing battery along with self-report data (&gt;30K participants): </a:t>
            </a:r>
            <a:r>
              <a:rPr lang="en-US" altLang="en-US" sz="1600" b="1" dirty="0">
                <a:latin typeface="Avenir Book"/>
                <a:ea typeface="Avenir Book"/>
                <a:cs typeface="Avenir Book"/>
                <a:hlinkClick r:id="rId4"/>
              </a:rPr>
              <a:t>www.brainhealthregistry.org</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China, 30,000 subjects, with </a:t>
            </a:r>
            <a:r>
              <a:rPr lang="en-US" altLang="en-US" sz="1600" b="1" dirty="0" err="1">
                <a:latin typeface="Avenir Book"/>
                <a:ea typeface="Avenir Book"/>
                <a:cs typeface="Avenir Book"/>
              </a:rPr>
              <a:t>MoCA</a:t>
            </a:r>
            <a:r>
              <a:rPr lang="en-US" altLang="en-US" sz="1600" b="1" dirty="0">
                <a:latin typeface="Avenir Book"/>
                <a:ea typeface="Avenir Book"/>
                <a:cs typeface="Avenir Book"/>
              </a:rPr>
              <a:t> (Liu et al.)</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Alzheimer’s Foundation of America, memory screening:   </a:t>
            </a:r>
            <a:r>
              <a:rPr lang="en-US" altLang="en-US" sz="1600" b="1" dirty="0">
                <a:latin typeface="Avenir Book"/>
                <a:ea typeface="Avenir Book"/>
                <a:cs typeface="Avenir Book"/>
                <a:hlinkClick r:id="rId5"/>
              </a:rPr>
              <a:t>www.afamemorytest.com</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Analyzing MemTrax data from over 20,000 individuals to norm across age bands, gender and education levels</a:t>
            </a:r>
          </a:p>
        </p:txBody>
      </p:sp>
      <p:sp>
        <p:nvSpPr>
          <p:cNvPr id="28676" name="TextBox 6">
            <a:extLst>
              <a:ext uri="{FF2B5EF4-FFF2-40B4-BE49-F238E27FC236}">
                <a16:creationId xmlns:a16="http://schemas.microsoft.com/office/drawing/2014/main" id="{AB6D8EC8-5E4D-4DFA-999E-7F1E949B3106}"/>
              </a:ext>
            </a:extLst>
          </p:cNvPr>
          <p:cNvSpPr txBox="1">
            <a:spLocks noChangeArrowheads="1"/>
          </p:cNvSpPr>
          <p:nvPr/>
        </p:nvSpPr>
        <p:spPr bwMode="auto">
          <a:xfrm>
            <a:off x="631825" y="920750"/>
            <a:ext cx="6031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CD7160"/>
                </a:solidFill>
                <a:latin typeface="Avenir Medium"/>
                <a:ea typeface="Avenir Medium"/>
                <a:cs typeface="Avenir Medium"/>
              </a:rPr>
              <a:t>Published Works: see PubMed: Ashford JW or Wesson Ashford</a:t>
            </a:r>
          </a:p>
        </p:txBody>
      </p:sp>
      <p:sp>
        <p:nvSpPr>
          <p:cNvPr id="28677" name="TextBox 7">
            <a:extLst>
              <a:ext uri="{FF2B5EF4-FFF2-40B4-BE49-F238E27FC236}">
                <a16:creationId xmlns:a16="http://schemas.microsoft.com/office/drawing/2014/main" id="{2748B71D-2CC5-4F9C-A442-4D4C6C10419F}"/>
              </a:ext>
            </a:extLst>
          </p:cNvPr>
          <p:cNvSpPr txBox="1">
            <a:spLocks noChangeArrowheads="1"/>
          </p:cNvSpPr>
          <p:nvPr/>
        </p:nvSpPr>
        <p:spPr bwMode="auto">
          <a:xfrm>
            <a:off x="7517385" y="920194"/>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4C7B8E"/>
                </a:solidFill>
                <a:latin typeface="Avenir Medium"/>
                <a:ea typeface="Avenir Medium"/>
                <a:cs typeface="Avenir Medium"/>
              </a:rPr>
              <a:t>Ongoing Studies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65E8-76B9-4303-8EBB-E0D5BF666325}"/>
              </a:ext>
            </a:extLst>
          </p:cNvPr>
          <p:cNvSpPr>
            <a:spLocks noGrp="1"/>
          </p:cNvSpPr>
          <p:nvPr>
            <p:ph type="ctrTitle"/>
          </p:nvPr>
        </p:nvSpPr>
        <p:spPr>
          <a:xfrm>
            <a:off x="1316038" y="180975"/>
            <a:ext cx="9559925" cy="1266825"/>
          </a:xfrm>
        </p:spPr>
        <p:txBody>
          <a:bodyPr rtlCol="0">
            <a:normAutofit/>
          </a:bodyPr>
          <a:lstStyle/>
          <a:p>
            <a:pPr fontAlgn="auto">
              <a:spcAft>
                <a:spcPts val="0"/>
              </a:spcAft>
              <a:defRPr/>
            </a:pPr>
            <a:r>
              <a:rPr lang="en-US" b="1" dirty="0">
                <a:latin typeface="+mn-lt"/>
              </a:rPr>
              <a:t>Let’s End Alzheimer’s Disease</a:t>
            </a:r>
          </a:p>
        </p:txBody>
      </p:sp>
      <p:sp>
        <p:nvSpPr>
          <p:cNvPr id="3" name="Subtitle 2">
            <a:extLst>
              <a:ext uri="{FF2B5EF4-FFF2-40B4-BE49-F238E27FC236}">
                <a16:creationId xmlns:a16="http://schemas.microsoft.com/office/drawing/2014/main" id="{D5C59CCC-4992-41F7-B17E-CD662316856E}"/>
              </a:ext>
            </a:extLst>
          </p:cNvPr>
          <p:cNvSpPr>
            <a:spLocks noGrp="1"/>
          </p:cNvSpPr>
          <p:nvPr>
            <p:ph type="subTitle" idx="1"/>
          </p:nvPr>
        </p:nvSpPr>
        <p:spPr>
          <a:xfrm>
            <a:off x="927100" y="1971675"/>
            <a:ext cx="10337800" cy="4267200"/>
          </a:xfrm>
        </p:spPr>
        <p:txBody>
          <a:bodyPr rtlCol="0">
            <a:normAutofit fontScale="77500" lnSpcReduction="20000"/>
          </a:bodyPr>
          <a:lstStyle/>
          <a:p>
            <a:pPr fontAlgn="auto">
              <a:lnSpc>
                <a:spcPct val="80000"/>
              </a:lnSpc>
              <a:spcAft>
                <a:spcPts val="0"/>
              </a:spcAft>
              <a:defRPr/>
            </a:pPr>
            <a:r>
              <a:rPr lang="en-US" altLang="en-US" sz="4400" b="1" dirty="0">
                <a:latin typeface="Arial" panose="020B0604020202020204" pitchFamily="34" charset="0"/>
                <a:cs typeface="Arial" panose="020B0604020202020204" pitchFamily="34" charset="0"/>
              </a:rPr>
              <a:t>J. Wesson Ashford, M.D., Ph.D.</a:t>
            </a:r>
          </a:p>
          <a:p>
            <a:pPr fontAlgn="auto">
              <a:lnSpc>
                <a:spcPct val="80000"/>
              </a:lnSpc>
              <a:spcAft>
                <a:spcPts val="0"/>
              </a:spcAft>
              <a:defRPr/>
            </a:pPr>
            <a:endParaRPr lang="en-US" altLang="en-US" sz="1800" b="1"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Clinical Professor (affiliated), Department of Psychiatry and Behavioral Sciences</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Stanford University </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Director, War Related Illness &amp; Injury Study Center (WRIISC)</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VA Palo Alto Health Care System</a:t>
            </a:r>
            <a:r>
              <a:rPr lang="en-US" altLang="en-US" dirty="0">
                <a:latin typeface="Arial" panose="020B0604020202020204" pitchFamily="34" charset="0"/>
                <a:cs typeface="Arial" panose="020B0604020202020204" pitchFamily="34" charset="0"/>
              </a:rPr>
              <a:t> </a:t>
            </a:r>
          </a:p>
          <a:p>
            <a:pPr fontAlgn="auto">
              <a:lnSpc>
                <a:spcPct val="110000"/>
              </a:lnSpc>
              <a:spcBef>
                <a:spcPct val="0"/>
              </a:spcBef>
              <a:spcAft>
                <a:spcPts val="0"/>
              </a:spcAft>
              <a:defRPr/>
            </a:pPr>
            <a:endParaRPr lang="en-US" altLang="en-US" sz="200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r>
              <a:rPr lang="en-US" altLang="en-US" dirty="0">
                <a:latin typeface="Arial" panose="020B0604020202020204" pitchFamily="34" charset="0"/>
                <a:cs typeface="Arial" panose="020B0604020202020204" pitchFamily="34" charset="0"/>
                <a:hlinkClick r:id="rId2"/>
              </a:rPr>
              <a:t>Wes.Ashford@gmail.com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3"/>
              </a:rPr>
              <a:t>washford@medafile.com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4"/>
              </a:rPr>
              <a:t>ashford@stanford.edu</a:t>
            </a:r>
            <a:r>
              <a:rPr lang="en-US" altLang="en-US" dirty="0">
                <a:latin typeface="Arial" panose="020B0604020202020204" pitchFamily="34" charset="0"/>
                <a:cs typeface="Arial" panose="020B0604020202020204" pitchFamily="34" charset="0"/>
              </a:rPr>
              <a:t> </a:t>
            </a:r>
            <a:endParaRPr lang="en-US" altLang="en-US" sz="105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dirty="0">
                <a:latin typeface="Arial" panose="020B0604020202020204" pitchFamily="34" charset="0"/>
                <a:cs typeface="Arial" panose="020B0604020202020204" pitchFamily="34" charset="0"/>
              </a:rPr>
              <a:t>December 1, 2021</a:t>
            </a: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3200" dirty="0">
                <a:solidFill>
                  <a:srgbClr val="FFFF00"/>
                </a:solidFill>
                <a:latin typeface="Arial" panose="020B0604020202020204" pitchFamily="34" charset="0"/>
                <a:cs typeface="Arial" panose="020B0604020202020204" pitchFamily="34" charset="0"/>
                <a:hlinkClick r:id="rId5"/>
              </a:rPr>
              <a:t>www.medafile.com</a:t>
            </a:r>
            <a:r>
              <a:rPr lang="en-US" altLang="en-US" sz="3200" dirty="0">
                <a:solidFill>
                  <a:srgbClr val="FFFF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hlinkClick r:id="rId6"/>
              </a:rPr>
              <a:t>www.memtrax.com</a:t>
            </a:r>
            <a:r>
              <a:rPr lang="en-US" alt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hlinkClick r:id="rId7"/>
              </a:rPr>
              <a:t>www.memtrax.org/n.html</a:t>
            </a: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3200" dirty="0">
                <a:latin typeface="Arial" panose="020B0604020202020204" pitchFamily="34" charset="0"/>
                <a:cs typeface="Arial" panose="020B0604020202020204" pitchFamily="34" charset="0"/>
              </a:rPr>
              <a:t>Slides at:  </a:t>
            </a:r>
            <a:r>
              <a:rPr lang="en-US" altLang="en-US" sz="3200" dirty="0">
                <a:latin typeface="Arial" panose="020B0604020202020204" pitchFamily="34" charset="0"/>
                <a:cs typeface="Arial" panose="020B0604020202020204" pitchFamily="34" charset="0"/>
                <a:hlinkClick r:id="rId8"/>
              </a:rPr>
              <a:t>http://www.medafile.com/GSdementia-2021</a:t>
            </a:r>
            <a:r>
              <a:rPr lang="en-US" altLang="en-US" sz="3200">
                <a:latin typeface="Arial" panose="020B0604020202020204" pitchFamily="34" charset="0"/>
                <a:cs typeface="Arial" panose="020B0604020202020204" pitchFamily="34" charset="0"/>
                <a:hlinkClick r:id="rId8"/>
              </a:rPr>
              <a:t>.pptx</a:t>
            </a:r>
            <a:r>
              <a:rPr lang="en-US" altLang="en-US" sz="320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fontAlgn="auto">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5E75D6B-62D9-48A5-81D4-0F42F5B62261}"/>
              </a:ext>
            </a:extLst>
          </p:cNvPr>
          <p:cNvSpPr>
            <a:spLocks noGrp="1" noChangeArrowheads="1"/>
          </p:cNvSpPr>
          <p:nvPr>
            <p:ph type="title" idx="4294967295"/>
          </p:nvPr>
        </p:nvSpPr>
        <p:spPr>
          <a:xfrm>
            <a:off x="2057400" y="381000"/>
            <a:ext cx="9144000" cy="981075"/>
          </a:xfrm>
        </p:spPr>
        <p:txBody>
          <a:bodyPr/>
          <a:lstStyle/>
          <a:p>
            <a:r>
              <a:rPr lang="en-US" altLang="en-US" sz="3200" b="1" dirty="0">
                <a:latin typeface="Arial" panose="020B0604020202020204" pitchFamily="34" charset="0"/>
                <a:cs typeface="Arial" panose="020B0604020202020204" pitchFamily="34" charset="0"/>
              </a:rPr>
              <a:t>Benefits of Early AD</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Medical</a:t>
            </a:r>
          </a:p>
        </p:txBody>
      </p:sp>
      <p:sp>
        <p:nvSpPr>
          <p:cNvPr id="71683" name="Rectangle 3">
            <a:extLst>
              <a:ext uri="{FF2B5EF4-FFF2-40B4-BE49-F238E27FC236}">
                <a16:creationId xmlns:a16="http://schemas.microsoft.com/office/drawing/2014/main" id="{93C9A642-C50F-435C-85EA-B47C7DF87230}"/>
              </a:ext>
            </a:extLst>
          </p:cNvPr>
          <p:cNvSpPr>
            <a:spLocks noGrp="1" noChangeArrowheads="1"/>
          </p:cNvSpPr>
          <p:nvPr>
            <p:ph type="body" idx="4294967295"/>
          </p:nvPr>
        </p:nvSpPr>
        <p:spPr>
          <a:xfrm>
            <a:off x="2057400" y="1600200"/>
            <a:ext cx="8610600" cy="4876800"/>
          </a:xfrm>
        </p:spPr>
        <p:txBody>
          <a:bodyPr/>
          <a:lstStyle/>
          <a:p>
            <a:pPr>
              <a:lnSpc>
                <a:spcPct val="80000"/>
              </a:lnSpc>
            </a:pPr>
            <a:r>
              <a:rPr lang="en-US" altLang="en-US" b="1" dirty="0"/>
              <a:t>Early diagnosis and treatment and appropriate intervention may:</a:t>
            </a:r>
          </a:p>
          <a:p>
            <a:pPr lvl="1">
              <a:lnSpc>
                <a:spcPct val="80000"/>
              </a:lnSpc>
            </a:pPr>
            <a:r>
              <a:rPr lang="en-US" altLang="en-US" dirty="0"/>
              <a:t>improve overall course substantially</a:t>
            </a:r>
          </a:p>
          <a:p>
            <a:pPr lvl="1">
              <a:lnSpc>
                <a:spcPct val="80000"/>
              </a:lnSpc>
            </a:pPr>
            <a:r>
              <a:rPr lang="en-US" altLang="en-US" dirty="0"/>
              <a:t>lessen disease burden on caregivers / society</a:t>
            </a:r>
            <a:endParaRPr lang="en-US" altLang="en-US" b="1" dirty="0"/>
          </a:p>
          <a:p>
            <a:pPr>
              <a:lnSpc>
                <a:spcPct val="80000"/>
              </a:lnSpc>
            </a:pPr>
            <a:r>
              <a:rPr lang="en-US" altLang="en-US" b="1" dirty="0"/>
              <a:t>Specific treatments now available </a:t>
            </a:r>
          </a:p>
          <a:p>
            <a:pPr lvl="1">
              <a:lnSpc>
                <a:spcPct val="80000"/>
              </a:lnSpc>
              <a:buFontTx/>
              <a:buNone/>
            </a:pPr>
            <a:r>
              <a:rPr lang="en-US" altLang="en-US" sz="2000" b="1" dirty="0"/>
              <a:t>(anti-</a:t>
            </a:r>
            <a:r>
              <a:rPr lang="en-US" altLang="en-US" sz="2000" b="1" dirty="0" err="1"/>
              <a:t>cholinesterases</a:t>
            </a:r>
            <a:r>
              <a:rPr lang="en-US" altLang="en-US" sz="2000" b="1" dirty="0"/>
              <a:t>, memantine) (</a:t>
            </a:r>
            <a:r>
              <a:rPr lang="en-US" altLang="en-US" sz="2000" b="1" dirty="0" err="1"/>
              <a:t>aducanumbab</a:t>
            </a:r>
            <a:r>
              <a:rPr lang="en-US" altLang="en-US" sz="2000" b="1" dirty="0"/>
              <a:t> of questionable benefit)</a:t>
            </a:r>
          </a:p>
          <a:p>
            <a:pPr lvl="1">
              <a:lnSpc>
                <a:spcPct val="80000"/>
              </a:lnSpc>
            </a:pPr>
            <a:r>
              <a:rPr lang="en-US" altLang="en-US" sz="2000" dirty="0"/>
              <a:t>Improve cognition</a:t>
            </a:r>
          </a:p>
          <a:p>
            <a:pPr lvl="1">
              <a:lnSpc>
                <a:spcPct val="80000"/>
              </a:lnSpc>
            </a:pPr>
            <a:r>
              <a:rPr lang="en-US" altLang="en-US" sz="2000" dirty="0"/>
              <a:t>Improve function (ADLs)</a:t>
            </a:r>
          </a:p>
          <a:p>
            <a:pPr lvl="1">
              <a:lnSpc>
                <a:spcPct val="80000"/>
              </a:lnSpc>
            </a:pPr>
            <a:r>
              <a:rPr lang="en-US" altLang="en-US" sz="2000" dirty="0"/>
              <a:t>Delay conversion from Mild Cognitive Impairment to AD</a:t>
            </a:r>
          </a:p>
          <a:p>
            <a:pPr lvl="1">
              <a:lnSpc>
                <a:spcPct val="80000"/>
              </a:lnSpc>
            </a:pPr>
            <a:r>
              <a:rPr lang="en-US" altLang="en-US" sz="2000" dirty="0"/>
              <a:t>Slow underlying disease process, the sooner the better</a:t>
            </a:r>
          </a:p>
          <a:p>
            <a:pPr lvl="1">
              <a:lnSpc>
                <a:spcPct val="80000"/>
              </a:lnSpc>
            </a:pPr>
            <a:r>
              <a:rPr lang="en-US" altLang="en-US" sz="2000" dirty="0"/>
              <a:t>Decreased development of behavior problems</a:t>
            </a:r>
          </a:p>
          <a:p>
            <a:pPr lvl="1">
              <a:lnSpc>
                <a:spcPct val="80000"/>
              </a:lnSpc>
            </a:pPr>
            <a:r>
              <a:rPr lang="en-US" altLang="en-US" sz="2000" dirty="0"/>
              <a:t>Delay nursing home placement, possibly over 20 months</a:t>
            </a:r>
          </a:p>
          <a:p>
            <a:pPr lvl="1">
              <a:lnSpc>
                <a:spcPct val="80000"/>
              </a:lnSpc>
            </a:pPr>
            <a:r>
              <a:rPr lang="en-US" altLang="en-US" sz="2000" dirty="0"/>
              <a:t>Delay nursing home placement longer if started earlier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375839C-5285-4FDC-8289-9007742D2DC2}"/>
              </a:ext>
            </a:extLst>
          </p:cNvPr>
          <p:cNvSpPr>
            <a:spLocks noGrp="1" noChangeArrowheads="1"/>
          </p:cNvSpPr>
          <p:nvPr>
            <p:ph type="title" idx="4294967295"/>
          </p:nvPr>
        </p:nvSpPr>
        <p:spPr>
          <a:xfrm>
            <a:off x="1524000" y="274638"/>
            <a:ext cx="9144000" cy="1020762"/>
          </a:xfrm>
        </p:spPr>
        <p:txBody>
          <a:bodyPr/>
          <a:lstStyle/>
          <a:p>
            <a:r>
              <a:rPr lang="en-US" altLang="en-US" sz="4800" b="1" dirty="0">
                <a:latin typeface="Arial" panose="020B0604020202020204" pitchFamily="34" charset="0"/>
                <a:cs typeface="Arial" panose="020B0604020202020204" pitchFamily="34" charset="0"/>
              </a:rPr>
              <a:t>Issues for Memory Screening</a:t>
            </a:r>
          </a:p>
        </p:txBody>
      </p:sp>
      <p:sp>
        <p:nvSpPr>
          <p:cNvPr id="34819" name="Rectangle 3">
            <a:extLst>
              <a:ext uri="{FF2B5EF4-FFF2-40B4-BE49-F238E27FC236}">
                <a16:creationId xmlns:a16="http://schemas.microsoft.com/office/drawing/2014/main" id="{38988FFA-B1E5-4A0D-83E8-690BEC28D575}"/>
              </a:ext>
            </a:extLst>
          </p:cNvPr>
          <p:cNvSpPr>
            <a:spLocks noGrp="1" noChangeArrowheads="1"/>
          </p:cNvSpPr>
          <p:nvPr>
            <p:ph type="body" idx="4294967295"/>
          </p:nvPr>
        </p:nvSpPr>
        <p:spPr>
          <a:xfrm>
            <a:off x="1143000" y="1489363"/>
            <a:ext cx="9906000" cy="4550229"/>
          </a:xfrm>
        </p:spPr>
        <p:txBody>
          <a:bodyPr/>
          <a:lstStyle/>
          <a:p>
            <a:r>
              <a:rPr lang="en-US" altLang="en-US" sz="3600" dirty="0">
                <a:solidFill>
                  <a:schemeClr val="tx1"/>
                </a:solidFill>
                <a:latin typeface="Arial" panose="020B0604020202020204" pitchFamily="34" charset="0"/>
                <a:cs typeface="Arial" panose="020B0604020202020204" pitchFamily="34" charset="0"/>
              </a:rPr>
              <a:t>Current testing for memory problems is based on having a tester sit in front of a subject for a prolonged period of time and administer unpleasant tests</a:t>
            </a:r>
          </a:p>
          <a:p>
            <a:r>
              <a:rPr lang="en-US" altLang="en-US" sz="3600" dirty="0">
                <a:solidFill>
                  <a:schemeClr val="tx1"/>
                </a:solidFill>
                <a:latin typeface="Arial" panose="020B0604020202020204" pitchFamily="34" charset="0"/>
                <a:cs typeface="Arial" panose="020B0604020202020204" pitchFamily="34" charset="0"/>
              </a:rPr>
              <a:t>Testing must be </a:t>
            </a:r>
          </a:p>
          <a:p>
            <a:pPr lvl="1"/>
            <a:r>
              <a:rPr lang="en-US" altLang="en-US" dirty="0">
                <a:solidFill>
                  <a:schemeClr val="tx1"/>
                </a:solidFill>
                <a:latin typeface="Arial" panose="020B0604020202020204" pitchFamily="34" charset="0"/>
                <a:cs typeface="Arial" panose="020B0604020202020204" pitchFamily="34" charset="0"/>
              </a:rPr>
              <a:t>Inexpensive (minimal need for administrator)</a:t>
            </a:r>
          </a:p>
          <a:p>
            <a:pPr lvl="1"/>
            <a:r>
              <a:rPr lang="en-US" altLang="en-US" dirty="0">
                <a:solidFill>
                  <a:schemeClr val="tx1"/>
                </a:solidFill>
                <a:latin typeface="Arial" panose="020B0604020202020204" pitchFamily="34" charset="0"/>
                <a:cs typeface="Arial" panose="020B0604020202020204" pitchFamily="34" charset="0"/>
              </a:rPr>
              <a:t>Fun (so people will return for frequent testing)</a:t>
            </a:r>
          </a:p>
          <a:p>
            <a:pPr lvl="1"/>
            <a:r>
              <a:rPr lang="en-US" altLang="en-US" dirty="0">
                <a:solidFill>
                  <a:schemeClr val="tx1"/>
                </a:solidFill>
                <a:latin typeface="Arial" panose="020B0604020202020204" pitchFamily="34" charset="0"/>
                <a:cs typeface="Arial" panose="020B0604020202020204" pitchFamily="34" charset="0"/>
              </a:rPr>
              <a:t>More precise, reliable, and valid</a:t>
            </a:r>
          </a:p>
          <a:p>
            <a:pPr lvl="2"/>
            <a:r>
              <a:rPr lang="en-US" altLang="en-US" dirty="0">
                <a:solidFill>
                  <a:schemeClr val="tx1"/>
                </a:solidFill>
                <a:latin typeface="Arial" panose="020B0604020202020204" pitchFamily="34" charset="0"/>
                <a:cs typeface="Arial" panose="020B0604020202020204" pitchFamily="34" charset="0"/>
              </a:rPr>
              <a:t>To improve sensitivity</a:t>
            </a:r>
          </a:p>
          <a:p>
            <a:pPr lvl="2"/>
            <a:r>
              <a:rPr lang="en-US" altLang="en-US" dirty="0">
                <a:solidFill>
                  <a:schemeClr val="tx1"/>
                </a:solidFill>
                <a:latin typeface="Arial" panose="020B0604020202020204" pitchFamily="34" charset="0"/>
                <a:cs typeface="Arial" panose="020B0604020202020204" pitchFamily="34" charset="0"/>
              </a:rPr>
              <a:t>To improve specificity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5B0DBE2-19CC-4F18-9511-687E69BADF93}"/>
              </a:ext>
            </a:extLst>
          </p:cNvPr>
          <p:cNvSpPr>
            <a:spLocks noGrp="1" noChangeArrowheads="1"/>
          </p:cNvSpPr>
          <p:nvPr>
            <p:ph type="title" idx="4294967295"/>
          </p:nvPr>
        </p:nvSpPr>
        <p:spPr>
          <a:xfrm>
            <a:off x="423333" y="176645"/>
            <a:ext cx="10684933" cy="1091046"/>
          </a:xfrm>
        </p:spPr>
        <p:txBody>
          <a:bodyPr/>
          <a:lstStyle/>
          <a:p>
            <a:pPr algn="ctr"/>
            <a:r>
              <a:rPr lang="en-US" altLang="en-US" sz="2400" b="1" dirty="0">
                <a:latin typeface="Arial" panose="020B0604020202020204" pitchFamily="34" charset="0"/>
                <a:cs typeface="Arial" panose="020B0604020202020204" pitchFamily="34" charset="0"/>
              </a:rPr>
              <a:t>DSM-5  (APA Diagnostic and Statistical Manual)</a:t>
            </a:r>
            <a:br>
              <a:rPr lang="en-US" altLang="en-US" sz="24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Inventory for Neurocognitive Impairment and Global Assessment of Severity</a:t>
            </a:r>
          </a:p>
        </p:txBody>
      </p:sp>
      <p:sp>
        <p:nvSpPr>
          <p:cNvPr id="53251" name="Rectangle 3">
            <a:extLst>
              <a:ext uri="{FF2B5EF4-FFF2-40B4-BE49-F238E27FC236}">
                <a16:creationId xmlns:a16="http://schemas.microsoft.com/office/drawing/2014/main" id="{2956E1D0-0EBB-4B2A-8999-E6B1407BF0DE}"/>
              </a:ext>
            </a:extLst>
          </p:cNvPr>
          <p:cNvSpPr>
            <a:spLocks noGrp="1" noChangeArrowheads="1"/>
          </p:cNvSpPr>
          <p:nvPr>
            <p:ph type="body" idx="4294967295"/>
          </p:nvPr>
        </p:nvSpPr>
        <p:spPr>
          <a:xfrm>
            <a:off x="2567050" y="1149157"/>
            <a:ext cx="8409214" cy="5048443"/>
          </a:xfrm>
        </p:spPr>
        <p:txBody>
          <a:bodyPr/>
          <a:lstStyle/>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 Learning and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Recent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Remote memory</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C) Orientation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II) Complex Attention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III) Executive Function, planning, decision-making, inhibition,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judgement, problem solving, abstract thinking</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IV) Language function, aphasia (dominant hemisphere)</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V) Perceptual-motor function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Visuospatial organization, agnosia (non-dominant hemisphere)</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Home activities, motor coordination, praxis</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VI) Social Cognition</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A) Community affairs, social function, and interactions with others</a:t>
            </a:r>
          </a:p>
          <a:p>
            <a:pPr marL="0" indent="0">
              <a:lnSpc>
                <a:spcPct val="100000"/>
              </a:lnSpc>
              <a:spcBef>
                <a:spcPts val="0"/>
              </a:spcBef>
              <a:spcAft>
                <a:spcPts val="600"/>
              </a:spcAft>
              <a:buNone/>
            </a:pPr>
            <a:r>
              <a:rPr lang="en-US" altLang="en-US" sz="1800" dirty="0">
                <a:latin typeface="Arial" panose="020B0604020202020204" pitchFamily="34" charset="0"/>
                <a:cs typeface="Arial" panose="020B0604020202020204" pitchFamily="34" charset="0"/>
              </a:rPr>
              <a:t>	B) Personal care, habits, hygiene, fully incontinent.</a:t>
            </a:r>
          </a:p>
        </p:txBody>
      </p:sp>
      <p:sp>
        <p:nvSpPr>
          <p:cNvPr id="2" name="TextBox 1">
            <a:extLst>
              <a:ext uri="{FF2B5EF4-FFF2-40B4-BE49-F238E27FC236}">
                <a16:creationId xmlns:a16="http://schemas.microsoft.com/office/drawing/2014/main" id="{09608F42-9309-4C79-B91A-54979FE407AD}"/>
              </a:ext>
            </a:extLst>
          </p:cNvPr>
          <p:cNvSpPr txBox="1"/>
          <p:nvPr/>
        </p:nvSpPr>
        <p:spPr>
          <a:xfrm>
            <a:off x="5765799" y="6197600"/>
            <a:ext cx="4814267" cy="369332"/>
          </a:xfrm>
          <a:prstGeom prst="rect">
            <a:avLst/>
          </a:prstGeom>
          <a:noFill/>
        </p:spPr>
        <p:txBody>
          <a:bodyPr wrap="none" rtlCol="0">
            <a:spAutoFit/>
          </a:bodyPr>
          <a:lstStyle/>
          <a:p>
            <a:r>
              <a:rPr lang="en-US" dirty="0"/>
              <a:t>http://www.medafile.com/AFA/DSM5-NCI.htm</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4810</TotalTime>
  <Words>6985</Words>
  <Application>Microsoft Office PowerPoint</Application>
  <PresentationFormat>Widescreen</PresentationFormat>
  <Paragraphs>764</Paragraphs>
  <Slides>64</Slides>
  <Notes>39</Notes>
  <HiddenSlides>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86" baseType="lpstr">
      <vt:lpstr>Arial</vt:lpstr>
      <vt:lpstr>Arial Black</vt:lpstr>
      <vt:lpstr>Arial Narrow</vt:lpstr>
      <vt:lpstr>Arial Unicode MS</vt:lpstr>
      <vt:lpstr>Avenir Book</vt:lpstr>
      <vt:lpstr>Avenir Light</vt:lpstr>
      <vt:lpstr>Avenir Medium</vt:lpstr>
      <vt:lpstr>Calibri</vt:lpstr>
      <vt:lpstr>Calibri Light</vt:lpstr>
      <vt:lpstr>Garamond</vt:lpstr>
      <vt:lpstr>Helvetica Neue</vt:lpstr>
      <vt:lpstr>Helvetica Neue Light</vt:lpstr>
      <vt:lpstr>Symbol</vt:lpstr>
      <vt:lpstr>Tahoma</vt:lpstr>
      <vt:lpstr>Times New Roman</vt:lpstr>
      <vt:lpstr>Wingdings</vt:lpstr>
      <vt:lpstr>Office Theme</vt:lpstr>
      <vt:lpstr>Photo Editor Photo</vt:lpstr>
      <vt:lpstr>Microsoft Excel Chart</vt:lpstr>
      <vt:lpstr>Image</vt:lpstr>
      <vt:lpstr>Worksheet</vt:lpstr>
      <vt:lpstr>Chart</vt:lpstr>
      <vt:lpstr>Dementia Update Memory Problems, Dementia, Alzheimer’s Disease Screening, Diagnosis, Treatment, Prevention</vt:lpstr>
      <vt:lpstr>Disclosures</vt:lpstr>
      <vt:lpstr>Dementia Definition</vt:lpstr>
      <vt:lpstr>Need for Mass Screening, Early AD Detection</vt:lpstr>
      <vt:lpstr>Why Screening is Important to Consider</vt:lpstr>
      <vt:lpstr>Benefits of Early AD Diagnosis Social</vt:lpstr>
      <vt:lpstr>Benefits of Early AD Medical</vt:lpstr>
      <vt:lpstr>Issues for Memory Screening</vt:lpstr>
      <vt:lpstr>DSM-5  (APA Diagnostic and Statistical Manual) Inventory for Neurocognitive Impairment and Global Assessment of Severity</vt:lpstr>
      <vt:lpstr>Differential Diagnosis  (mnemonic device:  AVDEMENTIA)</vt:lpstr>
      <vt:lpstr>Alzheimer’s Disease</vt:lpstr>
      <vt:lpstr>Cholinergic Changes in AD – 1976 (Davies &amp; Maloney, 1976; Bowen et al., 1976; Perry et al., 1977; </vt:lpstr>
      <vt:lpstr>Problems with the Cholinergic Hypothesis</vt:lpstr>
      <vt:lpstr>PowerPoint Presentation</vt:lpstr>
      <vt:lpstr>PowerPoint Presentation</vt:lpstr>
      <vt:lpstr>Neurotransmitter therapies</vt:lpstr>
      <vt:lpstr>ALZHEIMER CORTICAL  PATHOLOGY   AFFECTS  LOCATIONS  OF   HIGH  MEMORY  STORAGE</vt:lpstr>
      <vt:lpstr>PowerPoint Presentation</vt:lpstr>
      <vt:lpstr>PowerPoint Presentation</vt:lpstr>
      <vt:lpstr>PowerPoint Presentation</vt:lpstr>
      <vt:lpstr>PowerPoint Presentation</vt:lpstr>
      <vt:lpstr>AD COGNITIVE  PATHOLOGY    REFLECTS  FAILURES  OF    MEMORY  STORAGE</vt:lpstr>
      <vt:lpstr>PowerPoint Presentation</vt:lpstr>
      <vt:lpstr>PowerPoint Presentation</vt:lpstr>
      <vt:lpstr>ALZHEIMER  PATHOLOGY  AND  NEUROPLASTICITY  AD  ATTACKS  NEUROPLASTIC  MECHANISMS   NEUROPLASTICITY AS THE FOCUS OF THE ALZHEMER ATTACK  FOCUS ON NEUROPLASTIC MECHANISMS TO TREAT ALZHEIMER’S DISEASE</vt:lpstr>
      <vt:lpstr>Neuroplasticity Hypothesis of Alzheimer’s Disease At all Bio-Psycho-Social System Levels, the Alzheimer Process Attacks Mechanisms Associated with Memory</vt:lpstr>
      <vt:lpstr>NEUROPLASTICITY HYPOTHESIS  OF ALZHEIMER  PATHOLOGY </vt:lpstr>
      <vt:lpstr>Alzheimer Neuroplasticity Cascade Hypothesis</vt:lpstr>
      <vt:lpstr>The Energy Demands of Neuroplasticity</vt:lpstr>
      <vt:lpstr>CSF in Alzheimer’s Disease, both MCI and Dementia patients: Low Aβ and High Tau</vt:lpstr>
      <vt:lpstr>ADNI Data – CSF ABeta, total tau</vt:lpstr>
      <vt:lpstr>PowerPoint Presentation</vt:lpstr>
      <vt:lpstr>Role of Amyloid Protein Precursor (APP) in Alzheimer’s disease</vt:lpstr>
      <vt:lpstr>-Amyloid Cascade Hypothesis a total failure</vt:lpstr>
      <vt:lpstr>PowerPoint Presentation</vt:lpstr>
      <vt:lpstr>PowerPoint Presentation</vt:lpstr>
      <vt:lpstr>PowerPoint Presentation</vt:lpstr>
      <vt:lpstr>PowerPoint Presentation</vt:lpstr>
      <vt:lpstr>To Screen and Quantitate Dementia, and Test Therapeutic Modalities,  Need Rapid Assessment of Episodic Memory Function</vt:lpstr>
      <vt:lpstr>Issues for Memory Testing</vt:lpstr>
      <vt:lpstr>Issues for Alzheimer Measurement</vt:lpstr>
      <vt:lpstr>Current Memory Assessments are Inadequate</vt:lpstr>
      <vt:lpstr>“What you can’t measure you can’t treat”</vt:lpstr>
      <vt:lpstr>Ideal Dementia Screening Test</vt:lpstr>
      <vt:lpstr> MemTrax A Memory Assessment System  based on a continuous performance task (CPT) which is widely used in episodic memory research</vt:lpstr>
      <vt:lpstr>MemTrax - Memory Test  (on-line version)</vt:lpstr>
      <vt:lpstr>PowerPoint Presentation</vt:lpstr>
      <vt:lpstr>PowerPoint Presentation</vt:lpstr>
      <vt:lpstr>Others (of many)</vt:lpstr>
      <vt:lpstr>Massive Internet Testing Using a Memory Health Registry</vt:lpstr>
      <vt:lpstr>Secondary Screen: Specific Testing</vt:lpstr>
      <vt:lpstr>Comprehensive Screening Plan</vt:lpstr>
      <vt:lpstr>Path to Better Tools for  Early AD Assessment</vt:lpstr>
      <vt:lpstr>Full Dementia Assessment – 1 hour</vt:lpstr>
      <vt:lpstr>TOP 10 HEALTHY BEHAVIORS to Prevent AD</vt:lpstr>
      <vt:lpstr>None of the prevention suggestions have strong evidence  supporting their use  - Annals of Internal Medicine, 2018: 4 articles</vt:lpstr>
      <vt:lpstr>Alzheimer prevention and early treatment focus: APP</vt:lpstr>
      <vt:lpstr>Current Possibilities to Prevent AD</vt:lpstr>
      <vt:lpstr>Pathways to Prevent / Treat AD (Dementia)</vt:lpstr>
      <vt:lpstr>Alzheimer prevention and early treatment - Non-APP, Psycho-Social interventions</vt:lpstr>
      <vt:lpstr>PowerPoint Presentation</vt:lpstr>
      <vt:lpstr>Future directions for Alzheimer genetics:   prevention and early treatment</vt:lpstr>
      <vt:lpstr>Publications and Research Directions</vt:lpstr>
      <vt:lpstr>Let’s End Alzheimer’s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Ashford</dc:creator>
  <cp:lastModifiedBy>Wes Ashford</cp:lastModifiedBy>
  <cp:revision>139</cp:revision>
  <dcterms:created xsi:type="dcterms:W3CDTF">2018-04-07T23:34:03Z</dcterms:created>
  <dcterms:modified xsi:type="dcterms:W3CDTF">2021-11-20T17:26:46Z</dcterms:modified>
</cp:coreProperties>
</file>