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0" r:id="rId3"/>
  </p:sldMasterIdLst>
  <p:notesMasterIdLst>
    <p:notesMasterId r:id="rId65"/>
  </p:notesMasterIdLst>
  <p:sldIdLst>
    <p:sldId id="256" r:id="rId4"/>
    <p:sldId id="367" r:id="rId5"/>
    <p:sldId id="329" r:id="rId6"/>
    <p:sldId id="353" r:id="rId7"/>
    <p:sldId id="301" r:id="rId8"/>
    <p:sldId id="365" r:id="rId9"/>
    <p:sldId id="323" r:id="rId10"/>
    <p:sldId id="280" r:id="rId11"/>
    <p:sldId id="288" r:id="rId12"/>
    <p:sldId id="289" r:id="rId13"/>
    <p:sldId id="290" r:id="rId14"/>
    <p:sldId id="325" r:id="rId15"/>
    <p:sldId id="324" r:id="rId16"/>
    <p:sldId id="376" r:id="rId17"/>
    <p:sldId id="326" r:id="rId18"/>
    <p:sldId id="360" r:id="rId19"/>
    <p:sldId id="363" r:id="rId20"/>
    <p:sldId id="368" r:id="rId21"/>
    <p:sldId id="369" r:id="rId22"/>
    <p:sldId id="444" r:id="rId23"/>
    <p:sldId id="416" r:id="rId24"/>
    <p:sldId id="362" r:id="rId25"/>
    <p:sldId id="546" r:id="rId26"/>
    <p:sldId id="372" r:id="rId27"/>
    <p:sldId id="371" r:id="rId28"/>
    <p:sldId id="446" r:id="rId29"/>
    <p:sldId id="543" r:id="rId30"/>
    <p:sldId id="339" r:id="rId31"/>
    <p:sldId id="341" r:id="rId32"/>
    <p:sldId id="335" r:id="rId33"/>
    <p:sldId id="336" r:id="rId34"/>
    <p:sldId id="337" r:id="rId35"/>
    <p:sldId id="338" r:id="rId36"/>
    <p:sldId id="343" r:id="rId37"/>
    <p:sldId id="344" r:id="rId38"/>
    <p:sldId id="377" r:id="rId39"/>
    <p:sldId id="345" r:id="rId40"/>
    <p:sldId id="375" r:id="rId41"/>
    <p:sldId id="349" r:id="rId42"/>
    <p:sldId id="373" r:id="rId43"/>
    <p:sldId id="274" r:id="rId44"/>
    <p:sldId id="268" r:id="rId45"/>
    <p:sldId id="374" r:id="rId46"/>
    <p:sldId id="273" r:id="rId47"/>
    <p:sldId id="379" r:id="rId48"/>
    <p:sldId id="361" r:id="rId49"/>
    <p:sldId id="370" r:id="rId50"/>
    <p:sldId id="298" r:id="rId51"/>
    <p:sldId id="434" r:id="rId52"/>
    <p:sldId id="380" r:id="rId53"/>
    <p:sldId id="544" r:id="rId54"/>
    <p:sldId id="257" r:id="rId55"/>
    <p:sldId id="364" r:id="rId56"/>
    <p:sldId id="292" r:id="rId57"/>
    <p:sldId id="524" r:id="rId58"/>
    <p:sldId id="525" r:id="rId59"/>
    <p:sldId id="526" r:id="rId60"/>
    <p:sldId id="398" r:id="rId61"/>
    <p:sldId id="445" r:id="rId62"/>
    <p:sldId id="545" r:id="rId63"/>
    <p:sldId id="447" r:id="rId64"/>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7" autoAdjust="0"/>
    <p:restoredTop sz="94660"/>
  </p:normalViewPr>
  <p:slideViewPr>
    <p:cSldViewPr>
      <p:cViewPr varScale="1">
        <p:scale>
          <a:sx n="120" d="100"/>
          <a:sy n="120" d="100"/>
        </p:scale>
        <p:origin x="56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oleObject" Target="file:///C:\JWA\WRIISC\WRIISC-cases\ODS-2016-07-to-2018-0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Sheet1!$F$3:$F$17</c:f>
              <c:strCache>
                <c:ptCount val="15"/>
                <c:pt idx="0">
                  <c:v>Pain - MSK</c:v>
                </c:pt>
                <c:pt idx="1">
                  <c:v>Cognitive</c:v>
                </c:pt>
                <c:pt idx="2">
                  <c:v>Fatigue</c:v>
                </c:pt>
                <c:pt idx="3">
                  <c:v>GI</c:v>
                </c:pt>
                <c:pt idx="4">
                  <c:v>Respiratory</c:v>
                </c:pt>
                <c:pt idx="5">
                  <c:v>Headache/migraine</c:v>
                </c:pt>
                <c:pt idx="6">
                  <c:v>Neurologic</c:v>
                </c:pt>
                <c:pt idx="7">
                  <c:v>Sleep</c:v>
                </c:pt>
                <c:pt idx="8">
                  <c:v>Dermatologic</c:v>
                </c:pt>
                <c:pt idx="9">
                  <c:v>Mood</c:v>
                </c:pt>
                <c:pt idx="10">
                  <c:v>PTSD</c:v>
                </c:pt>
                <c:pt idx="11">
                  <c:v>Cardiac</c:v>
                </c:pt>
                <c:pt idx="12">
                  <c:v>Immune system</c:v>
                </c:pt>
                <c:pt idx="13">
                  <c:v>Vision and hearing</c:v>
                </c:pt>
                <c:pt idx="14">
                  <c:v>other (incl. pains)</c:v>
                </c:pt>
              </c:strCache>
            </c:strRef>
          </c:cat>
          <c:val>
            <c:numRef>
              <c:f>Sheet1!$G$3:$G$17</c:f>
              <c:numCache>
                <c:formatCode>0%</c:formatCode>
                <c:ptCount val="15"/>
                <c:pt idx="0">
                  <c:v>0.55223880597014929</c:v>
                </c:pt>
                <c:pt idx="1">
                  <c:v>0.31343283582089554</c:v>
                </c:pt>
                <c:pt idx="2">
                  <c:v>0.31343283582089554</c:v>
                </c:pt>
                <c:pt idx="3">
                  <c:v>0.22388059701492538</c:v>
                </c:pt>
                <c:pt idx="4">
                  <c:v>0.22388059701492538</c:v>
                </c:pt>
                <c:pt idx="5">
                  <c:v>0.19402985074626866</c:v>
                </c:pt>
                <c:pt idx="6">
                  <c:v>0.17910447761194029</c:v>
                </c:pt>
                <c:pt idx="7">
                  <c:v>0.14925373134328357</c:v>
                </c:pt>
                <c:pt idx="8">
                  <c:v>0.1044776119402985</c:v>
                </c:pt>
                <c:pt idx="9">
                  <c:v>0.1044776119402985</c:v>
                </c:pt>
                <c:pt idx="10">
                  <c:v>0.1044776119402985</c:v>
                </c:pt>
                <c:pt idx="11">
                  <c:v>7.4626865671641784E-2</c:v>
                </c:pt>
                <c:pt idx="12">
                  <c:v>7.4626865671641784E-2</c:v>
                </c:pt>
                <c:pt idx="13">
                  <c:v>7.4626865671641784E-2</c:v>
                </c:pt>
                <c:pt idx="14">
                  <c:v>0.23880597014925367</c:v>
                </c:pt>
              </c:numCache>
            </c:numRef>
          </c:val>
          <c:extLst>
            <c:ext xmlns:c16="http://schemas.microsoft.com/office/drawing/2014/chart" uri="{C3380CC4-5D6E-409C-BE32-E72D297353CC}">
              <c16:uniqueId val="{00000000-60DB-4BDB-ACE8-A625F644DA90}"/>
            </c:ext>
          </c:extLst>
        </c:ser>
        <c:dLbls>
          <c:dLblPos val="outEnd"/>
          <c:showLegendKey val="0"/>
          <c:showVal val="1"/>
          <c:showCatName val="0"/>
          <c:showSerName val="0"/>
          <c:showPercent val="0"/>
          <c:showBubbleSize val="0"/>
        </c:dLbls>
        <c:gapWidth val="219"/>
        <c:overlap val="-27"/>
        <c:axId val="451780976"/>
        <c:axId val="446756520"/>
      </c:barChart>
      <c:catAx>
        <c:axId val="4517809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756520"/>
        <c:crosses val="autoZero"/>
        <c:auto val="1"/>
        <c:lblAlgn val="ctr"/>
        <c:lblOffset val="100"/>
        <c:noMultiLvlLbl val="0"/>
      </c:catAx>
      <c:valAx>
        <c:axId val="446756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 of Veterans</a:t>
                </a:r>
              </a:p>
            </c:rich>
          </c:tx>
          <c:layout>
            <c:manualLayout>
              <c:xMode val="edge"/>
              <c:yMode val="edge"/>
              <c:x val="1.3888888888888888E-2"/>
              <c:y val="0.1315817293671624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780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52F3C0-2497-45E9-A78E-7C85C6CE34B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202D68BC-DDB1-4C99-B8A2-5FDA1190F163}">
      <dgm:prSet/>
      <dgm:spPr/>
      <dgm:t>
        <a:bodyPr/>
        <a:lstStyle/>
        <a:p>
          <a:pPr rtl="0"/>
          <a:r>
            <a:rPr lang="en-US" dirty="0">
              <a:solidFill>
                <a:schemeClr val="bg1"/>
              </a:solidFill>
            </a:rPr>
            <a:t>Any deployed Veteran with a complex health condition and no known cause (medically unexplained symptoms (MUS) </a:t>
          </a:r>
          <a:endParaRPr lang="en-US" strike="sngStrike" dirty="0">
            <a:solidFill>
              <a:schemeClr val="bg1"/>
            </a:solidFill>
          </a:endParaRPr>
        </a:p>
      </dgm:t>
    </dgm:pt>
    <dgm:pt modelId="{408A1E04-8866-4611-B116-E4BF5191AE7F}" type="parTrans" cxnId="{A8A732A8-8497-4CEB-A0EC-4AE68D4866F6}">
      <dgm:prSet/>
      <dgm:spPr/>
      <dgm:t>
        <a:bodyPr/>
        <a:lstStyle/>
        <a:p>
          <a:endParaRPr lang="en-US"/>
        </a:p>
      </dgm:t>
    </dgm:pt>
    <dgm:pt modelId="{9C1138CA-4C57-414D-991E-B2E20B81CB15}" type="sibTrans" cxnId="{A8A732A8-8497-4CEB-A0EC-4AE68D4866F6}">
      <dgm:prSet/>
      <dgm:spPr/>
      <dgm:t>
        <a:bodyPr/>
        <a:lstStyle/>
        <a:p>
          <a:endParaRPr lang="en-US"/>
        </a:p>
      </dgm:t>
    </dgm:pt>
    <dgm:pt modelId="{6FA14D2A-005F-4BDB-B0FA-660AC544AD7A}">
      <dgm:prSet/>
      <dgm:spPr/>
      <dgm:t>
        <a:bodyPr/>
        <a:lstStyle/>
        <a:p>
          <a:pPr rtl="0"/>
          <a:r>
            <a:rPr lang="en-US" dirty="0">
              <a:solidFill>
                <a:schemeClr val="bg1"/>
              </a:solidFill>
            </a:rPr>
            <a:t>Veteran has been already been thoroughly evaluated by their Primary care provider, but specific questions remain unanswered</a:t>
          </a:r>
        </a:p>
      </dgm:t>
    </dgm:pt>
    <dgm:pt modelId="{4BA14086-4693-4F25-ADAB-75A3E320788A}" type="parTrans" cxnId="{EEE68CC2-51B4-42AF-BB68-94DF274693D8}">
      <dgm:prSet/>
      <dgm:spPr/>
      <dgm:t>
        <a:bodyPr/>
        <a:lstStyle/>
        <a:p>
          <a:endParaRPr lang="en-US"/>
        </a:p>
      </dgm:t>
    </dgm:pt>
    <dgm:pt modelId="{00575C1D-BD7E-41AA-8707-45743106E9E6}" type="sibTrans" cxnId="{EEE68CC2-51B4-42AF-BB68-94DF274693D8}">
      <dgm:prSet/>
      <dgm:spPr/>
      <dgm:t>
        <a:bodyPr/>
        <a:lstStyle/>
        <a:p>
          <a:endParaRPr lang="en-US"/>
        </a:p>
      </dgm:t>
    </dgm:pt>
    <dgm:pt modelId="{B6D5A32E-96AE-42CB-98E5-CF9D4BB6A9E6}">
      <dgm:prSet/>
      <dgm:spPr/>
      <dgm:t>
        <a:bodyPr/>
        <a:lstStyle/>
        <a:p>
          <a:pPr rtl="0"/>
          <a:r>
            <a:rPr lang="en-US" dirty="0">
              <a:solidFill>
                <a:schemeClr val="bg1"/>
              </a:solidFill>
            </a:rPr>
            <a:t>Any Veteran that has had many tests and/or treatments with little to no symptom improvement</a:t>
          </a:r>
        </a:p>
      </dgm:t>
    </dgm:pt>
    <dgm:pt modelId="{AD21C6F4-6421-4D5F-9B8D-AE21DE24205B}" type="parTrans" cxnId="{636CFAB2-671E-4760-9E5E-9FAF775E5133}">
      <dgm:prSet/>
      <dgm:spPr/>
      <dgm:t>
        <a:bodyPr/>
        <a:lstStyle/>
        <a:p>
          <a:endParaRPr lang="en-US"/>
        </a:p>
      </dgm:t>
    </dgm:pt>
    <dgm:pt modelId="{67A8FAC8-83E6-4CBE-BE35-87CC05F5CC7E}" type="sibTrans" cxnId="{636CFAB2-671E-4760-9E5E-9FAF775E5133}">
      <dgm:prSet/>
      <dgm:spPr/>
      <dgm:t>
        <a:bodyPr/>
        <a:lstStyle/>
        <a:p>
          <a:endParaRPr lang="en-US"/>
        </a:p>
      </dgm:t>
    </dgm:pt>
    <dgm:pt modelId="{B6E8D862-61EF-4809-9FD2-29A0A00686FE}">
      <dgm:prSet/>
      <dgm:spPr/>
      <dgm:t>
        <a:bodyPr/>
        <a:lstStyle/>
        <a:p>
          <a:pPr rtl="0"/>
          <a:r>
            <a:rPr lang="en-US" dirty="0">
              <a:solidFill>
                <a:schemeClr val="bg1"/>
              </a:solidFill>
            </a:rPr>
            <a:t>Any Veteran with possible deployment-related environmental exposure problems or concerns possibly related to their health symptoms</a:t>
          </a:r>
          <a:endParaRPr lang="en-US" strike="sngStrike" dirty="0">
            <a:solidFill>
              <a:schemeClr val="bg1"/>
            </a:solidFill>
          </a:endParaRPr>
        </a:p>
      </dgm:t>
    </dgm:pt>
    <dgm:pt modelId="{9CA35638-0522-4AAC-B625-6EDEE8733702}" type="parTrans" cxnId="{57CE5ACD-6002-4421-A6B1-602C6B197093}">
      <dgm:prSet/>
      <dgm:spPr/>
      <dgm:t>
        <a:bodyPr/>
        <a:lstStyle/>
        <a:p>
          <a:endParaRPr lang="en-US"/>
        </a:p>
      </dgm:t>
    </dgm:pt>
    <dgm:pt modelId="{692F7D46-9BCF-4B40-8033-451F6ED4BEAF}" type="sibTrans" cxnId="{57CE5ACD-6002-4421-A6B1-602C6B197093}">
      <dgm:prSet/>
      <dgm:spPr/>
      <dgm:t>
        <a:bodyPr/>
        <a:lstStyle/>
        <a:p>
          <a:endParaRPr lang="en-US"/>
        </a:p>
      </dgm:t>
    </dgm:pt>
    <dgm:pt modelId="{42721884-94BA-490B-90CF-EA5DCF2C556A}" type="pres">
      <dgm:prSet presAssocID="{5D52F3C0-2497-45E9-A78E-7C85C6CE34BB}" presName="linear" presStyleCnt="0">
        <dgm:presLayoutVars>
          <dgm:animLvl val="lvl"/>
          <dgm:resizeHandles val="exact"/>
        </dgm:presLayoutVars>
      </dgm:prSet>
      <dgm:spPr/>
    </dgm:pt>
    <dgm:pt modelId="{46DAB9BA-43B5-41DD-9300-D61F96C22C8F}" type="pres">
      <dgm:prSet presAssocID="{202D68BC-DDB1-4C99-B8A2-5FDA1190F163}" presName="parentText" presStyleLbl="node1" presStyleIdx="0" presStyleCnt="4" custLinFactNeighborX="-990">
        <dgm:presLayoutVars>
          <dgm:chMax val="0"/>
          <dgm:bulletEnabled val="1"/>
        </dgm:presLayoutVars>
      </dgm:prSet>
      <dgm:spPr/>
    </dgm:pt>
    <dgm:pt modelId="{D3B569D0-19A1-48E4-A11B-E005358E8A32}" type="pres">
      <dgm:prSet presAssocID="{9C1138CA-4C57-414D-991E-B2E20B81CB15}" presName="spacer" presStyleCnt="0"/>
      <dgm:spPr/>
    </dgm:pt>
    <dgm:pt modelId="{A14479C5-3814-4147-B832-3B1549EA1F4A}" type="pres">
      <dgm:prSet presAssocID="{6FA14D2A-005F-4BDB-B0FA-660AC544AD7A}" presName="parentText" presStyleLbl="node1" presStyleIdx="1" presStyleCnt="4">
        <dgm:presLayoutVars>
          <dgm:chMax val="0"/>
          <dgm:bulletEnabled val="1"/>
        </dgm:presLayoutVars>
      </dgm:prSet>
      <dgm:spPr/>
    </dgm:pt>
    <dgm:pt modelId="{85324C5E-E452-4058-9DF2-D43C10242FCF}" type="pres">
      <dgm:prSet presAssocID="{00575C1D-BD7E-41AA-8707-45743106E9E6}" presName="spacer" presStyleCnt="0"/>
      <dgm:spPr/>
    </dgm:pt>
    <dgm:pt modelId="{D6A479D4-9CB2-4A43-BDD1-1B382B179DB2}" type="pres">
      <dgm:prSet presAssocID="{B6D5A32E-96AE-42CB-98E5-CF9D4BB6A9E6}" presName="parentText" presStyleLbl="node1" presStyleIdx="2" presStyleCnt="4">
        <dgm:presLayoutVars>
          <dgm:chMax val="0"/>
          <dgm:bulletEnabled val="1"/>
        </dgm:presLayoutVars>
      </dgm:prSet>
      <dgm:spPr/>
    </dgm:pt>
    <dgm:pt modelId="{8937A04E-7F7F-449B-99BD-DB5E89B6031E}" type="pres">
      <dgm:prSet presAssocID="{67A8FAC8-83E6-4CBE-BE35-87CC05F5CC7E}" presName="spacer" presStyleCnt="0"/>
      <dgm:spPr/>
    </dgm:pt>
    <dgm:pt modelId="{2A1B8EB6-4EA6-4DF6-A17E-70A6E2C87021}" type="pres">
      <dgm:prSet presAssocID="{B6E8D862-61EF-4809-9FD2-29A0A00686FE}" presName="parentText" presStyleLbl="node1" presStyleIdx="3" presStyleCnt="4">
        <dgm:presLayoutVars>
          <dgm:chMax val="0"/>
          <dgm:bulletEnabled val="1"/>
        </dgm:presLayoutVars>
      </dgm:prSet>
      <dgm:spPr/>
    </dgm:pt>
  </dgm:ptLst>
  <dgm:cxnLst>
    <dgm:cxn modelId="{681B9229-9978-427B-8A87-74DF858725DA}" type="presOf" srcId="{5D52F3C0-2497-45E9-A78E-7C85C6CE34BB}" destId="{42721884-94BA-490B-90CF-EA5DCF2C556A}" srcOrd="0" destOrd="0" presId="urn:microsoft.com/office/officeart/2005/8/layout/vList2"/>
    <dgm:cxn modelId="{3CE2C555-B2E1-4933-9D9B-0CA48D6441A7}" type="presOf" srcId="{B6E8D862-61EF-4809-9FD2-29A0A00686FE}" destId="{2A1B8EB6-4EA6-4DF6-A17E-70A6E2C87021}" srcOrd="0" destOrd="0" presId="urn:microsoft.com/office/officeart/2005/8/layout/vList2"/>
    <dgm:cxn modelId="{7905C875-08B3-4923-A6CB-51401708C5C3}" type="presOf" srcId="{202D68BC-DDB1-4C99-B8A2-5FDA1190F163}" destId="{46DAB9BA-43B5-41DD-9300-D61F96C22C8F}" srcOrd="0" destOrd="0" presId="urn:microsoft.com/office/officeart/2005/8/layout/vList2"/>
    <dgm:cxn modelId="{A8A732A8-8497-4CEB-A0EC-4AE68D4866F6}" srcId="{5D52F3C0-2497-45E9-A78E-7C85C6CE34BB}" destId="{202D68BC-DDB1-4C99-B8A2-5FDA1190F163}" srcOrd="0" destOrd="0" parTransId="{408A1E04-8866-4611-B116-E4BF5191AE7F}" sibTransId="{9C1138CA-4C57-414D-991E-B2E20B81CB15}"/>
    <dgm:cxn modelId="{636CFAB2-671E-4760-9E5E-9FAF775E5133}" srcId="{5D52F3C0-2497-45E9-A78E-7C85C6CE34BB}" destId="{B6D5A32E-96AE-42CB-98E5-CF9D4BB6A9E6}" srcOrd="2" destOrd="0" parTransId="{AD21C6F4-6421-4D5F-9B8D-AE21DE24205B}" sibTransId="{67A8FAC8-83E6-4CBE-BE35-87CC05F5CC7E}"/>
    <dgm:cxn modelId="{EEE68CC2-51B4-42AF-BB68-94DF274693D8}" srcId="{5D52F3C0-2497-45E9-A78E-7C85C6CE34BB}" destId="{6FA14D2A-005F-4BDB-B0FA-660AC544AD7A}" srcOrd="1" destOrd="0" parTransId="{4BA14086-4693-4F25-ADAB-75A3E320788A}" sibTransId="{00575C1D-BD7E-41AA-8707-45743106E9E6}"/>
    <dgm:cxn modelId="{57CE5ACD-6002-4421-A6B1-602C6B197093}" srcId="{5D52F3C0-2497-45E9-A78E-7C85C6CE34BB}" destId="{B6E8D862-61EF-4809-9FD2-29A0A00686FE}" srcOrd="3" destOrd="0" parTransId="{9CA35638-0522-4AAC-B625-6EDEE8733702}" sibTransId="{692F7D46-9BCF-4B40-8033-451F6ED4BEAF}"/>
    <dgm:cxn modelId="{49B296E4-FD88-4767-872E-41D337C378F3}" type="presOf" srcId="{B6D5A32E-96AE-42CB-98E5-CF9D4BB6A9E6}" destId="{D6A479D4-9CB2-4A43-BDD1-1B382B179DB2}" srcOrd="0" destOrd="0" presId="urn:microsoft.com/office/officeart/2005/8/layout/vList2"/>
    <dgm:cxn modelId="{7F8A04FF-9CE8-4F9C-9957-FC633CF6FFAF}" type="presOf" srcId="{6FA14D2A-005F-4BDB-B0FA-660AC544AD7A}" destId="{A14479C5-3814-4147-B832-3B1549EA1F4A}" srcOrd="0" destOrd="0" presId="urn:microsoft.com/office/officeart/2005/8/layout/vList2"/>
    <dgm:cxn modelId="{4FAAD257-1753-4AE1-A4A8-64776E12FFC2}" type="presParOf" srcId="{42721884-94BA-490B-90CF-EA5DCF2C556A}" destId="{46DAB9BA-43B5-41DD-9300-D61F96C22C8F}" srcOrd="0" destOrd="0" presId="urn:microsoft.com/office/officeart/2005/8/layout/vList2"/>
    <dgm:cxn modelId="{2FD26092-D134-410C-9691-D6814C1DACC4}" type="presParOf" srcId="{42721884-94BA-490B-90CF-EA5DCF2C556A}" destId="{D3B569D0-19A1-48E4-A11B-E005358E8A32}" srcOrd="1" destOrd="0" presId="urn:microsoft.com/office/officeart/2005/8/layout/vList2"/>
    <dgm:cxn modelId="{0B925119-BA2A-4BC1-BA62-4E064A53EC72}" type="presParOf" srcId="{42721884-94BA-490B-90CF-EA5DCF2C556A}" destId="{A14479C5-3814-4147-B832-3B1549EA1F4A}" srcOrd="2" destOrd="0" presId="urn:microsoft.com/office/officeart/2005/8/layout/vList2"/>
    <dgm:cxn modelId="{1DC44386-CB8A-4F8D-8383-20153A9E995A}" type="presParOf" srcId="{42721884-94BA-490B-90CF-EA5DCF2C556A}" destId="{85324C5E-E452-4058-9DF2-D43C10242FCF}" srcOrd="3" destOrd="0" presId="urn:microsoft.com/office/officeart/2005/8/layout/vList2"/>
    <dgm:cxn modelId="{DAC6121D-0623-4B3A-BEDC-B93F1181F578}" type="presParOf" srcId="{42721884-94BA-490B-90CF-EA5DCF2C556A}" destId="{D6A479D4-9CB2-4A43-BDD1-1B382B179DB2}" srcOrd="4" destOrd="0" presId="urn:microsoft.com/office/officeart/2005/8/layout/vList2"/>
    <dgm:cxn modelId="{70CD8E50-2719-4536-8448-E0CC86086192}" type="presParOf" srcId="{42721884-94BA-490B-90CF-EA5DCF2C556A}" destId="{8937A04E-7F7F-449B-99BD-DB5E89B6031E}" srcOrd="5" destOrd="0" presId="urn:microsoft.com/office/officeart/2005/8/layout/vList2"/>
    <dgm:cxn modelId="{B81245E3-2EFD-4A64-8FB5-F698803E7BC1}" type="presParOf" srcId="{42721884-94BA-490B-90CF-EA5DCF2C556A}" destId="{2A1B8EB6-4EA6-4DF6-A17E-70A6E2C8702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D0B03A-AFCE-4D60-B2E8-BCA6CB0CBFC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E5532A6-8ABB-4A22-A0AD-DFC9FA65E18C}">
      <dgm:prSet phldrT="[Text]"/>
      <dgm:spPr/>
      <dgm:t>
        <a:bodyPr/>
        <a:lstStyle/>
        <a:p>
          <a:r>
            <a:rPr lang="en-US" b="1" dirty="0"/>
            <a:t>Who</a:t>
          </a:r>
          <a:r>
            <a:rPr lang="en-US" dirty="0"/>
            <a:t> </a:t>
          </a:r>
          <a:r>
            <a:rPr lang="en-US" b="1" dirty="0"/>
            <a:t>Makes the Referral</a:t>
          </a:r>
          <a:endParaRPr lang="en-US" dirty="0"/>
        </a:p>
      </dgm:t>
    </dgm:pt>
    <dgm:pt modelId="{2BADF5F7-C499-451E-9140-45F4A9AF5144}" type="parTrans" cxnId="{EE39C6C7-F363-4568-9C44-30B87A0627B3}">
      <dgm:prSet/>
      <dgm:spPr/>
      <dgm:t>
        <a:bodyPr/>
        <a:lstStyle/>
        <a:p>
          <a:endParaRPr lang="en-US"/>
        </a:p>
      </dgm:t>
    </dgm:pt>
    <dgm:pt modelId="{B0FF0131-CF6D-4BCB-97BB-1E9F66EA077E}" type="sibTrans" cxnId="{EE39C6C7-F363-4568-9C44-30B87A0627B3}">
      <dgm:prSet/>
      <dgm:spPr/>
      <dgm:t>
        <a:bodyPr/>
        <a:lstStyle/>
        <a:p>
          <a:endParaRPr lang="en-US"/>
        </a:p>
      </dgm:t>
    </dgm:pt>
    <dgm:pt modelId="{7EC9E64D-7EE0-42E2-A434-2D8F78D16959}">
      <dgm:prSet phldrT="[Text]"/>
      <dgm:spPr/>
      <dgm:t>
        <a:bodyPr/>
        <a:lstStyle/>
        <a:p>
          <a:r>
            <a:rPr lang="en-US" dirty="0"/>
            <a:t>Veteran’s VA Primary Care Provider</a:t>
          </a:r>
        </a:p>
      </dgm:t>
    </dgm:pt>
    <dgm:pt modelId="{80AF486A-4650-42FD-9201-9AF2FF5C182F}" type="parTrans" cxnId="{5C7D12C7-FC86-4C8B-8C0F-57CCD7F3579E}">
      <dgm:prSet/>
      <dgm:spPr/>
      <dgm:t>
        <a:bodyPr/>
        <a:lstStyle/>
        <a:p>
          <a:endParaRPr lang="en-US"/>
        </a:p>
      </dgm:t>
    </dgm:pt>
    <dgm:pt modelId="{E1F79C2A-9ABE-4BA6-8B9F-FADE652132F2}" type="sibTrans" cxnId="{5C7D12C7-FC86-4C8B-8C0F-57CCD7F3579E}">
      <dgm:prSet/>
      <dgm:spPr/>
      <dgm:t>
        <a:bodyPr/>
        <a:lstStyle/>
        <a:p>
          <a:endParaRPr lang="en-US"/>
        </a:p>
      </dgm:t>
    </dgm:pt>
    <dgm:pt modelId="{F02BC001-E986-4E8B-928C-67594B8CC3C1}">
      <dgm:prSet phldrT="[Text]"/>
      <dgm:spPr/>
      <dgm:t>
        <a:bodyPr/>
        <a:lstStyle/>
        <a:p>
          <a:r>
            <a:rPr lang="en-US" b="1" dirty="0"/>
            <a:t>Referral Process</a:t>
          </a:r>
          <a:endParaRPr lang="en-US" dirty="0"/>
        </a:p>
      </dgm:t>
    </dgm:pt>
    <dgm:pt modelId="{36F3961D-4B22-4B83-AD8C-C3C8E70E8EB9}" type="parTrans" cxnId="{03A54A19-BF2E-4667-88DB-C20E6D58E402}">
      <dgm:prSet/>
      <dgm:spPr/>
      <dgm:t>
        <a:bodyPr/>
        <a:lstStyle/>
        <a:p>
          <a:endParaRPr lang="en-US"/>
        </a:p>
      </dgm:t>
    </dgm:pt>
    <dgm:pt modelId="{40723A1F-224D-4885-949C-439101508A5D}" type="sibTrans" cxnId="{03A54A19-BF2E-4667-88DB-C20E6D58E402}">
      <dgm:prSet/>
      <dgm:spPr/>
      <dgm:t>
        <a:bodyPr/>
        <a:lstStyle/>
        <a:p>
          <a:endParaRPr lang="en-US"/>
        </a:p>
      </dgm:t>
    </dgm:pt>
    <dgm:pt modelId="{D5C4DDF4-AFB8-4C22-968E-B4B91FAA9172}">
      <dgm:prSet phldrT="[Text]"/>
      <dgm:spPr/>
      <dgm:t>
        <a:bodyPr/>
        <a:lstStyle/>
        <a:p>
          <a:r>
            <a:rPr lang="en-US" dirty="0"/>
            <a:t>Uses the Inter Facility Consult process in the VA Computerized Patient Record System (CPRS)</a:t>
          </a:r>
        </a:p>
      </dgm:t>
    </dgm:pt>
    <dgm:pt modelId="{31C3589B-A764-4EB4-AA62-8E9A48322C8A}" type="parTrans" cxnId="{4C83A715-C25B-41F6-9883-385A3B4C3724}">
      <dgm:prSet/>
      <dgm:spPr/>
      <dgm:t>
        <a:bodyPr/>
        <a:lstStyle/>
        <a:p>
          <a:endParaRPr lang="en-US"/>
        </a:p>
      </dgm:t>
    </dgm:pt>
    <dgm:pt modelId="{53052125-7CCB-4605-8F67-7AA7C6E1D95F}" type="sibTrans" cxnId="{4C83A715-C25B-41F6-9883-385A3B4C3724}">
      <dgm:prSet/>
      <dgm:spPr/>
      <dgm:t>
        <a:bodyPr/>
        <a:lstStyle/>
        <a:p>
          <a:endParaRPr lang="en-US"/>
        </a:p>
      </dgm:t>
    </dgm:pt>
    <dgm:pt modelId="{5302B9C5-6939-4315-924F-80BC2664254F}">
      <dgm:prSet phldrT="[Text]"/>
      <dgm:spPr/>
      <dgm:t>
        <a:bodyPr/>
        <a:lstStyle/>
        <a:p>
          <a:r>
            <a:rPr lang="en-US" b="1" dirty="0"/>
            <a:t>Who Can I Contact for More Information</a:t>
          </a:r>
          <a:endParaRPr lang="en-US" dirty="0"/>
        </a:p>
      </dgm:t>
    </dgm:pt>
    <dgm:pt modelId="{B1D075AE-4ADA-4E11-A46E-30D78D6DBB8D}" type="parTrans" cxnId="{91A993F5-538E-4EC1-A365-388894255CAB}">
      <dgm:prSet/>
      <dgm:spPr/>
      <dgm:t>
        <a:bodyPr/>
        <a:lstStyle/>
        <a:p>
          <a:endParaRPr lang="en-US"/>
        </a:p>
      </dgm:t>
    </dgm:pt>
    <dgm:pt modelId="{4F11AD9A-B552-4264-951E-3870423A459D}" type="sibTrans" cxnId="{91A993F5-538E-4EC1-A365-388894255CAB}">
      <dgm:prSet/>
      <dgm:spPr/>
      <dgm:t>
        <a:bodyPr/>
        <a:lstStyle/>
        <a:p>
          <a:endParaRPr lang="en-US"/>
        </a:p>
      </dgm:t>
    </dgm:pt>
    <dgm:pt modelId="{36E21D9F-ECAD-4307-87D7-5DB85686D46E}">
      <dgm:prSet phldrT="[Text]"/>
      <dgm:spPr/>
      <dgm:t>
        <a:bodyPr/>
        <a:lstStyle/>
        <a:p>
          <a:pPr>
            <a:buFont typeface="Arial" panose="020B0604020202020204" pitchFamily="34" charset="0"/>
            <a:buChar char="•"/>
          </a:pPr>
          <a:r>
            <a:rPr lang="en-US" dirty="0"/>
            <a:t>CA WRIISC</a:t>
          </a:r>
          <a:br>
            <a:rPr lang="en-US" dirty="0"/>
          </a:br>
          <a:r>
            <a:rPr lang="en-US" dirty="0"/>
            <a:t>888-482-4376.</a:t>
          </a:r>
        </a:p>
      </dgm:t>
    </dgm:pt>
    <dgm:pt modelId="{17762CC3-F5BC-4953-BB62-942D425A6F4B}" type="parTrans" cxnId="{81D03EF7-BF5F-4AE1-A476-90CB4384E002}">
      <dgm:prSet/>
      <dgm:spPr/>
      <dgm:t>
        <a:bodyPr/>
        <a:lstStyle/>
        <a:p>
          <a:endParaRPr lang="en-US"/>
        </a:p>
      </dgm:t>
    </dgm:pt>
    <dgm:pt modelId="{13978EBB-29D3-4DE3-A51C-3328C6AA4216}" type="sibTrans" cxnId="{81D03EF7-BF5F-4AE1-A476-90CB4384E002}">
      <dgm:prSet/>
      <dgm:spPr/>
      <dgm:t>
        <a:bodyPr/>
        <a:lstStyle/>
        <a:p>
          <a:endParaRPr lang="en-US"/>
        </a:p>
      </dgm:t>
    </dgm:pt>
    <dgm:pt modelId="{AC765E85-12E7-41F0-8297-1E32A7DC135D}">
      <dgm:prSet/>
      <dgm:spPr/>
      <dgm:t>
        <a:bodyPr/>
        <a:lstStyle/>
        <a:p>
          <a:r>
            <a:rPr lang="en-US"/>
            <a:t>Refer to War Related Illness &amp; Injury Center (WRIISC)</a:t>
          </a:r>
          <a:endParaRPr lang="en-US" dirty="0"/>
        </a:p>
      </dgm:t>
    </dgm:pt>
    <dgm:pt modelId="{964EC8D6-305C-4F0C-9A7D-79827FC5A572}" type="parTrans" cxnId="{71D85B51-02C0-441C-BF30-8CFE62B72A12}">
      <dgm:prSet/>
      <dgm:spPr/>
      <dgm:t>
        <a:bodyPr/>
        <a:lstStyle/>
        <a:p>
          <a:endParaRPr lang="en-US"/>
        </a:p>
      </dgm:t>
    </dgm:pt>
    <dgm:pt modelId="{272DA060-1D08-4F9F-BA85-0A90FDE57805}" type="sibTrans" cxnId="{71D85B51-02C0-441C-BF30-8CFE62B72A12}">
      <dgm:prSet/>
      <dgm:spPr/>
      <dgm:t>
        <a:bodyPr/>
        <a:lstStyle/>
        <a:p>
          <a:endParaRPr lang="en-US"/>
        </a:p>
      </dgm:t>
    </dgm:pt>
    <dgm:pt modelId="{9D0317E9-67F8-4D53-888A-1A13D0F3C156}">
      <dgm:prSet/>
      <dgm:spPr/>
      <dgm:t>
        <a:bodyPr/>
        <a:lstStyle/>
        <a:p>
          <a:r>
            <a:rPr lang="en-US" dirty="0"/>
            <a:t>Referrals are automatically triaged to regional WRIISC based on VISN location </a:t>
          </a:r>
        </a:p>
      </dgm:t>
    </dgm:pt>
    <dgm:pt modelId="{AE51D15D-DFBF-4C84-88F7-0F6CE2F93244}" type="parTrans" cxnId="{A66ACA56-2789-46AF-922C-E298F6441F13}">
      <dgm:prSet/>
      <dgm:spPr/>
      <dgm:t>
        <a:bodyPr/>
        <a:lstStyle/>
        <a:p>
          <a:endParaRPr lang="en-US"/>
        </a:p>
      </dgm:t>
    </dgm:pt>
    <dgm:pt modelId="{AC3A8F22-781D-4E7A-A12C-4DE292FBFFBC}" type="sibTrans" cxnId="{A66ACA56-2789-46AF-922C-E298F6441F13}">
      <dgm:prSet/>
      <dgm:spPr/>
      <dgm:t>
        <a:bodyPr/>
        <a:lstStyle/>
        <a:p>
          <a:endParaRPr lang="en-US"/>
        </a:p>
      </dgm:t>
    </dgm:pt>
    <dgm:pt modelId="{C295DC6C-467E-466C-B6C8-5883FBF43815}">
      <dgm:prSet/>
      <dgm:spPr/>
      <dgm:t>
        <a:bodyPr/>
        <a:lstStyle/>
        <a:p>
          <a:r>
            <a:rPr lang="en-US"/>
            <a:t>Patient Aligned Care Team</a:t>
          </a:r>
          <a:endParaRPr lang="en-US" dirty="0"/>
        </a:p>
      </dgm:t>
    </dgm:pt>
    <dgm:pt modelId="{C8AA8C3F-22A6-497C-BA1F-CF2BA189EC4F}" type="parTrans" cxnId="{0392EA9D-8E77-4C46-88BF-F48E9E8EA662}">
      <dgm:prSet/>
      <dgm:spPr/>
      <dgm:t>
        <a:bodyPr/>
        <a:lstStyle/>
        <a:p>
          <a:endParaRPr lang="en-US"/>
        </a:p>
      </dgm:t>
    </dgm:pt>
    <dgm:pt modelId="{39EF9750-E225-4558-888A-E76CD1BBBD26}" type="sibTrans" cxnId="{0392EA9D-8E77-4C46-88BF-F48E9E8EA662}">
      <dgm:prSet/>
      <dgm:spPr/>
      <dgm:t>
        <a:bodyPr/>
        <a:lstStyle/>
        <a:p>
          <a:endParaRPr lang="en-US"/>
        </a:p>
      </dgm:t>
    </dgm:pt>
    <dgm:pt modelId="{1C3CF2E5-A93D-4D08-A856-0E4A26E3F1F1}">
      <dgm:prSet/>
      <dgm:spPr/>
      <dgm:t>
        <a:bodyPr/>
        <a:lstStyle/>
        <a:p>
          <a:r>
            <a:rPr lang="en-US"/>
            <a:t>Post-deployment Health Champion</a:t>
          </a:r>
          <a:endParaRPr lang="en-US" dirty="0"/>
        </a:p>
      </dgm:t>
    </dgm:pt>
    <dgm:pt modelId="{14343CD4-656F-47CF-AD5D-B6B81D9B16F6}" type="parTrans" cxnId="{CE09016D-64F5-4646-81AF-14120A1CEA07}">
      <dgm:prSet/>
      <dgm:spPr/>
      <dgm:t>
        <a:bodyPr/>
        <a:lstStyle/>
        <a:p>
          <a:endParaRPr lang="en-US"/>
        </a:p>
      </dgm:t>
    </dgm:pt>
    <dgm:pt modelId="{154C176D-E9A9-4D91-82F3-8D7234C433C9}" type="sibTrans" cxnId="{CE09016D-64F5-4646-81AF-14120A1CEA07}">
      <dgm:prSet/>
      <dgm:spPr/>
      <dgm:t>
        <a:bodyPr/>
        <a:lstStyle/>
        <a:p>
          <a:endParaRPr lang="en-US"/>
        </a:p>
      </dgm:t>
    </dgm:pt>
    <dgm:pt modelId="{773B352E-7CCC-4BF9-B208-18D107273126}">
      <dgm:prSet/>
      <dgm:spPr/>
      <dgm:t>
        <a:bodyPr/>
        <a:lstStyle/>
        <a:p>
          <a:r>
            <a:rPr lang="en-US" dirty="0"/>
            <a:t>Environmental Health Provider</a:t>
          </a:r>
        </a:p>
      </dgm:t>
    </dgm:pt>
    <dgm:pt modelId="{AA223D2F-720B-442C-A292-27935D2326AD}" type="parTrans" cxnId="{B0D4D744-C284-46E7-9EF3-8597D66E6042}">
      <dgm:prSet/>
      <dgm:spPr/>
      <dgm:t>
        <a:bodyPr/>
        <a:lstStyle/>
        <a:p>
          <a:endParaRPr lang="en-US"/>
        </a:p>
      </dgm:t>
    </dgm:pt>
    <dgm:pt modelId="{DAEC0F90-B522-4EF7-9494-369F7E2293E6}" type="sibTrans" cxnId="{B0D4D744-C284-46E7-9EF3-8597D66E6042}">
      <dgm:prSet/>
      <dgm:spPr/>
      <dgm:t>
        <a:bodyPr/>
        <a:lstStyle/>
        <a:p>
          <a:endParaRPr lang="en-US"/>
        </a:p>
      </dgm:t>
    </dgm:pt>
    <dgm:pt modelId="{09DC5BBB-69A2-47B5-B14C-71F48FFDF16E}">
      <dgm:prSet/>
      <dgm:spPr/>
      <dgm:t>
        <a:bodyPr/>
        <a:lstStyle/>
        <a:p>
          <a:r>
            <a:rPr lang="en-US"/>
            <a:t>DC WRIISC</a:t>
          </a:r>
          <a:br>
            <a:rPr lang="en-US"/>
          </a:br>
          <a:r>
            <a:rPr lang="en-US"/>
            <a:t>202-745-8249.</a:t>
          </a:r>
          <a:endParaRPr lang="en-US" dirty="0"/>
        </a:p>
      </dgm:t>
    </dgm:pt>
    <dgm:pt modelId="{28FECB86-CD80-445F-8BFC-189E3FA36B19}" type="parTrans" cxnId="{A1E16961-FF37-4866-B6FB-8C60C0A1CF55}">
      <dgm:prSet/>
      <dgm:spPr/>
      <dgm:t>
        <a:bodyPr/>
        <a:lstStyle/>
        <a:p>
          <a:endParaRPr lang="en-US"/>
        </a:p>
      </dgm:t>
    </dgm:pt>
    <dgm:pt modelId="{B313FB01-667F-4E21-B5B1-2573BC2971AE}" type="sibTrans" cxnId="{A1E16961-FF37-4866-B6FB-8C60C0A1CF55}">
      <dgm:prSet/>
      <dgm:spPr/>
      <dgm:t>
        <a:bodyPr/>
        <a:lstStyle/>
        <a:p>
          <a:endParaRPr lang="en-US"/>
        </a:p>
      </dgm:t>
    </dgm:pt>
    <dgm:pt modelId="{042EE24D-4667-49B9-9AFF-5EA4EF46AC1D}">
      <dgm:prSet/>
      <dgm:spPr/>
      <dgm:t>
        <a:bodyPr/>
        <a:lstStyle/>
        <a:p>
          <a:r>
            <a:rPr lang="en-US" dirty="0"/>
            <a:t>NJ WRIISC</a:t>
          </a:r>
          <a:br>
            <a:rPr lang="en-US" dirty="0"/>
          </a:br>
          <a:r>
            <a:rPr lang="en-US" dirty="0"/>
            <a:t>973-676-1000 ext. 2500</a:t>
          </a:r>
        </a:p>
      </dgm:t>
    </dgm:pt>
    <dgm:pt modelId="{2018EBD5-C34C-48E6-912D-E42D26377AF9}" type="parTrans" cxnId="{DDDF555D-E7FB-42C5-8797-FF6CF358791A}">
      <dgm:prSet/>
      <dgm:spPr/>
      <dgm:t>
        <a:bodyPr/>
        <a:lstStyle/>
        <a:p>
          <a:endParaRPr lang="en-US"/>
        </a:p>
      </dgm:t>
    </dgm:pt>
    <dgm:pt modelId="{905D9BB4-B1FA-4018-B029-425251B26CE9}" type="sibTrans" cxnId="{DDDF555D-E7FB-42C5-8797-FF6CF358791A}">
      <dgm:prSet/>
      <dgm:spPr/>
      <dgm:t>
        <a:bodyPr/>
        <a:lstStyle/>
        <a:p>
          <a:endParaRPr lang="en-US"/>
        </a:p>
      </dgm:t>
    </dgm:pt>
    <dgm:pt modelId="{647F08C5-E8AC-4A5E-A0B6-1B7197168D86}" type="pres">
      <dgm:prSet presAssocID="{4FD0B03A-AFCE-4D60-B2E8-BCA6CB0CBFC7}" presName="Name0" presStyleCnt="0">
        <dgm:presLayoutVars>
          <dgm:dir/>
          <dgm:animLvl val="lvl"/>
          <dgm:resizeHandles val="exact"/>
        </dgm:presLayoutVars>
      </dgm:prSet>
      <dgm:spPr/>
    </dgm:pt>
    <dgm:pt modelId="{44B36D56-7D54-461B-803F-D33337EDB3B1}" type="pres">
      <dgm:prSet presAssocID="{EE5532A6-8ABB-4A22-A0AD-DFC9FA65E18C}" presName="composite" presStyleCnt="0"/>
      <dgm:spPr/>
    </dgm:pt>
    <dgm:pt modelId="{B8772A9E-605A-41B0-9107-11B4B99123DF}" type="pres">
      <dgm:prSet presAssocID="{EE5532A6-8ABB-4A22-A0AD-DFC9FA65E18C}" presName="parTx" presStyleLbl="alignNode1" presStyleIdx="0" presStyleCnt="3">
        <dgm:presLayoutVars>
          <dgm:chMax val="0"/>
          <dgm:chPref val="0"/>
          <dgm:bulletEnabled val="1"/>
        </dgm:presLayoutVars>
      </dgm:prSet>
      <dgm:spPr/>
    </dgm:pt>
    <dgm:pt modelId="{5542416A-657F-4630-BB95-D2DFBA28DDAF}" type="pres">
      <dgm:prSet presAssocID="{EE5532A6-8ABB-4A22-A0AD-DFC9FA65E18C}" presName="desTx" presStyleLbl="alignAccFollowNode1" presStyleIdx="0" presStyleCnt="3">
        <dgm:presLayoutVars>
          <dgm:bulletEnabled val="1"/>
        </dgm:presLayoutVars>
      </dgm:prSet>
      <dgm:spPr/>
    </dgm:pt>
    <dgm:pt modelId="{9CDFEB51-4567-4FC8-9C74-1BB494E30B30}" type="pres">
      <dgm:prSet presAssocID="{B0FF0131-CF6D-4BCB-97BB-1E9F66EA077E}" presName="space" presStyleCnt="0"/>
      <dgm:spPr/>
    </dgm:pt>
    <dgm:pt modelId="{633B99A2-A022-4CCD-8DBA-A61A698BEBD8}" type="pres">
      <dgm:prSet presAssocID="{F02BC001-E986-4E8B-928C-67594B8CC3C1}" presName="composite" presStyleCnt="0"/>
      <dgm:spPr/>
    </dgm:pt>
    <dgm:pt modelId="{C567A049-1C6B-4FB6-8C75-3A9D011BD2B8}" type="pres">
      <dgm:prSet presAssocID="{F02BC001-E986-4E8B-928C-67594B8CC3C1}" presName="parTx" presStyleLbl="alignNode1" presStyleIdx="1" presStyleCnt="3">
        <dgm:presLayoutVars>
          <dgm:chMax val="0"/>
          <dgm:chPref val="0"/>
          <dgm:bulletEnabled val="1"/>
        </dgm:presLayoutVars>
      </dgm:prSet>
      <dgm:spPr/>
    </dgm:pt>
    <dgm:pt modelId="{C9EECBC8-8E22-4194-83D2-592A98C3F531}" type="pres">
      <dgm:prSet presAssocID="{F02BC001-E986-4E8B-928C-67594B8CC3C1}" presName="desTx" presStyleLbl="alignAccFollowNode1" presStyleIdx="1" presStyleCnt="3">
        <dgm:presLayoutVars>
          <dgm:bulletEnabled val="1"/>
        </dgm:presLayoutVars>
      </dgm:prSet>
      <dgm:spPr/>
    </dgm:pt>
    <dgm:pt modelId="{82E9CDE4-956F-47A5-9D39-7479CC60E368}" type="pres">
      <dgm:prSet presAssocID="{40723A1F-224D-4885-949C-439101508A5D}" presName="space" presStyleCnt="0"/>
      <dgm:spPr/>
    </dgm:pt>
    <dgm:pt modelId="{F8EF0552-8357-4A05-97A6-B1E139A18FA0}" type="pres">
      <dgm:prSet presAssocID="{5302B9C5-6939-4315-924F-80BC2664254F}" presName="composite" presStyleCnt="0"/>
      <dgm:spPr/>
    </dgm:pt>
    <dgm:pt modelId="{3BDB9DB0-1E18-42D5-9B49-2E899B380666}" type="pres">
      <dgm:prSet presAssocID="{5302B9C5-6939-4315-924F-80BC2664254F}" presName="parTx" presStyleLbl="alignNode1" presStyleIdx="2" presStyleCnt="3">
        <dgm:presLayoutVars>
          <dgm:chMax val="0"/>
          <dgm:chPref val="0"/>
          <dgm:bulletEnabled val="1"/>
        </dgm:presLayoutVars>
      </dgm:prSet>
      <dgm:spPr/>
    </dgm:pt>
    <dgm:pt modelId="{90BF65CD-4951-487A-94AA-E05F32CD3CFE}" type="pres">
      <dgm:prSet presAssocID="{5302B9C5-6939-4315-924F-80BC2664254F}" presName="desTx" presStyleLbl="alignAccFollowNode1" presStyleIdx="2" presStyleCnt="3">
        <dgm:presLayoutVars>
          <dgm:bulletEnabled val="1"/>
        </dgm:presLayoutVars>
      </dgm:prSet>
      <dgm:spPr/>
    </dgm:pt>
  </dgm:ptLst>
  <dgm:cxnLst>
    <dgm:cxn modelId="{4C83A715-C25B-41F6-9883-385A3B4C3724}" srcId="{F02BC001-E986-4E8B-928C-67594B8CC3C1}" destId="{D5C4DDF4-AFB8-4C22-968E-B4B91FAA9172}" srcOrd="0" destOrd="0" parTransId="{31C3589B-A764-4EB4-AA62-8E9A48322C8A}" sibTransId="{53052125-7CCB-4605-8F67-7AA7C6E1D95F}"/>
    <dgm:cxn modelId="{03A54A19-BF2E-4667-88DB-C20E6D58E402}" srcId="{4FD0B03A-AFCE-4D60-B2E8-BCA6CB0CBFC7}" destId="{F02BC001-E986-4E8B-928C-67594B8CC3C1}" srcOrd="1" destOrd="0" parTransId="{36F3961D-4B22-4B83-AD8C-C3C8E70E8EB9}" sibTransId="{40723A1F-224D-4885-949C-439101508A5D}"/>
    <dgm:cxn modelId="{356A7031-8587-47AB-B55D-C0EB4CB7D2CF}" type="presOf" srcId="{7EC9E64D-7EE0-42E2-A434-2D8F78D16959}" destId="{5542416A-657F-4630-BB95-D2DFBA28DDAF}" srcOrd="0" destOrd="0" presId="urn:microsoft.com/office/officeart/2005/8/layout/hList1"/>
    <dgm:cxn modelId="{36EFB935-5B03-40FD-894B-96D54037B455}" type="presOf" srcId="{1C3CF2E5-A93D-4D08-A856-0E4A26E3F1F1}" destId="{5542416A-657F-4630-BB95-D2DFBA28DDAF}" srcOrd="0" destOrd="2" presId="urn:microsoft.com/office/officeart/2005/8/layout/hList1"/>
    <dgm:cxn modelId="{99508839-BD63-4791-84C7-47F0FCD6FA70}" type="presOf" srcId="{D5C4DDF4-AFB8-4C22-968E-B4B91FAA9172}" destId="{C9EECBC8-8E22-4194-83D2-592A98C3F531}" srcOrd="0" destOrd="0" presId="urn:microsoft.com/office/officeart/2005/8/layout/hList1"/>
    <dgm:cxn modelId="{DDDF555D-E7FB-42C5-8797-FF6CF358791A}" srcId="{5302B9C5-6939-4315-924F-80BC2664254F}" destId="{042EE24D-4667-49B9-9AFF-5EA4EF46AC1D}" srcOrd="2" destOrd="0" parTransId="{2018EBD5-C34C-48E6-912D-E42D26377AF9}" sibTransId="{905D9BB4-B1FA-4018-B029-425251B26CE9}"/>
    <dgm:cxn modelId="{A1E16961-FF37-4866-B6FB-8C60C0A1CF55}" srcId="{5302B9C5-6939-4315-924F-80BC2664254F}" destId="{09DC5BBB-69A2-47B5-B14C-71F48FFDF16E}" srcOrd="1" destOrd="0" parTransId="{28FECB86-CD80-445F-8BFC-189E3FA36B19}" sibTransId="{B313FB01-667F-4E21-B5B1-2573BC2971AE}"/>
    <dgm:cxn modelId="{B0D4D744-C284-46E7-9EF3-8597D66E6042}" srcId="{EE5532A6-8ABB-4A22-A0AD-DFC9FA65E18C}" destId="{773B352E-7CCC-4BF9-B208-18D107273126}" srcOrd="3" destOrd="0" parTransId="{AA223D2F-720B-442C-A292-27935D2326AD}" sibTransId="{DAEC0F90-B522-4EF7-9494-369F7E2293E6}"/>
    <dgm:cxn modelId="{53457A68-0FCB-4792-934D-DB50ABA89886}" type="presOf" srcId="{4FD0B03A-AFCE-4D60-B2E8-BCA6CB0CBFC7}" destId="{647F08C5-E8AC-4A5E-A0B6-1B7197168D86}" srcOrd="0" destOrd="0" presId="urn:microsoft.com/office/officeart/2005/8/layout/hList1"/>
    <dgm:cxn modelId="{473D4F6B-5BCE-41B1-BA4A-8A299F584AEB}" type="presOf" srcId="{36E21D9F-ECAD-4307-87D7-5DB85686D46E}" destId="{90BF65CD-4951-487A-94AA-E05F32CD3CFE}" srcOrd="0" destOrd="0" presId="urn:microsoft.com/office/officeart/2005/8/layout/hList1"/>
    <dgm:cxn modelId="{CE09016D-64F5-4646-81AF-14120A1CEA07}" srcId="{EE5532A6-8ABB-4A22-A0AD-DFC9FA65E18C}" destId="{1C3CF2E5-A93D-4D08-A856-0E4A26E3F1F1}" srcOrd="2" destOrd="0" parTransId="{14343CD4-656F-47CF-AD5D-B6B81D9B16F6}" sibTransId="{154C176D-E9A9-4D91-82F3-8D7234C433C9}"/>
    <dgm:cxn modelId="{71D85B51-02C0-441C-BF30-8CFE62B72A12}" srcId="{F02BC001-E986-4E8B-928C-67594B8CC3C1}" destId="{AC765E85-12E7-41F0-8297-1E32A7DC135D}" srcOrd="1" destOrd="0" parTransId="{964EC8D6-305C-4F0C-9A7D-79827FC5A572}" sibTransId="{272DA060-1D08-4F9F-BA85-0A90FDE57805}"/>
    <dgm:cxn modelId="{A66ACA56-2789-46AF-922C-E298F6441F13}" srcId="{F02BC001-E986-4E8B-928C-67594B8CC3C1}" destId="{9D0317E9-67F8-4D53-888A-1A13D0F3C156}" srcOrd="2" destOrd="0" parTransId="{AE51D15D-DFBF-4C84-88F7-0F6CE2F93244}" sibTransId="{AC3A8F22-781D-4E7A-A12C-4DE292FBFFBC}"/>
    <dgm:cxn modelId="{D5CE7F5A-B53F-42E3-8CE6-080EB694DF2B}" type="presOf" srcId="{9D0317E9-67F8-4D53-888A-1A13D0F3C156}" destId="{C9EECBC8-8E22-4194-83D2-592A98C3F531}" srcOrd="0" destOrd="2" presId="urn:microsoft.com/office/officeart/2005/8/layout/hList1"/>
    <dgm:cxn modelId="{BA8FCB94-A98C-4331-98CB-E9C910410BE6}" type="presOf" srcId="{773B352E-7CCC-4BF9-B208-18D107273126}" destId="{5542416A-657F-4630-BB95-D2DFBA28DDAF}" srcOrd="0" destOrd="3" presId="urn:microsoft.com/office/officeart/2005/8/layout/hList1"/>
    <dgm:cxn modelId="{0392EA9D-8E77-4C46-88BF-F48E9E8EA662}" srcId="{EE5532A6-8ABB-4A22-A0AD-DFC9FA65E18C}" destId="{C295DC6C-467E-466C-B6C8-5883FBF43815}" srcOrd="1" destOrd="0" parTransId="{C8AA8C3F-22A6-497C-BA1F-CF2BA189EC4F}" sibTransId="{39EF9750-E225-4558-888A-E76CD1BBBD26}"/>
    <dgm:cxn modelId="{F15C32A1-0DAE-4697-8910-81E166E678EE}" type="presOf" srcId="{09DC5BBB-69A2-47B5-B14C-71F48FFDF16E}" destId="{90BF65CD-4951-487A-94AA-E05F32CD3CFE}" srcOrd="0" destOrd="1" presId="urn:microsoft.com/office/officeart/2005/8/layout/hList1"/>
    <dgm:cxn modelId="{A5E124A4-C25B-4B67-9CA9-78C022790263}" type="presOf" srcId="{F02BC001-E986-4E8B-928C-67594B8CC3C1}" destId="{C567A049-1C6B-4FB6-8C75-3A9D011BD2B8}" srcOrd="0" destOrd="0" presId="urn:microsoft.com/office/officeart/2005/8/layout/hList1"/>
    <dgm:cxn modelId="{BDA571AA-A84F-4BE2-85F4-741DEA861075}" type="presOf" srcId="{AC765E85-12E7-41F0-8297-1E32A7DC135D}" destId="{C9EECBC8-8E22-4194-83D2-592A98C3F531}" srcOrd="0" destOrd="1" presId="urn:microsoft.com/office/officeart/2005/8/layout/hList1"/>
    <dgm:cxn modelId="{F992B3B2-729B-4669-8189-64C80925938D}" type="presOf" srcId="{EE5532A6-8ABB-4A22-A0AD-DFC9FA65E18C}" destId="{B8772A9E-605A-41B0-9107-11B4B99123DF}" srcOrd="0" destOrd="0" presId="urn:microsoft.com/office/officeart/2005/8/layout/hList1"/>
    <dgm:cxn modelId="{6BA3DEBB-D41A-4095-BF93-79357955A2F4}" type="presOf" srcId="{5302B9C5-6939-4315-924F-80BC2664254F}" destId="{3BDB9DB0-1E18-42D5-9B49-2E899B380666}" srcOrd="0" destOrd="0" presId="urn:microsoft.com/office/officeart/2005/8/layout/hList1"/>
    <dgm:cxn modelId="{5C7D12C7-FC86-4C8B-8C0F-57CCD7F3579E}" srcId="{EE5532A6-8ABB-4A22-A0AD-DFC9FA65E18C}" destId="{7EC9E64D-7EE0-42E2-A434-2D8F78D16959}" srcOrd="0" destOrd="0" parTransId="{80AF486A-4650-42FD-9201-9AF2FF5C182F}" sibTransId="{E1F79C2A-9ABE-4BA6-8B9F-FADE652132F2}"/>
    <dgm:cxn modelId="{EE39C6C7-F363-4568-9C44-30B87A0627B3}" srcId="{4FD0B03A-AFCE-4D60-B2E8-BCA6CB0CBFC7}" destId="{EE5532A6-8ABB-4A22-A0AD-DFC9FA65E18C}" srcOrd="0" destOrd="0" parTransId="{2BADF5F7-C499-451E-9140-45F4A9AF5144}" sibTransId="{B0FF0131-CF6D-4BCB-97BB-1E9F66EA077E}"/>
    <dgm:cxn modelId="{AD95DFD6-09BF-4953-8A1E-916FC51CE81D}" type="presOf" srcId="{C295DC6C-467E-466C-B6C8-5883FBF43815}" destId="{5542416A-657F-4630-BB95-D2DFBA28DDAF}" srcOrd="0" destOrd="1" presId="urn:microsoft.com/office/officeart/2005/8/layout/hList1"/>
    <dgm:cxn modelId="{44FC46E4-ED3E-44EA-84D7-11AA0D3E92D8}" type="presOf" srcId="{042EE24D-4667-49B9-9AFF-5EA4EF46AC1D}" destId="{90BF65CD-4951-487A-94AA-E05F32CD3CFE}" srcOrd="0" destOrd="2" presId="urn:microsoft.com/office/officeart/2005/8/layout/hList1"/>
    <dgm:cxn modelId="{91A993F5-538E-4EC1-A365-388894255CAB}" srcId="{4FD0B03A-AFCE-4D60-B2E8-BCA6CB0CBFC7}" destId="{5302B9C5-6939-4315-924F-80BC2664254F}" srcOrd="2" destOrd="0" parTransId="{B1D075AE-4ADA-4E11-A46E-30D78D6DBB8D}" sibTransId="{4F11AD9A-B552-4264-951E-3870423A459D}"/>
    <dgm:cxn modelId="{81D03EF7-BF5F-4AE1-A476-90CB4384E002}" srcId="{5302B9C5-6939-4315-924F-80BC2664254F}" destId="{36E21D9F-ECAD-4307-87D7-5DB85686D46E}" srcOrd="0" destOrd="0" parTransId="{17762CC3-F5BC-4953-BB62-942D425A6F4B}" sibTransId="{13978EBB-29D3-4DE3-A51C-3328C6AA4216}"/>
    <dgm:cxn modelId="{92E0443C-1D59-46DF-9A13-01B5B87D9CA2}" type="presParOf" srcId="{647F08C5-E8AC-4A5E-A0B6-1B7197168D86}" destId="{44B36D56-7D54-461B-803F-D33337EDB3B1}" srcOrd="0" destOrd="0" presId="urn:microsoft.com/office/officeart/2005/8/layout/hList1"/>
    <dgm:cxn modelId="{21316763-9CC3-49FC-AECB-95987D4B279C}" type="presParOf" srcId="{44B36D56-7D54-461B-803F-D33337EDB3B1}" destId="{B8772A9E-605A-41B0-9107-11B4B99123DF}" srcOrd="0" destOrd="0" presId="urn:microsoft.com/office/officeart/2005/8/layout/hList1"/>
    <dgm:cxn modelId="{D589EDCD-2164-4D29-9CE2-F566D1A73E14}" type="presParOf" srcId="{44B36D56-7D54-461B-803F-D33337EDB3B1}" destId="{5542416A-657F-4630-BB95-D2DFBA28DDAF}" srcOrd="1" destOrd="0" presId="urn:microsoft.com/office/officeart/2005/8/layout/hList1"/>
    <dgm:cxn modelId="{E2E0D8AD-75C9-4286-B647-5DB48E4427AD}" type="presParOf" srcId="{647F08C5-E8AC-4A5E-A0B6-1B7197168D86}" destId="{9CDFEB51-4567-4FC8-9C74-1BB494E30B30}" srcOrd="1" destOrd="0" presId="urn:microsoft.com/office/officeart/2005/8/layout/hList1"/>
    <dgm:cxn modelId="{D02DE99A-FAA9-4ACA-9AB7-C9A343AC5EC0}" type="presParOf" srcId="{647F08C5-E8AC-4A5E-A0B6-1B7197168D86}" destId="{633B99A2-A022-4CCD-8DBA-A61A698BEBD8}" srcOrd="2" destOrd="0" presId="urn:microsoft.com/office/officeart/2005/8/layout/hList1"/>
    <dgm:cxn modelId="{C341B32A-9004-49D0-A901-EFA8D32FE998}" type="presParOf" srcId="{633B99A2-A022-4CCD-8DBA-A61A698BEBD8}" destId="{C567A049-1C6B-4FB6-8C75-3A9D011BD2B8}" srcOrd="0" destOrd="0" presId="urn:microsoft.com/office/officeart/2005/8/layout/hList1"/>
    <dgm:cxn modelId="{4E66A1A0-2A1C-431A-B9DE-AC1A37164110}" type="presParOf" srcId="{633B99A2-A022-4CCD-8DBA-A61A698BEBD8}" destId="{C9EECBC8-8E22-4194-83D2-592A98C3F531}" srcOrd="1" destOrd="0" presId="urn:microsoft.com/office/officeart/2005/8/layout/hList1"/>
    <dgm:cxn modelId="{BB60186F-2B33-4BF9-B6D2-BB3011131897}" type="presParOf" srcId="{647F08C5-E8AC-4A5E-A0B6-1B7197168D86}" destId="{82E9CDE4-956F-47A5-9D39-7479CC60E368}" srcOrd="3" destOrd="0" presId="urn:microsoft.com/office/officeart/2005/8/layout/hList1"/>
    <dgm:cxn modelId="{8277F93C-1B75-4294-B344-D426D330839F}" type="presParOf" srcId="{647F08C5-E8AC-4A5E-A0B6-1B7197168D86}" destId="{F8EF0552-8357-4A05-97A6-B1E139A18FA0}" srcOrd="4" destOrd="0" presId="urn:microsoft.com/office/officeart/2005/8/layout/hList1"/>
    <dgm:cxn modelId="{AE5617C3-501B-4128-9CFD-D7ED08542824}" type="presParOf" srcId="{F8EF0552-8357-4A05-97A6-B1E139A18FA0}" destId="{3BDB9DB0-1E18-42D5-9B49-2E899B380666}" srcOrd="0" destOrd="0" presId="urn:microsoft.com/office/officeart/2005/8/layout/hList1"/>
    <dgm:cxn modelId="{DDE637AA-D3AC-40B4-9BA6-B01695B02FCF}" type="presParOf" srcId="{F8EF0552-8357-4A05-97A6-B1E139A18FA0}" destId="{90BF65CD-4951-487A-94AA-E05F32CD3CF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AB9BA-43B5-41DD-9300-D61F96C22C8F}">
      <dsp:nvSpPr>
        <dsp:cNvPr id="0" name=""/>
        <dsp:cNvSpPr/>
      </dsp:nvSpPr>
      <dsp:spPr>
        <a:xfrm>
          <a:off x="0" y="34372"/>
          <a:ext cx="7696200" cy="123069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chemeClr val="bg1"/>
              </a:solidFill>
            </a:rPr>
            <a:t>Any deployed Veteran with a complex health condition and no known cause (medically unexplained symptoms (MUS) </a:t>
          </a:r>
          <a:endParaRPr lang="en-US" sz="2200" strike="sngStrike" kern="1200" dirty="0">
            <a:solidFill>
              <a:schemeClr val="bg1"/>
            </a:solidFill>
          </a:endParaRPr>
        </a:p>
      </dsp:txBody>
      <dsp:txXfrm>
        <a:off x="60077" y="94449"/>
        <a:ext cx="7576046" cy="1110539"/>
      </dsp:txXfrm>
    </dsp:sp>
    <dsp:sp modelId="{A14479C5-3814-4147-B832-3B1549EA1F4A}">
      <dsp:nvSpPr>
        <dsp:cNvPr id="0" name=""/>
        <dsp:cNvSpPr/>
      </dsp:nvSpPr>
      <dsp:spPr>
        <a:xfrm>
          <a:off x="0" y="1328426"/>
          <a:ext cx="7696200" cy="1230693"/>
        </a:xfrm>
        <a:prstGeom prst="roundRect">
          <a:avLst/>
        </a:prstGeom>
        <a:solidFill>
          <a:schemeClr val="accent3">
            <a:hueOff val="-505584"/>
            <a:satOff val="939"/>
            <a:lumOff val="17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chemeClr val="bg1"/>
              </a:solidFill>
            </a:rPr>
            <a:t>Veteran has been already been thoroughly evaluated by their Primary care provider, but specific questions remain unanswered</a:t>
          </a:r>
        </a:p>
      </dsp:txBody>
      <dsp:txXfrm>
        <a:off x="60077" y="1388503"/>
        <a:ext cx="7576046" cy="1110539"/>
      </dsp:txXfrm>
    </dsp:sp>
    <dsp:sp modelId="{D6A479D4-9CB2-4A43-BDD1-1B382B179DB2}">
      <dsp:nvSpPr>
        <dsp:cNvPr id="0" name=""/>
        <dsp:cNvSpPr/>
      </dsp:nvSpPr>
      <dsp:spPr>
        <a:xfrm>
          <a:off x="0" y="2622480"/>
          <a:ext cx="7696200" cy="1230693"/>
        </a:xfrm>
        <a:prstGeom prst="roundRect">
          <a:avLst/>
        </a:prstGeom>
        <a:solidFill>
          <a:schemeClr val="accent3">
            <a:hueOff val="-1011168"/>
            <a:satOff val="1879"/>
            <a:lumOff val="33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chemeClr val="bg1"/>
              </a:solidFill>
            </a:rPr>
            <a:t>Any Veteran that has had many tests and/or treatments with little to no symptom improvement</a:t>
          </a:r>
        </a:p>
      </dsp:txBody>
      <dsp:txXfrm>
        <a:off x="60077" y="2682557"/>
        <a:ext cx="7576046" cy="1110539"/>
      </dsp:txXfrm>
    </dsp:sp>
    <dsp:sp modelId="{2A1B8EB6-4EA6-4DF6-A17E-70A6E2C87021}">
      <dsp:nvSpPr>
        <dsp:cNvPr id="0" name=""/>
        <dsp:cNvSpPr/>
      </dsp:nvSpPr>
      <dsp:spPr>
        <a:xfrm>
          <a:off x="0" y="3916533"/>
          <a:ext cx="7696200" cy="1230693"/>
        </a:xfrm>
        <a:prstGeom prst="roundRect">
          <a:avLst/>
        </a:prstGeom>
        <a:solidFill>
          <a:schemeClr val="accent3">
            <a:hueOff val="-1516752"/>
            <a:satOff val="2818"/>
            <a:lumOff val="50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chemeClr val="bg1"/>
              </a:solidFill>
            </a:rPr>
            <a:t>Any Veteran with possible deployment-related environmental exposure problems or concerns possibly related to their health symptoms</a:t>
          </a:r>
          <a:endParaRPr lang="en-US" sz="2200" strike="sngStrike" kern="1200" dirty="0">
            <a:solidFill>
              <a:schemeClr val="bg1"/>
            </a:solidFill>
          </a:endParaRPr>
        </a:p>
      </dsp:txBody>
      <dsp:txXfrm>
        <a:off x="60077" y="3976610"/>
        <a:ext cx="7576046" cy="1110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72A9E-605A-41B0-9107-11B4B99123DF}">
      <dsp:nvSpPr>
        <dsp:cNvPr id="0" name=""/>
        <dsp:cNvSpPr/>
      </dsp:nvSpPr>
      <dsp:spPr>
        <a:xfrm>
          <a:off x="2476" y="83058"/>
          <a:ext cx="2414587" cy="69110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Who</a:t>
          </a:r>
          <a:r>
            <a:rPr lang="en-US" sz="1900" kern="1200" dirty="0"/>
            <a:t> </a:t>
          </a:r>
          <a:r>
            <a:rPr lang="en-US" sz="1900" b="1" kern="1200" dirty="0"/>
            <a:t>Makes the Referral</a:t>
          </a:r>
          <a:endParaRPr lang="en-US" sz="1900" kern="1200" dirty="0"/>
        </a:p>
      </dsp:txBody>
      <dsp:txXfrm>
        <a:off x="2476" y="83058"/>
        <a:ext cx="2414587" cy="691105"/>
      </dsp:txXfrm>
    </dsp:sp>
    <dsp:sp modelId="{5542416A-657F-4630-BB95-D2DFBA28DDAF}">
      <dsp:nvSpPr>
        <dsp:cNvPr id="0" name=""/>
        <dsp:cNvSpPr/>
      </dsp:nvSpPr>
      <dsp:spPr>
        <a:xfrm>
          <a:off x="2476" y="774163"/>
          <a:ext cx="2414587" cy="4400578"/>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Veteran’s VA Primary Care Provider</a:t>
          </a:r>
        </a:p>
        <a:p>
          <a:pPr marL="171450" lvl="1" indent="-171450" algn="l" defTabSz="844550">
            <a:lnSpc>
              <a:spcPct val="90000"/>
            </a:lnSpc>
            <a:spcBef>
              <a:spcPct val="0"/>
            </a:spcBef>
            <a:spcAft>
              <a:spcPct val="15000"/>
            </a:spcAft>
            <a:buChar char="•"/>
          </a:pPr>
          <a:r>
            <a:rPr lang="en-US" sz="1900" kern="1200"/>
            <a:t>Patient Aligned Care Team</a:t>
          </a:r>
          <a:endParaRPr lang="en-US" sz="1900" kern="1200" dirty="0"/>
        </a:p>
        <a:p>
          <a:pPr marL="171450" lvl="1" indent="-171450" algn="l" defTabSz="844550">
            <a:lnSpc>
              <a:spcPct val="90000"/>
            </a:lnSpc>
            <a:spcBef>
              <a:spcPct val="0"/>
            </a:spcBef>
            <a:spcAft>
              <a:spcPct val="15000"/>
            </a:spcAft>
            <a:buChar char="•"/>
          </a:pPr>
          <a:r>
            <a:rPr lang="en-US" sz="1900" kern="1200"/>
            <a:t>Post-deployment Health Champion</a:t>
          </a:r>
          <a:endParaRPr lang="en-US" sz="1900" kern="1200" dirty="0"/>
        </a:p>
        <a:p>
          <a:pPr marL="171450" lvl="1" indent="-171450" algn="l" defTabSz="844550">
            <a:lnSpc>
              <a:spcPct val="90000"/>
            </a:lnSpc>
            <a:spcBef>
              <a:spcPct val="0"/>
            </a:spcBef>
            <a:spcAft>
              <a:spcPct val="15000"/>
            </a:spcAft>
            <a:buChar char="•"/>
          </a:pPr>
          <a:r>
            <a:rPr lang="en-US" sz="1900" kern="1200" dirty="0"/>
            <a:t>Environmental Health Provider</a:t>
          </a:r>
        </a:p>
      </dsp:txBody>
      <dsp:txXfrm>
        <a:off x="2476" y="774163"/>
        <a:ext cx="2414587" cy="4400578"/>
      </dsp:txXfrm>
    </dsp:sp>
    <dsp:sp modelId="{C567A049-1C6B-4FB6-8C75-3A9D011BD2B8}">
      <dsp:nvSpPr>
        <dsp:cNvPr id="0" name=""/>
        <dsp:cNvSpPr/>
      </dsp:nvSpPr>
      <dsp:spPr>
        <a:xfrm>
          <a:off x="2755106" y="83058"/>
          <a:ext cx="2414587" cy="69110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Referral Process</a:t>
          </a:r>
          <a:endParaRPr lang="en-US" sz="1900" kern="1200" dirty="0"/>
        </a:p>
      </dsp:txBody>
      <dsp:txXfrm>
        <a:off x="2755106" y="83058"/>
        <a:ext cx="2414587" cy="691105"/>
      </dsp:txXfrm>
    </dsp:sp>
    <dsp:sp modelId="{C9EECBC8-8E22-4194-83D2-592A98C3F531}">
      <dsp:nvSpPr>
        <dsp:cNvPr id="0" name=""/>
        <dsp:cNvSpPr/>
      </dsp:nvSpPr>
      <dsp:spPr>
        <a:xfrm>
          <a:off x="2755106" y="774163"/>
          <a:ext cx="2414587" cy="4400578"/>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Uses the Inter Facility Consult process in the VA Computerized Patient Record System (CPRS)</a:t>
          </a:r>
        </a:p>
        <a:p>
          <a:pPr marL="171450" lvl="1" indent="-171450" algn="l" defTabSz="844550">
            <a:lnSpc>
              <a:spcPct val="90000"/>
            </a:lnSpc>
            <a:spcBef>
              <a:spcPct val="0"/>
            </a:spcBef>
            <a:spcAft>
              <a:spcPct val="15000"/>
            </a:spcAft>
            <a:buChar char="•"/>
          </a:pPr>
          <a:r>
            <a:rPr lang="en-US" sz="1900" kern="1200"/>
            <a:t>Refer to War Related Illness &amp; Injury Center (WRIISC)</a:t>
          </a:r>
          <a:endParaRPr lang="en-US" sz="1900" kern="1200" dirty="0"/>
        </a:p>
        <a:p>
          <a:pPr marL="171450" lvl="1" indent="-171450" algn="l" defTabSz="844550">
            <a:lnSpc>
              <a:spcPct val="90000"/>
            </a:lnSpc>
            <a:spcBef>
              <a:spcPct val="0"/>
            </a:spcBef>
            <a:spcAft>
              <a:spcPct val="15000"/>
            </a:spcAft>
            <a:buChar char="•"/>
          </a:pPr>
          <a:r>
            <a:rPr lang="en-US" sz="1900" kern="1200" dirty="0"/>
            <a:t>Referrals are automatically triaged to regional WRIISC based on VISN location </a:t>
          </a:r>
        </a:p>
      </dsp:txBody>
      <dsp:txXfrm>
        <a:off x="2755106" y="774163"/>
        <a:ext cx="2414587" cy="4400578"/>
      </dsp:txXfrm>
    </dsp:sp>
    <dsp:sp modelId="{3BDB9DB0-1E18-42D5-9B49-2E899B380666}">
      <dsp:nvSpPr>
        <dsp:cNvPr id="0" name=""/>
        <dsp:cNvSpPr/>
      </dsp:nvSpPr>
      <dsp:spPr>
        <a:xfrm>
          <a:off x="5507735" y="83058"/>
          <a:ext cx="2414587" cy="69110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Who Can I Contact for More Information</a:t>
          </a:r>
          <a:endParaRPr lang="en-US" sz="1900" kern="1200" dirty="0"/>
        </a:p>
      </dsp:txBody>
      <dsp:txXfrm>
        <a:off x="5507735" y="83058"/>
        <a:ext cx="2414587" cy="691105"/>
      </dsp:txXfrm>
    </dsp:sp>
    <dsp:sp modelId="{90BF65CD-4951-487A-94AA-E05F32CD3CFE}">
      <dsp:nvSpPr>
        <dsp:cNvPr id="0" name=""/>
        <dsp:cNvSpPr/>
      </dsp:nvSpPr>
      <dsp:spPr>
        <a:xfrm>
          <a:off x="5507735" y="774163"/>
          <a:ext cx="2414587" cy="4400578"/>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t>CA WRIISC</a:t>
          </a:r>
          <a:br>
            <a:rPr lang="en-US" sz="1900" kern="1200" dirty="0"/>
          </a:br>
          <a:r>
            <a:rPr lang="en-US" sz="1900" kern="1200" dirty="0"/>
            <a:t>888-482-4376.</a:t>
          </a:r>
        </a:p>
        <a:p>
          <a:pPr marL="171450" lvl="1" indent="-171450" algn="l" defTabSz="844550">
            <a:lnSpc>
              <a:spcPct val="90000"/>
            </a:lnSpc>
            <a:spcBef>
              <a:spcPct val="0"/>
            </a:spcBef>
            <a:spcAft>
              <a:spcPct val="15000"/>
            </a:spcAft>
            <a:buChar char="•"/>
          </a:pPr>
          <a:r>
            <a:rPr lang="en-US" sz="1900" kern="1200"/>
            <a:t>DC WRIISC</a:t>
          </a:r>
          <a:br>
            <a:rPr lang="en-US" sz="1900" kern="1200"/>
          </a:br>
          <a:r>
            <a:rPr lang="en-US" sz="1900" kern="1200"/>
            <a:t>202-745-8249.</a:t>
          </a:r>
          <a:endParaRPr lang="en-US" sz="1900" kern="1200" dirty="0"/>
        </a:p>
        <a:p>
          <a:pPr marL="171450" lvl="1" indent="-171450" algn="l" defTabSz="844550">
            <a:lnSpc>
              <a:spcPct val="90000"/>
            </a:lnSpc>
            <a:spcBef>
              <a:spcPct val="0"/>
            </a:spcBef>
            <a:spcAft>
              <a:spcPct val="15000"/>
            </a:spcAft>
            <a:buChar char="•"/>
          </a:pPr>
          <a:r>
            <a:rPr lang="en-US" sz="1900" kern="1200" dirty="0"/>
            <a:t>NJ WRIISC</a:t>
          </a:r>
          <a:br>
            <a:rPr lang="en-US" sz="1900" kern="1200" dirty="0"/>
          </a:br>
          <a:r>
            <a:rPr lang="en-US" sz="1900" kern="1200" dirty="0"/>
            <a:t>973-676-1000 ext. 2500</a:t>
          </a:r>
        </a:p>
      </dsp:txBody>
      <dsp:txXfrm>
        <a:off x="5507735" y="774163"/>
        <a:ext cx="2414587" cy="44005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987CF18-819C-415B-9074-8D702A44C37F}"/>
              </a:ext>
            </a:extLst>
          </p:cNvPr>
          <p:cNvSpPr>
            <a:spLocks noGrp="1" noChangeArrowheads="1"/>
          </p:cNvSpPr>
          <p:nvPr>
            <p:ph type="hdr" sz="quarter"/>
          </p:nvPr>
        </p:nvSpPr>
        <p:spPr bwMode="auto">
          <a:xfrm>
            <a:off x="0" y="0"/>
            <a:ext cx="3077739" cy="469424"/>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75" name="Rectangle 3">
            <a:extLst>
              <a:ext uri="{FF2B5EF4-FFF2-40B4-BE49-F238E27FC236}">
                <a16:creationId xmlns:a16="http://schemas.microsoft.com/office/drawing/2014/main" id="{5C72B783-1E3F-4165-BB63-DDC679A4B13C}"/>
              </a:ext>
            </a:extLst>
          </p:cNvPr>
          <p:cNvSpPr>
            <a:spLocks noGrp="1" noChangeArrowheads="1"/>
          </p:cNvSpPr>
          <p:nvPr>
            <p:ph type="dt" idx="1"/>
          </p:nvPr>
        </p:nvSpPr>
        <p:spPr bwMode="auto">
          <a:xfrm>
            <a:off x="4023092" y="0"/>
            <a:ext cx="3077739" cy="469424"/>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6388" name="Rectangle 4">
            <a:extLst>
              <a:ext uri="{FF2B5EF4-FFF2-40B4-BE49-F238E27FC236}">
                <a16:creationId xmlns:a16="http://schemas.microsoft.com/office/drawing/2014/main" id="{C02CDD4D-185D-445D-9D50-5E4F552A701E}"/>
              </a:ext>
            </a:extLst>
          </p:cNvPr>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A50083E6-78D2-4BAC-9F0B-726949D65E3C}"/>
              </a:ext>
            </a:extLst>
          </p:cNvPr>
          <p:cNvSpPr>
            <a:spLocks noGrp="1" noChangeArrowheads="1"/>
          </p:cNvSpPr>
          <p:nvPr>
            <p:ph type="body" sz="quarter" idx="3"/>
          </p:nvPr>
        </p:nvSpPr>
        <p:spPr bwMode="auto">
          <a:xfrm>
            <a:off x="710248" y="4459526"/>
            <a:ext cx="5681980" cy="4224814"/>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9F0E3973-7BE0-48E5-9C44-922B1F220CF6}"/>
              </a:ext>
            </a:extLst>
          </p:cNvPr>
          <p:cNvSpPr>
            <a:spLocks noGrp="1" noChangeArrowheads="1"/>
          </p:cNvSpPr>
          <p:nvPr>
            <p:ph type="ftr" sz="quarter" idx="4"/>
          </p:nvPr>
        </p:nvSpPr>
        <p:spPr bwMode="auto">
          <a:xfrm>
            <a:off x="0" y="8917422"/>
            <a:ext cx="3077739" cy="469424"/>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79" name="Rectangle 7">
            <a:extLst>
              <a:ext uri="{FF2B5EF4-FFF2-40B4-BE49-F238E27FC236}">
                <a16:creationId xmlns:a16="http://schemas.microsoft.com/office/drawing/2014/main" id="{BB94BBCB-29BE-471B-A94F-894A78CC25BD}"/>
              </a:ext>
            </a:extLst>
          </p:cNvPr>
          <p:cNvSpPr>
            <a:spLocks noGrp="1" noChangeArrowheads="1"/>
          </p:cNvSpPr>
          <p:nvPr>
            <p:ph type="sldNum" sz="quarter" idx="5"/>
          </p:nvPr>
        </p:nvSpPr>
        <p:spPr bwMode="auto">
          <a:xfrm>
            <a:off x="4023092" y="8917422"/>
            <a:ext cx="3077739" cy="469424"/>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eaLnBrk="1" hangingPunct="1">
              <a:defRPr sz="1200"/>
            </a:lvl1pPr>
          </a:lstStyle>
          <a:p>
            <a:pPr>
              <a:defRPr/>
            </a:pPr>
            <a:fld id="{035DC94F-A6BD-45B5-9AA7-90826DBD91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0F72D17-AA6B-455F-AC44-F9F65DD3CB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DF95C7-EDE6-40A2-B0A7-FDBF04976A13}" type="slidenum">
              <a:rPr lang="en-US" altLang="en-US" smtClean="0"/>
              <a:pPr/>
              <a:t>1</a:t>
            </a:fld>
            <a:endParaRPr lang="en-US" altLang="en-US"/>
          </a:p>
        </p:txBody>
      </p:sp>
      <p:sp>
        <p:nvSpPr>
          <p:cNvPr id="18435" name="Rectangle 2">
            <a:extLst>
              <a:ext uri="{FF2B5EF4-FFF2-40B4-BE49-F238E27FC236}">
                <a16:creationId xmlns:a16="http://schemas.microsoft.com/office/drawing/2014/main" id="{BFC12497-D647-4848-8D71-8BD9ECD34625}"/>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65BE1976-A483-49CD-B384-F4E92B9879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FAD69F7F-BADC-4A61-B852-DC199939B6E9}"/>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57D34B12-FC6B-438E-BCDC-927F5F4632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id="{5E8C9B91-8EB9-4A35-8506-0EFBB4AAF52D}"/>
              </a:ext>
            </a:extLst>
          </p:cNvPr>
          <p:cNvSpPr>
            <a:spLocks noGrp="1"/>
          </p:cNvSpPr>
          <p:nvPr>
            <p:ph type="sldNum" sz="quarter" idx="5"/>
          </p:nvPr>
        </p:nvSpPr>
        <p:spPr/>
        <p:txBody>
          <a:bodyPr/>
          <a:lstStyle/>
          <a:p>
            <a:pPr fontAlgn="auto">
              <a:spcBef>
                <a:spcPts val="0"/>
              </a:spcBef>
              <a:spcAft>
                <a:spcPts val="0"/>
              </a:spcAft>
              <a:defRPr/>
            </a:pPr>
            <a:fld id="{ABE2684F-B945-4AE7-A90C-AEE2015C1A5A}" type="slidenum">
              <a:rPr lang="en-US">
                <a:solidFill>
                  <a:prstClr val="black"/>
                </a:solidFill>
                <a:latin typeface="Calibri" panose="020F0502020204030204"/>
                <a:cs typeface="+mn-cs"/>
              </a:rPr>
              <a:pPr fontAlgn="auto">
                <a:spcBef>
                  <a:spcPts val="0"/>
                </a:spcBef>
                <a:spcAft>
                  <a:spcPts val="0"/>
                </a:spcAft>
                <a:defRPr/>
              </a:pPr>
              <a:t>44</a:t>
            </a:fld>
            <a:endParaRPr lang="en-US">
              <a:solidFill>
                <a:prstClr val="black"/>
              </a:solidFill>
              <a:latin typeface="Calibri" panose="020F0502020204030204"/>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AFED61CF-4340-46E7-8F68-1E252762E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0983A0-03BA-4AC3-B811-80D98BC1766A}" type="slidenum">
              <a:rPr lang="en-US" altLang="en-US" smtClean="0"/>
              <a:pPr/>
              <a:t>48</a:t>
            </a:fld>
            <a:endParaRPr lang="en-US" altLang="en-US"/>
          </a:p>
        </p:txBody>
      </p:sp>
      <p:sp>
        <p:nvSpPr>
          <p:cNvPr id="75779" name="Rectangle 2">
            <a:extLst>
              <a:ext uri="{FF2B5EF4-FFF2-40B4-BE49-F238E27FC236}">
                <a16:creationId xmlns:a16="http://schemas.microsoft.com/office/drawing/2014/main" id="{68360AB7-3D87-4CF6-BBF6-D153F71F9E2E}"/>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1408BA56-E937-4DCC-BDD7-62E03F36FD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06B3269-8F81-47BB-BB49-B1D0C872D087}"/>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09F0FBA5-F5CA-4912-9AA4-B347CA84C0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7828" name="Slide Number Placeholder 3">
            <a:extLst>
              <a:ext uri="{FF2B5EF4-FFF2-40B4-BE49-F238E27FC236}">
                <a16:creationId xmlns:a16="http://schemas.microsoft.com/office/drawing/2014/main" id="{56C82E39-C7D1-48F8-A5EE-97D14349E3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426D50-0384-40EE-B465-DFF30365DE94}" type="slidenum">
              <a:rPr lang="en-US" altLang="en-US" smtClean="0">
                <a:solidFill>
                  <a:srgbClr val="000000"/>
                </a:solidFill>
              </a:rPr>
              <a:pPr/>
              <a:t>49</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2C96E574-8B9E-4314-98FD-4C8F173DE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A40467-2FE0-4543-8F78-2AC12D84EAD5}" type="slidenum">
              <a:rPr lang="en-US" altLang="en-US" smtClean="0"/>
              <a:pPr/>
              <a:t>53</a:t>
            </a:fld>
            <a:endParaRPr lang="en-US" altLang="en-US"/>
          </a:p>
        </p:txBody>
      </p:sp>
      <p:sp>
        <p:nvSpPr>
          <p:cNvPr id="82947" name="Rectangle 2">
            <a:extLst>
              <a:ext uri="{FF2B5EF4-FFF2-40B4-BE49-F238E27FC236}">
                <a16:creationId xmlns:a16="http://schemas.microsoft.com/office/drawing/2014/main" id="{036196E1-7514-4EC4-A907-AD1BD983A706}"/>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F927425C-96A0-44CF-8537-E29D04DA2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152B79F-449D-48AC-93AD-4D3C5FFD10BE}"/>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F5720616-5DD4-4641-B790-148F903078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8648" eaLnBrk="1" hangingPunct="1">
              <a:spcBef>
                <a:spcPct val="0"/>
              </a:spcBef>
            </a:pPr>
            <a:r>
              <a:rPr lang="en-US" altLang="en-US">
                <a:latin typeface="Arial" panose="020B0604020202020204" pitchFamily="34" charset="0"/>
              </a:rPr>
              <a:t>PL 105-368 directed VA to contract with the National Academy of Sciences (NAS) to develop a plan for establishing national centers for the study of war-related illnesses and post-deployment issues.</a:t>
            </a:r>
          </a:p>
          <a:p>
            <a:pPr defTabSz="958648" eaLnBrk="1" hangingPunct="1">
              <a:spcBef>
                <a:spcPct val="0"/>
              </a:spcBef>
            </a:pPr>
            <a:endParaRPr lang="en-US" altLang="en-US">
              <a:latin typeface="Arial" panose="020B0604020202020204" pitchFamily="34" charset="0"/>
            </a:endParaRPr>
          </a:p>
          <a:p>
            <a:pPr defTabSz="958648" eaLnBrk="1" hangingPunct="1">
              <a:spcBef>
                <a:spcPct val="0"/>
              </a:spcBef>
            </a:pPr>
            <a:r>
              <a:rPr lang="en-US" altLang="en-US">
                <a:latin typeface="Arial" panose="020B0604020202020204" pitchFamily="34" charset="0"/>
              </a:rPr>
              <a:t>WRIISC as a VA foundational service from Dr. Erickson’s newsletter article:</a:t>
            </a:r>
          </a:p>
          <a:p>
            <a:pPr defTabSz="958648" eaLnBrk="1" hangingPunct="1">
              <a:spcBef>
                <a:spcPct val="0"/>
              </a:spcBef>
            </a:pPr>
            <a:endParaRPr lang="en-US" altLang="en-US">
              <a:latin typeface="Arial" panose="020B0604020202020204" pitchFamily="34" charset="0"/>
            </a:endParaRPr>
          </a:p>
          <a:p>
            <a:pPr defTabSz="958648"/>
            <a:r>
              <a:rPr lang="en-US" altLang="en-US">
                <a:latin typeface="Georgia" panose="02040502050405020303" pitchFamily="18" charset="0"/>
                <a:ea typeface="ヒラギノ角ゴ Pro W3"/>
                <a:cs typeface="ヒラギノ角ゴ Pro W3"/>
              </a:rPr>
              <a:t>These are exciting days for VA as we redesign and modernize all that our VA family does for Veterans.  I’m particularly proud to announce that WRIISC-PDHS have now been officially designated as a “VA-Delivered Foundational Service.” </a:t>
            </a:r>
            <a:r>
              <a:rPr lang="en-US" altLang="en-US" b="1" i="1">
                <a:latin typeface="Georgia" panose="02040502050405020303" pitchFamily="18" charset="0"/>
                <a:ea typeface="ヒラギノ角ゴ Pro W3"/>
                <a:cs typeface="ヒラギノ角ゴ Pro W3"/>
              </a:rPr>
              <a:t>This means that we provide an essential service to Veterans that cannot be found outside of VA in managing military-related conditions and disorders</a:t>
            </a:r>
            <a:r>
              <a:rPr lang="en-US" altLang="en-US" b="1">
                <a:latin typeface="Georgia" panose="02040502050405020303" pitchFamily="18" charset="0"/>
                <a:ea typeface="ヒラギノ角ゴ Pro W3"/>
                <a:cs typeface="ヒラギノ角ゴ Pro W3"/>
              </a:rPr>
              <a:t>.  </a:t>
            </a:r>
            <a:r>
              <a:rPr lang="en-US" altLang="en-US">
                <a:latin typeface="Georgia" panose="02040502050405020303" pitchFamily="18" charset="0"/>
                <a:ea typeface="ヒラギノ角ゴ Pro W3"/>
                <a:cs typeface="ヒラギノ角ゴ Pro W3"/>
              </a:rPr>
              <a:t>We’re foundational because we provide clinical services, research, and education related to the management of military-related conditions.   Our program will likely grow in size as we guide all of VA in delivering key aspects of world class care and services for Veterans. </a:t>
            </a:r>
          </a:p>
          <a:p>
            <a:pPr defTabSz="958648" eaLnBrk="1" hangingPunct="1">
              <a:spcBef>
                <a:spcPct val="0"/>
              </a:spcBef>
            </a:pPr>
            <a:endParaRPr lang="en-US" altLang="en-US">
              <a:latin typeface="Arial" panose="020B0604020202020204" pitchFamily="34" charset="0"/>
            </a:endParaRPr>
          </a:p>
          <a:p>
            <a:pPr defTabSz="958648" eaLnBrk="1" hangingPunct="1">
              <a:spcBef>
                <a:spcPct val="0"/>
              </a:spcBef>
            </a:pPr>
            <a:endParaRPr lang="en-US" altLang="en-US">
              <a:latin typeface="Arial" panose="020B0604020202020204" pitchFamily="34" charset="0"/>
            </a:endParaRPr>
          </a:p>
          <a:p>
            <a:pPr defTabSz="958648"/>
            <a:endParaRPr lang="en-US" altLang="en-US">
              <a:latin typeface="Arial" panose="020B0604020202020204" pitchFamily="34" charset="0"/>
            </a:endParaRPr>
          </a:p>
        </p:txBody>
      </p:sp>
      <p:sp>
        <p:nvSpPr>
          <p:cNvPr id="84996" name="Slide Number Placeholder 3">
            <a:extLst>
              <a:ext uri="{FF2B5EF4-FFF2-40B4-BE49-F238E27FC236}">
                <a16:creationId xmlns:a16="http://schemas.microsoft.com/office/drawing/2014/main" id="{1BC6BD57-3B93-4B74-9F52-A49E6D2340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E1BC81-5870-4847-AC80-A803EB80D702}" type="slidenum">
              <a:rPr lang="en-US" altLang="en-US" smtClean="0"/>
              <a:pPr/>
              <a:t>54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F539228E-7AE9-4959-BCBF-A20E7DCD0D6C}"/>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361F62A4-D354-4224-BD06-7ED32DB6C7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8648" eaLnBrk="1" hangingPunct="1">
              <a:spcBef>
                <a:spcPct val="0"/>
              </a:spcBef>
            </a:pPr>
            <a:r>
              <a:rPr lang="en-US" altLang="en-US">
                <a:latin typeface="Arial" panose="020B0604020202020204" pitchFamily="34" charset="0"/>
              </a:rPr>
              <a:t>1. The WRIISC clinical team is comprised of many individuals – including physicians, neuropsychologists, CAM instructors, SW, etc. </a:t>
            </a:r>
          </a:p>
          <a:p>
            <a:pPr defTabSz="958648"/>
            <a:r>
              <a:rPr lang="en-US" altLang="en-US">
                <a:latin typeface="Arial" panose="020B0604020202020204" pitchFamily="34" charset="0"/>
              </a:rPr>
              <a:t>2. Reasons to refer: </a:t>
            </a:r>
          </a:p>
          <a:p>
            <a:pPr defTabSz="958648"/>
            <a:r>
              <a:rPr lang="en-US" altLang="en-US">
                <a:latin typeface="Arial" panose="020B0604020202020204" pitchFamily="34" charset="0"/>
              </a:rPr>
              <a:t>	-Complex health history with no known etiology (medically unexplained symptoms—MUS) </a:t>
            </a:r>
          </a:p>
          <a:p>
            <a:pPr defTabSz="958648"/>
            <a:r>
              <a:rPr lang="en-US" altLang="en-US">
                <a:latin typeface="Arial" panose="020B0604020202020204" pitchFamily="34" charset="0"/>
              </a:rPr>
              <a:t>	-History includes many tests and treatment with little to no symptom improvement</a:t>
            </a:r>
          </a:p>
          <a:p>
            <a:pPr defTabSz="958648"/>
            <a:r>
              <a:rPr lang="en-US" altLang="en-US">
                <a:latin typeface="Arial" panose="020B0604020202020204" pitchFamily="34" charset="0"/>
              </a:rPr>
              <a:t>	-Possible deployment-related environmental exposures</a:t>
            </a:r>
          </a:p>
          <a:p>
            <a:pPr defTabSz="958648"/>
            <a:r>
              <a:rPr lang="en-US" altLang="en-US">
                <a:latin typeface="Arial" panose="020B0604020202020204" pitchFamily="34" charset="0"/>
              </a:rPr>
              <a:t>	-Second opinion is not available locally</a:t>
            </a:r>
          </a:p>
          <a:p>
            <a:pPr defTabSz="958648"/>
            <a:r>
              <a:rPr lang="en-US" altLang="en-US">
                <a:latin typeface="Arial" panose="020B0604020202020204" pitchFamily="34" charset="0"/>
              </a:rPr>
              <a:t>	-Providers frustrated with lack in progress</a:t>
            </a:r>
          </a:p>
          <a:p>
            <a:pPr defTabSz="958648"/>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id="{7B201CA6-230C-4E4D-AD13-25ECBAF814F7}"/>
              </a:ext>
            </a:extLst>
          </p:cNvPr>
          <p:cNvSpPr>
            <a:spLocks noGrp="1"/>
          </p:cNvSpPr>
          <p:nvPr>
            <p:ph type="sldNum" sz="quarter" idx="5"/>
          </p:nvPr>
        </p:nvSpPr>
        <p:spPr/>
        <p:txBody>
          <a:bodyPr/>
          <a:lstStyle/>
          <a:p>
            <a:pPr>
              <a:defRPr/>
            </a:pPr>
            <a:fld id="{984FC9F8-E645-478E-91FF-9C1AAB1EC47C}" type="slidenum">
              <a:rPr lang="en-US" smtClean="0">
                <a:solidFill>
                  <a:prstClr val="black"/>
                </a:solidFill>
                <a:latin typeface="Georgia" pitchFamily="1" charset="0"/>
                <a:ea typeface="ヒラギノ角ゴ Pro W3" pitchFamily="1" charset="-128"/>
                <a:cs typeface="+mn-cs"/>
              </a:rPr>
              <a:pPr>
                <a:defRPr/>
              </a:pPr>
              <a:t>55</a:t>
            </a:fld>
            <a:endParaRPr lang="en-US">
              <a:solidFill>
                <a:prstClr val="black"/>
              </a:solidFill>
              <a:latin typeface="Georgia" pitchFamily="1" charset="0"/>
              <a:ea typeface="ヒラギノ角ゴ Pro W3" pitchFamily="1"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E89AC8D-E7BF-4647-A453-16F60FA18ABF}"/>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7B92DD11-D758-46ED-9771-FCA07C8DE3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May remove this slide</a:t>
            </a:r>
          </a:p>
        </p:txBody>
      </p:sp>
      <p:sp>
        <p:nvSpPr>
          <p:cNvPr id="4" name="Slide Number Placeholder 3">
            <a:extLst>
              <a:ext uri="{FF2B5EF4-FFF2-40B4-BE49-F238E27FC236}">
                <a16:creationId xmlns:a16="http://schemas.microsoft.com/office/drawing/2014/main" id="{CC970777-3C82-4447-9729-DFAEA8B8A218}"/>
              </a:ext>
            </a:extLst>
          </p:cNvPr>
          <p:cNvSpPr>
            <a:spLocks noGrp="1"/>
          </p:cNvSpPr>
          <p:nvPr>
            <p:ph type="sldNum" sz="quarter" idx="5"/>
          </p:nvPr>
        </p:nvSpPr>
        <p:spPr/>
        <p:txBody>
          <a:bodyPr/>
          <a:lstStyle/>
          <a:p>
            <a:pPr>
              <a:defRPr/>
            </a:pPr>
            <a:fld id="{56C4E303-7266-42D9-A952-2E2E00FBC7B9}" type="slidenum">
              <a:rPr lang="en-US" smtClean="0">
                <a:solidFill>
                  <a:prstClr val="black"/>
                </a:solidFill>
                <a:latin typeface="Georgia" pitchFamily="1" charset="0"/>
                <a:ea typeface="ヒラギノ角ゴ Pro W3" pitchFamily="1" charset="-128"/>
                <a:cs typeface="+mn-cs"/>
              </a:rPr>
              <a:pPr>
                <a:defRPr/>
              </a:pPr>
              <a:t>56</a:t>
            </a:fld>
            <a:endParaRPr lang="en-US" dirty="0">
              <a:solidFill>
                <a:prstClr val="black"/>
              </a:solidFill>
              <a:latin typeface="Georgia" pitchFamily="1" charset="0"/>
              <a:ea typeface="ヒラギノ角ゴ Pro W3" pitchFamily="1"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EA9BADE6-FBDB-45D4-9903-61CC62DAE54A}"/>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AF148B41-B98A-4E17-A888-C1BBF293D5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id="{AEE9AB84-3F50-4B4D-9F78-85C242F83C8D}"/>
              </a:ext>
            </a:extLst>
          </p:cNvPr>
          <p:cNvSpPr>
            <a:spLocks noGrp="1"/>
          </p:cNvSpPr>
          <p:nvPr>
            <p:ph type="sldNum" sz="quarter" idx="5"/>
          </p:nvPr>
        </p:nvSpPr>
        <p:spPr/>
        <p:txBody>
          <a:bodyPr/>
          <a:lstStyle/>
          <a:p>
            <a:pPr>
              <a:defRPr/>
            </a:pPr>
            <a:fld id="{AE3CE9E2-6D07-4FBA-8E1C-91F27F3BF411}" type="slidenum">
              <a:rPr lang="en-US" altLang="en-US" smtClean="0">
                <a:solidFill>
                  <a:prstClr val="black"/>
                </a:solidFill>
                <a:latin typeface="Georgia" pitchFamily="1" charset="0"/>
                <a:ea typeface="ヒラギノ角ゴ Pro W3" pitchFamily="1" charset="-128"/>
                <a:cs typeface="+mn-cs"/>
              </a:rPr>
              <a:pPr>
                <a:defRPr/>
              </a:pPr>
              <a:t>57</a:t>
            </a:fld>
            <a:endParaRPr lang="en-US" altLang="en-US">
              <a:solidFill>
                <a:prstClr val="black"/>
              </a:solidFill>
              <a:latin typeface="Georgia" pitchFamily="1" charset="0"/>
              <a:ea typeface="ヒラギノ角ゴ Pro W3" pitchFamily="1"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0AFF14B0-6721-4150-9A08-CCC8C9ADB8E7}"/>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2C8DBD31-F09C-400A-B59B-708A3AE14B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id="{8A4B42DF-5B50-4647-813B-D276B5F43D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644687-137A-4088-BE36-A09331793FE1}" type="slidenum">
              <a:rPr lang="en-US" altLang="en-US" smtClean="0"/>
              <a:pPr/>
              <a:t>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D810F8A-BDC7-40AF-8C76-6E20225F3EE9}"/>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012AA49E-00BF-4FA7-8773-B6EF8758EE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Check dursa/schneiderman</a:t>
            </a:r>
          </a:p>
        </p:txBody>
      </p:sp>
      <p:sp>
        <p:nvSpPr>
          <p:cNvPr id="24580" name="Slide Number Placeholder 3">
            <a:extLst>
              <a:ext uri="{FF2B5EF4-FFF2-40B4-BE49-F238E27FC236}">
                <a16:creationId xmlns:a16="http://schemas.microsoft.com/office/drawing/2014/main" id="{1DCD8921-C13B-449E-94DB-6610B09780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6BE075-6334-4CF3-ACFD-FEC2084F5FFE}" type="slidenum">
              <a:rPr lang="en-US" altLang="en-US" smtClean="0">
                <a:solidFill>
                  <a:srgbClr val="000000"/>
                </a:solidFill>
              </a:rPr>
              <a:pPr/>
              <a:t>5</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C0171C8-88D5-4D90-9C95-66DB87426978}"/>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78B4CDD0-0414-4F69-BEFC-A08B2F7410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AFB1643-F172-4090-8B36-3552DA709503}"/>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8E931008-57C8-49DC-B0CE-B6620FBFFC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3AFB862E-1DFF-40A7-A1DC-7A0F93F395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2D7E6C-B3FF-47BC-AD5B-F233EC8B9A61}" type="slidenum">
              <a:rPr lang="en-US" altLang="en-US" smtClean="0">
                <a:solidFill>
                  <a:srgbClr val="000000"/>
                </a:solidFill>
              </a:rPr>
              <a:pPr/>
              <a:t>9</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4ED8D06-738A-4E5C-9BE4-059C9198A4CF}"/>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5658823F-3DAC-4651-BE11-BB384EE401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MOPP</a:t>
            </a:r>
            <a:r>
              <a:rPr lang="en-US" altLang="en-US">
                <a:latin typeface="Arial" panose="020B0604020202020204" pitchFamily="34" charset="0"/>
              </a:rPr>
              <a:t> (</a:t>
            </a:r>
            <a:r>
              <a:rPr lang="en-US" altLang="en-US" b="1">
                <a:latin typeface="Arial" panose="020B0604020202020204" pitchFamily="34" charset="0"/>
              </a:rPr>
              <a:t>M</a:t>
            </a:r>
            <a:r>
              <a:rPr lang="en-US" altLang="en-US">
                <a:latin typeface="Arial" panose="020B0604020202020204" pitchFamily="34" charset="0"/>
              </a:rPr>
              <a:t>ission </a:t>
            </a:r>
            <a:r>
              <a:rPr lang="en-US" altLang="en-US" b="1">
                <a:latin typeface="Arial" panose="020B0604020202020204" pitchFamily="34" charset="0"/>
              </a:rPr>
              <a:t>O</a:t>
            </a:r>
            <a:r>
              <a:rPr lang="en-US" altLang="en-US">
                <a:latin typeface="Arial" panose="020B0604020202020204" pitchFamily="34" charset="0"/>
              </a:rPr>
              <a:t>riented </a:t>
            </a:r>
            <a:r>
              <a:rPr lang="en-US" altLang="en-US" b="1">
                <a:latin typeface="Arial" panose="020B0604020202020204" pitchFamily="34" charset="0"/>
              </a:rPr>
              <a:t>P</a:t>
            </a:r>
            <a:r>
              <a:rPr lang="en-US" altLang="en-US">
                <a:latin typeface="Arial" panose="020B0604020202020204" pitchFamily="34" charset="0"/>
              </a:rPr>
              <a:t>rotective </a:t>
            </a:r>
            <a:r>
              <a:rPr lang="en-US" altLang="en-US" b="1">
                <a:latin typeface="Arial" panose="020B0604020202020204" pitchFamily="34" charset="0"/>
              </a:rPr>
              <a:t>P</a:t>
            </a:r>
            <a:r>
              <a:rPr lang="en-US" altLang="en-US">
                <a:latin typeface="Arial" panose="020B0604020202020204" pitchFamily="34" charset="0"/>
              </a:rPr>
              <a:t>osture)</a:t>
            </a:r>
          </a:p>
        </p:txBody>
      </p:sp>
      <p:sp>
        <p:nvSpPr>
          <p:cNvPr id="32772" name="Slide Number Placeholder 3">
            <a:extLst>
              <a:ext uri="{FF2B5EF4-FFF2-40B4-BE49-F238E27FC236}">
                <a16:creationId xmlns:a16="http://schemas.microsoft.com/office/drawing/2014/main" id="{DFE70B13-D324-4BBF-B79A-6FD46EF3A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FE6820-28B2-420A-B03F-6A5E5B43D896}" type="slidenum">
              <a:rPr lang="en-US" altLang="en-US" smtClean="0">
                <a:solidFill>
                  <a:srgbClr val="000000"/>
                </a:solidFill>
              </a:rPr>
              <a:pPr/>
              <a:t>10</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3B89539-44CD-44BE-A6AB-3D8D52D2BB86}"/>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B48D9D88-8A7A-4F9A-9678-C780463BB8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820" name="Slide Number Placeholder 3">
            <a:extLst>
              <a:ext uri="{FF2B5EF4-FFF2-40B4-BE49-F238E27FC236}">
                <a16:creationId xmlns:a16="http://schemas.microsoft.com/office/drawing/2014/main" id="{F2BA6A86-DD4D-46FA-AAA9-BC4BEB2C65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953EC2-D4D5-41BC-A3F7-3ADECAFC3DC4}" type="slidenum">
              <a:rPr lang="en-US" altLang="en-US" smtClean="0">
                <a:solidFill>
                  <a:srgbClr val="000000"/>
                </a:solidFill>
              </a:rPr>
              <a:pPr/>
              <a:t>11</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489CD55-9908-49ED-916C-3E76C078D646}"/>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C99154BC-E7AA-49BC-A65A-6BC2BBB65C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4036" name="Slide Number Placeholder 3">
            <a:extLst>
              <a:ext uri="{FF2B5EF4-FFF2-40B4-BE49-F238E27FC236}">
                <a16:creationId xmlns:a16="http://schemas.microsoft.com/office/drawing/2014/main" id="{5C092C02-5804-4561-BE99-897DF72075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55B055-BE21-4946-B826-EE03AA0C52FC}" type="slidenum">
              <a:rPr lang="en-US" altLang="en-US" smtClean="0"/>
              <a:pPr/>
              <a:t>19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9C398980-8A21-4C8F-8D7C-8898DA1736ED}"/>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42174CCF-34A4-4F7B-9AC9-19D469B592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id="{906BD8DE-5D75-4B9D-934B-BBA7145CCAB0}"/>
              </a:ext>
            </a:extLst>
          </p:cNvPr>
          <p:cNvSpPr>
            <a:spLocks noGrp="1"/>
          </p:cNvSpPr>
          <p:nvPr>
            <p:ph type="sldNum" sz="quarter" idx="5"/>
          </p:nvPr>
        </p:nvSpPr>
        <p:spPr/>
        <p:txBody>
          <a:bodyPr/>
          <a:lstStyle/>
          <a:p>
            <a:pPr fontAlgn="auto">
              <a:spcBef>
                <a:spcPts val="0"/>
              </a:spcBef>
              <a:spcAft>
                <a:spcPts val="0"/>
              </a:spcAft>
              <a:defRPr/>
            </a:pPr>
            <a:fld id="{AD93F6B0-55FC-4ECF-BDCA-B8A49C9F1EB8}" type="slidenum">
              <a:rPr lang="en-US">
                <a:solidFill>
                  <a:prstClr val="black"/>
                </a:solidFill>
                <a:latin typeface="Calibri" panose="020F0502020204030204"/>
                <a:cs typeface="+mn-cs"/>
              </a:rPr>
              <a:pPr fontAlgn="auto">
                <a:spcBef>
                  <a:spcPts val="0"/>
                </a:spcBef>
                <a:spcAft>
                  <a:spcPts val="0"/>
                </a:spcAft>
                <a:defRPr/>
              </a:pPr>
              <a:t>42</a:t>
            </a:fld>
            <a:endParaRPr lang="en-US">
              <a:solidFill>
                <a:prstClr val="black"/>
              </a:solidFill>
              <a:latin typeface="Calibri" panose="020F0502020204030204"/>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8FA10D-484F-4367-BBAE-7A8BE63603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9B2DF3-C7C5-43AD-8C97-960CAEB2B2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0A7724-F7C8-4495-965C-6F0015488B87}"/>
              </a:ext>
            </a:extLst>
          </p:cNvPr>
          <p:cNvSpPr>
            <a:spLocks noGrp="1" noChangeArrowheads="1"/>
          </p:cNvSpPr>
          <p:nvPr>
            <p:ph type="sldNum" sz="quarter" idx="12"/>
          </p:nvPr>
        </p:nvSpPr>
        <p:spPr>
          <a:ln/>
        </p:spPr>
        <p:txBody>
          <a:bodyPr/>
          <a:lstStyle>
            <a:lvl1pPr>
              <a:defRPr/>
            </a:lvl1pPr>
          </a:lstStyle>
          <a:p>
            <a:pPr>
              <a:defRPr/>
            </a:pPr>
            <a:fld id="{0987C091-0271-4DD5-B92C-B5CA68E2FAA4}" type="slidenum">
              <a:rPr lang="en-US" altLang="en-US"/>
              <a:pPr>
                <a:defRPr/>
              </a:pPr>
              <a:t>‹#›</a:t>
            </a:fld>
            <a:endParaRPr lang="en-US" altLang="en-US"/>
          </a:p>
        </p:txBody>
      </p:sp>
    </p:spTree>
    <p:extLst>
      <p:ext uri="{BB962C8B-B14F-4D97-AF65-F5344CB8AC3E}">
        <p14:creationId xmlns:p14="http://schemas.microsoft.com/office/powerpoint/2010/main" val="806150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FA9F3C-55ED-4D3B-9C87-98D7B0F2EB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B8DC44-7983-42A6-9990-4F431E42AC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50A34F-8580-4507-8EC2-16765DDB2EC2}"/>
              </a:ext>
            </a:extLst>
          </p:cNvPr>
          <p:cNvSpPr>
            <a:spLocks noGrp="1" noChangeArrowheads="1"/>
          </p:cNvSpPr>
          <p:nvPr>
            <p:ph type="sldNum" sz="quarter" idx="12"/>
          </p:nvPr>
        </p:nvSpPr>
        <p:spPr>
          <a:ln/>
        </p:spPr>
        <p:txBody>
          <a:bodyPr/>
          <a:lstStyle>
            <a:lvl1pPr>
              <a:defRPr/>
            </a:lvl1pPr>
          </a:lstStyle>
          <a:p>
            <a:pPr>
              <a:defRPr/>
            </a:pPr>
            <a:fld id="{6AD3AE8E-DA42-4B8D-BE44-A530CA609FC5}" type="slidenum">
              <a:rPr lang="en-US" altLang="en-US"/>
              <a:pPr>
                <a:defRPr/>
              </a:pPr>
              <a:t>‹#›</a:t>
            </a:fld>
            <a:endParaRPr lang="en-US" altLang="en-US"/>
          </a:p>
        </p:txBody>
      </p:sp>
    </p:spTree>
    <p:extLst>
      <p:ext uri="{BB962C8B-B14F-4D97-AF65-F5344CB8AC3E}">
        <p14:creationId xmlns:p14="http://schemas.microsoft.com/office/powerpoint/2010/main" val="232983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C4494A-FFF6-4C63-870D-687CC41ABB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9135ED-D1AB-4D88-BAC9-79D3168669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76054E-EF08-491F-A2C3-9AC70576E74C}"/>
              </a:ext>
            </a:extLst>
          </p:cNvPr>
          <p:cNvSpPr>
            <a:spLocks noGrp="1" noChangeArrowheads="1"/>
          </p:cNvSpPr>
          <p:nvPr>
            <p:ph type="sldNum" sz="quarter" idx="12"/>
          </p:nvPr>
        </p:nvSpPr>
        <p:spPr>
          <a:ln/>
        </p:spPr>
        <p:txBody>
          <a:bodyPr/>
          <a:lstStyle>
            <a:lvl1pPr>
              <a:defRPr/>
            </a:lvl1pPr>
          </a:lstStyle>
          <a:p>
            <a:pPr>
              <a:defRPr/>
            </a:pPr>
            <a:fld id="{60105ACD-C4C3-44FC-B78C-7FD874124376}" type="slidenum">
              <a:rPr lang="en-US" altLang="en-US"/>
              <a:pPr>
                <a:defRPr/>
              </a:pPr>
              <a:t>‹#›</a:t>
            </a:fld>
            <a:endParaRPr lang="en-US" altLang="en-US"/>
          </a:p>
        </p:txBody>
      </p:sp>
    </p:spTree>
    <p:extLst>
      <p:ext uri="{BB962C8B-B14F-4D97-AF65-F5344CB8AC3E}">
        <p14:creationId xmlns:p14="http://schemas.microsoft.com/office/powerpoint/2010/main" val="3975061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90600" y="198438"/>
            <a:ext cx="7696200" cy="487362"/>
          </a:xfrm>
          <a:prstGeom prst="rect">
            <a:avLst/>
          </a:prstGeom>
        </p:spPr>
        <p:txBody>
          <a:bodyPr/>
          <a:lstStyle>
            <a:lvl1pPr algn="l">
              <a:defRPr sz="2200" cap="all" baseline="0">
                <a:solidFill>
                  <a:schemeClr val="tx1"/>
                </a:solidFill>
                <a:latin typeface="Georgia"/>
              </a:defRPr>
            </a:lvl1pPr>
          </a:lstStyle>
          <a:p>
            <a:r>
              <a:rPr lang="en-US" dirty="0"/>
              <a:t>Click to edit Master title style</a:t>
            </a:r>
          </a:p>
        </p:txBody>
      </p:sp>
      <p:sp>
        <p:nvSpPr>
          <p:cNvPr id="6" name="Content Placeholder 2"/>
          <p:cNvSpPr>
            <a:spLocks noGrp="1"/>
          </p:cNvSpPr>
          <p:nvPr>
            <p:ph idx="1"/>
          </p:nvPr>
        </p:nvSpPr>
        <p:spPr>
          <a:xfrm>
            <a:off x="990600" y="1143000"/>
            <a:ext cx="7696200" cy="5181600"/>
          </a:xfrm>
          <a:prstGeom prst="rect">
            <a:avLst/>
          </a:prstGeom>
        </p:spPr>
        <p:txBody>
          <a:bodyPr/>
          <a:lstStyle>
            <a:lvl1pPr>
              <a:defRPr>
                <a:solidFill>
                  <a:srgbClr val="174782"/>
                </a:solidFill>
                <a:latin typeface="Georgia"/>
              </a:defRPr>
            </a:lvl1pPr>
            <a:lvl2pPr>
              <a:defRPr>
                <a:latin typeface="Georgia"/>
              </a:defRPr>
            </a:lvl2pPr>
            <a:lvl3pPr>
              <a:defRPr>
                <a:latin typeface="Georgia"/>
              </a:defRPr>
            </a:lvl3pPr>
            <a:lvl4pPr>
              <a:defRPr>
                <a:latin typeface="Georgia"/>
              </a:defRPr>
            </a:lvl4pPr>
            <a:lvl5pPr>
              <a:defRPr>
                <a:latin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7749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FD3A10-B35B-4353-8404-920BB5DDD317}"/>
              </a:ext>
            </a:extLst>
          </p:cNvPr>
          <p:cNvSpPr>
            <a:spLocks noGrp="1"/>
          </p:cNvSpPr>
          <p:nvPr>
            <p:ph type="dt" sz="half" idx="10"/>
          </p:nvPr>
        </p:nvSpPr>
        <p:spPr/>
        <p:txBody>
          <a:bodyPr/>
          <a:lstStyle>
            <a:lvl1pPr>
              <a:defRPr/>
            </a:lvl1pPr>
          </a:lstStyle>
          <a:p>
            <a:pPr>
              <a:defRPr/>
            </a:pPr>
            <a:fld id="{5E512B69-B35B-4032-8C66-ADFEC8DABB6E}" type="datetimeFigureOut">
              <a:rPr lang="en-US"/>
              <a:pPr>
                <a:defRPr/>
              </a:pPr>
              <a:t>8/3/2021</a:t>
            </a:fld>
            <a:endParaRPr lang="en-US"/>
          </a:p>
        </p:txBody>
      </p:sp>
      <p:sp>
        <p:nvSpPr>
          <p:cNvPr id="5" name="Footer Placeholder 4">
            <a:extLst>
              <a:ext uri="{FF2B5EF4-FFF2-40B4-BE49-F238E27FC236}">
                <a16:creationId xmlns:a16="http://schemas.microsoft.com/office/drawing/2014/main" id="{B499F551-9C71-4E86-8A3C-FB7FB62494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D5D932-D906-42D8-BCC1-F11A888A3C9F}"/>
              </a:ext>
            </a:extLst>
          </p:cNvPr>
          <p:cNvSpPr>
            <a:spLocks noGrp="1"/>
          </p:cNvSpPr>
          <p:nvPr>
            <p:ph type="sldNum" sz="quarter" idx="12"/>
          </p:nvPr>
        </p:nvSpPr>
        <p:spPr/>
        <p:txBody>
          <a:bodyPr/>
          <a:lstStyle>
            <a:lvl1pPr>
              <a:defRPr/>
            </a:lvl1pPr>
          </a:lstStyle>
          <a:p>
            <a:pPr>
              <a:defRPr/>
            </a:pPr>
            <a:fld id="{6BE30164-FCD8-46BC-B022-71263F481713}" type="slidenum">
              <a:rPr lang="en-US"/>
              <a:pPr>
                <a:defRPr/>
              </a:pPr>
              <a:t>‹#›</a:t>
            </a:fld>
            <a:endParaRPr lang="en-US"/>
          </a:p>
        </p:txBody>
      </p:sp>
    </p:spTree>
    <p:extLst>
      <p:ext uri="{BB962C8B-B14F-4D97-AF65-F5344CB8AC3E}">
        <p14:creationId xmlns:p14="http://schemas.microsoft.com/office/powerpoint/2010/main" val="484569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27101-74AE-4E7C-B1F6-A6B8BBE542F2}"/>
              </a:ext>
            </a:extLst>
          </p:cNvPr>
          <p:cNvSpPr>
            <a:spLocks noGrp="1"/>
          </p:cNvSpPr>
          <p:nvPr>
            <p:ph type="dt" sz="half" idx="10"/>
          </p:nvPr>
        </p:nvSpPr>
        <p:spPr/>
        <p:txBody>
          <a:bodyPr/>
          <a:lstStyle>
            <a:lvl1pPr>
              <a:defRPr/>
            </a:lvl1pPr>
          </a:lstStyle>
          <a:p>
            <a:pPr>
              <a:defRPr/>
            </a:pPr>
            <a:fld id="{BDF03528-9958-4A0E-9C24-29CC7A9A840B}" type="datetimeFigureOut">
              <a:rPr lang="en-US"/>
              <a:pPr>
                <a:defRPr/>
              </a:pPr>
              <a:t>8/3/2021</a:t>
            </a:fld>
            <a:endParaRPr lang="en-US"/>
          </a:p>
        </p:txBody>
      </p:sp>
      <p:sp>
        <p:nvSpPr>
          <p:cNvPr id="5" name="Footer Placeholder 4">
            <a:extLst>
              <a:ext uri="{FF2B5EF4-FFF2-40B4-BE49-F238E27FC236}">
                <a16:creationId xmlns:a16="http://schemas.microsoft.com/office/drawing/2014/main" id="{E50AB128-10E9-4A34-9EE3-9AD75B9B19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C5D789-3F53-4912-810B-555DD5D858A2}"/>
              </a:ext>
            </a:extLst>
          </p:cNvPr>
          <p:cNvSpPr>
            <a:spLocks noGrp="1"/>
          </p:cNvSpPr>
          <p:nvPr>
            <p:ph type="sldNum" sz="quarter" idx="12"/>
          </p:nvPr>
        </p:nvSpPr>
        <p:spPr/>
        <p:txBody>
          <a:bodyPr/>
          <a:lstStyle>
            <a:lvl1pPr>
              <a:defRPr/>
            </a:lvl1pPr>
          </a:lstStyle>
          <a:p>
            <a:pPr>
              <a:defRPr/>
            </a:pPr>
            <a:fld id="{E1D55EB5-F398-46A4-8626-AD4FDC530BEB}" type="slidenum">
              <a:rPr lang="en-US"/>
              <a:pPr>
                <a:defRPr/>
              </a:pPr>
              <a:t>‹#›</a:t>
            </a:fld>
            <a:endParaRPr lang="en-US"/>
          </a:p>
        </p:txBody>
      </p:sp>
    </p:spTree>
    <p:extLst>
      <p:ext uri="{BB962C8B-B14F-4D97-AF65-F5344CB8AC3E}">
        <p14:creationId xmlns:p14="http://schemas.microsoft.com/office/powerpoint/2010/main" val="1928780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7829D6-0762-4152-BEE2-B5266444DB30}"/>
              </a:ext>
            </a:extLst>
          </p:cNvPr>
          <p:cNvSpPr>
            <a:spLocks noGrp="1"/>
          </p:cNvSpPr>
          <p:nvPr>
            <p:ph type="dt" sz="half" idx="10"/>
          </p:nvPr>
        </p:nvSpPr>
        <p:spPr/>
        <p:txBody>
          <a:bodyPr/>
          <a:lstStyle>
            <a:lvl1pPr>
              <a:defRPr/>
            </a:lvl1pPr>
          </a:lstStyle>
          <a:p>
            <a:pPr>
              <a:defRPr/>
            </a:pPr>
            <a:fld id="{2D764D47-7DAE-44BB-B52C-72E70C7FC662}" type="datetimeFigureOut">
              <a:rPr lang="en-US"/>
              <a:pPr>
                <a:defRPr/>
              </a:pPr>
              <a:t>8/3/2021</a:t>
            </a:fld>
            <a:endParaRPr lang="en-US"/>
          </a:p>
        </p:txBody>
      </p:sp>
      <p:sp>
        <p:nvSpPr>
          <p:cNvPr id="5" name="Footer Placeholder 4">
            <a:extLst>
              <a:ext uri="{FF2B5EF4-FFF2-40B4-BE49-F238E27FC236}">
                <a16:creationId xmlns:a16="http://schemas.microsoft.com/office/drawing/2014/main" id="{2C3840BE-FCDB-46F8-A609-8923C860F7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4540B6-FE52-405B-8460-0A4BBCFC4719}"/>
              </a:ext>
            </a:extLst>
          </p:cNvPr>
          <p:cNvSpPr>
            <a:spLocks noGrp="1"/>
          </p:cNvSpPr>
          <p:nvPr>
            <p:ph type="sldNum" sz="quarter" idx="12"/>
          </p:nvPr>
        </p:nvSpPr>
        <p:spPr/>
        <p:txBody>
          <a:bodyPr/>
          <a:lstStyle>
            <a:lvl1pPr>
              <a:defRPr/>
            </a:lvl1pPr>
          </a:lstStyle>
          <a:p>
            <a:pPr>
              <a:defRPr/>
            </a:pPr>
            <a:fld id="{27E95CBB-9632-46E2-80B1-F84278ECD5F6}" type="slidenum">
              <a:rPr lang="en-US"/>
              <a:pPr>
                <a:defRPr/>
              </a:pPr>
              <a:t>‹#›</a:t>
            </a:fld>
            <a:endParaRPr lang="en-US"/>
          </a:p>
        </p:txBody>
      </p:sp>
    </p:spTree>
    <p:extLst>
      <p:ext uri="{BB962C8B-B14F-4D97-AF65-F5344CB8AC3E}">
        <p14:creationId xmlns:p14="http://schemas.microsoft.com/office/powerpoint/2010/main" val="864598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AC762E1-098F-4960-9ACE-AB2EBF2116E6}"/>
              </a:ext>
            </a:extLst>
          </p:cNvPr>
          <p:cNvSpPr>
            <a:spLocks noGrp="1"/>
          </p:cNvSpPr>
          <p:nvPr>
            <p:ph type="dt" sz="half" idx="10"/>
          </p:nvPr>
        </p:nvSpPr>
        <p:spPr/>
        <p:txBody>
          <a:bodyPr/>
          <a:lstStyle>
            <a:lvl1pPr>
              <a:defRPr/>
            </a:lvl1pPr>
          </a:lstStyle>
          <a:p>
            <a:pPr>
              <a:defRPr/>
            </a:pPr>
            <a:fld id="{F0F9A70C-A5D8-4F06-8F08-E2535BCFF36D}" type="datetimeFigureOut">
              <a:rPr lang="en-US"/>
              <a:pPr>
                <a:defRPr/>
              </a:pPr>
              <a:t>8/3/2021</a:t>
            </a:fld>
            <a:endParaRPr lang="en-US"/>
          </a:p>
        </p:txBody>
      </p:sp>
      <p:sp>
        <p:nvSpPr>
          <p:cNvPr id="6" name="Footer Placeholder 4">
            <a:extLst>
              <a:ext uri="{FF2B5EF4-FFF2-40B4-BE49-F238E27FC236}">
                <a16:creationId xmlns:a16="http://schemas.microsoft.com/office/drawing/2014/main" id="{A50B72AF-6E48-4E0D-98B0-6B6AD868C2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FCDF14-4A9C-429E-8CBC-E1FA641655CD}"/>
              </a:ext>
            </a:extLst>
          </p:cNvPr>
          <p:cNvSpPr>
            <a:spLocks noGrp="1"/>
          </p:cNvSpPr>
          <p:nvPr>
            <p:ph type="sldNum" sz="quarter" idx="12"/>
          </p:nvPr>
        </p:nvSpPr>
        <p:spPr/>
        <p:txBody>
          <a:bodyPr/>
          <a:lstStyle>
            <a:lvl1pPr>
              <a:defRPr/>
            </a:lvl1pPr>
          </a:lstStyle>
          <a:p>
            <a:pPr>
              <a:defRPr/>
            </a:pPr>
            <a:fld id="{62B53509-30DE-4CC0-9D2E-E557833D8A65}" type="slidenum">
              <a:rPr lang="en-US"/>
              <a:pPr>
                <a:defRPr/>
              </a:pPr>
              <a:t>‹#›</a:t>
            </a:fld>
            <a:endParaRPr lang="en-US"/>
          </a:p>
        </p:txBody>
      </p:sp>
    </p:spTree>
    <p:extLst>
      <p:ext uri="{BB962C8B-B14F-4D97-AF65-F5344CB8AC3E}">
        <p14:creationId xmlns:p14="http://schemas.microsoft.com/office/powerpoint/2010/main" val="3288976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7C05A26-54BE-4663-A85B-BE448C4CAB5B}"/>
              </a:ext>
            </a:extLst>
          </p:cNvPr>
          <p:cNvSpPr>
            <a:spLocks noGrp="1"/>
          </p:cNvSpPr>
          <p:nvPr>
            <p:ph type="dt" sz="half" idx="10"/>
          </p:nvPr>
        </p:nvSpPr>
        <p:spPr/>
        <p:txBody>
          <a:bodyPr/>
          <a:lstStyle>
            <a:lvl1pPr>
              <a:defRPr/>
            </a:lvl1pPr>
          </a:lstStyle>
          <a:p>
            <a:pPr>
              <a:defRPr/>
            </a:pPr>
            <a:fld id="{7F1A38F9-9B93-4505-9289-19E949F123B0}" type="datetimeFigureOut">
              <a:rPr lang="en-US"/>
              <a:pPr>
                <a:defRPr/>
              </a:pPr>
              <a:t>8/3/2021</a:t>
            </a:fld>
            <a:endParaRPr lang="en-US"/>
          </a:p>
        </p:txBody>
      </p:sp>
      <p:sp>
        <p:nvSpPr>
          <p:cNvPr id="8" name="Footer Placeholder 4">
            <a:extLst>
              <a:ext uri="{FF2B5EF4-FFF2-40B4-BE49-F238E27FC236}">
                <a16:creationId xmlns:a16="http://schemas.microsoft.com/office/drawing/2014/main" id="{CEEDA9E0-0C12-48A2-BE49-F8C5448BD0C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29376E-B8FD-4783-B500-F9E09D0AC345}"/>
              </a:ext>
            </a:extLst>
          </p:cNvPr>
          <p:cNvSpPr>
            <a:spLocks noGrp="1"/>
          </p:cNvSpPr>
          <p:nvPr>
            <p:ph type="sldNum" sz="quarter" idx="12"/>
          </p:nvPr>
        </p:nvSpPr>
        <p:spPr/>
        <p:txBody>
          <a:bodyPr/>
          <a:lstStyle>
            <a:lvl1pPr>
              <a:defRPr/>
            </a:lvl1pPr>
          </a:lstStyle>
          <a:p>
            <a:pPr>
              <a:defRPr/>
            </a:pPr>
            <a:fld id="{A65C38D4-2D32-47C4-A797-34EE65A24EB5}" type="slidenum">
              <a:rPr lang="en-US"/>
              <a:pPr>
                <a:defRPr/>
              </a:pPr>
              <a:t>‹#›</a:t>
            </a:fld>
            <a:endParaRPr lang="en-US"/>
          </a:p>
        </p:txBody>
      </p:sp>
    </p:spTree>
    <p:extLst>
      <p:ext uri="{BB962C8B-B14F-4D97-AF65-F5344CB8AC3E}">
        <p14:creationId xmlns:p14="http://schemas.microsoft.com/office/powerpoint/2010/main" val="3815776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6146F30-45B8-466D-BFF5-377D26AE0C93}"/>
              </a:ext>
            </a:extLst>
          </p:cNvPr>
          <p:cNvSpPr>
            <a:spLocks noGrp="1"/>
          </p:cNvSpPr>
          <p:nvPr>
            <p:ph type="dt" sz="half" idx="10"/>
          </p:nvPr>
        </p:nvSpPr>
        <p:spPr/>
        <p:txBody>
          <a:bodyPr/>
          <a:lstStyle>
            <a:lvl1pPr>
              <a:defRPr/>
            </a:lvl1pPr>
          </a:lstStyle>
          <a:p>
            <a:pPr>
              <a:defRPr/>
            </a:pPr>
            <a:fld id="{CF3333A1-D8A7-4185-B68E-B9A36401C4B5}" type="datetimeFigureOut">
              <a:rPr lang="en-US"/>
              <a:pPr>
                <a:defRPr/>
              </a:pPr>
              <a:t>8/3/2021</a:t>
            </a:fld>
            <a:endParaRPr lang="en-US"/>
          </a:p>
        </p:txBody>
      </p:sp>
      <p:sp>
        <p:nvSpPr>
          <p:cNvPr id="4" name="Footer Placeholder 4">
            <a:extLst>
              <a:ext uri="{FF2B5EF4-FFF2-40B4-BE49-F238E27FC236}">
                <a16:creationId xmlns:a16="http://schemas.microsoft.com/office/drawing/2014/main" id="{BE844E8E-57D4-40F9-8E1A-55BA67562C0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C5066D8-F841-4E7E-B203-650AD88581B1}"/>
              </a:ext>
            </a:extLst>
          </p:cNvPr>
          <p:cNvSpPr>
            <a:spLocks noGrp="1"/>
          </p:cNvSpPr>
          <p:nvPr>
            <p:ph type="sldNum" sz="quarter" idx="12"/>
          </p:nvPr>
        </p:nvSpPr>
        <p:spPr/>
        <p:txBody>
          <a:bodyPr/>
          <a:lstStyle>
            <a:lvl1pPr>
              <a:defRPr/>
            </a:lvl1pPr>
          </a:lstStyle>
          <a:p>
            <a:pPr>
              <a:defRPr/>
            </a:pPr>
            <a:fld id="{6D0C1CE4-862A-4580-A323-ADC6534AF885}" type="slidenum">
              <a:rPr lang="en-US"/>
              <a:pPr>
                <a:defRPr/>
              </a:pPr>
              <a:t>‹#›</a:t>
            </a:fld>
            <a:endParaRPr lang="en-US"/>
          </a:p>
        </p:txBody>
      </p:sp>
    </p:spTree>
    <p:extLst>
      <p:ext uri="{BB962C8B-B14F-4D97-AF65-F5344CB8AC3E}">
        <p14:creationId xmlns:p14="http://schemas.microsoft.com/office/powerpoint/2010/main" val="2411900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63AAD17-55B0-43A2-B736-230C99F8917A}"/>
              </a:ext>
            </a:extLst>
          </p:cNvPr>
          <p:cNvSpPr>
            <a:spLocks noGrp="1"/>
          </p:cNvSpPr>
          <p:nvPr>
            <p:ph type="dt" sz="half" idx="10"/>
          </p:nvPr>
        </p:nvSpPr>
        <p:spPr/>
        <p:txBody>
          <a:bodyPr/>
          <a:lstStyle>
            <a:lvl1pPr>
              <a:defRPr/>
            </a:lvl1pPr>
          </a:lstStyle>
          <a:p>
            <a:pPr>
              <a:defRPr/>
            </a:pPr>
            <a:fld id="{D40B6244-371A-4223-AB43-0E346A6A600A}" type="datetimeFigureOut">
              <a:rPr lang="en-US"/>
              <a:pPr>
                <a:defRPr/>
              </a:pPr>
              <a:t>8/3/2021</a:t>
            </a:fld>
            <a:endParaRPr lang="en-US"/>
          </a:p>
        </p:txBody>
      </p:sp>
      <p:sp>
        <p:nvSpPr>
          <p:cNvPr id="3" name="Footer Placeholder 4">
            <a:extLst>
              <a:ext uri="{FF2B5EF4-FFF2-40B4-BE49-F238E27FC236}">
                <a16:creationId xmlns:a16="http://schemas.microsoft.com/office/drawing/2014/main" id="{BC76A932-74D0-4914-AE90-6B81960E66E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9D3341D-8C2A-40E6-AA9C-9D5BF99D3ABA}"/>
              </a:ext>
            </a:extLst>
          </p:cNvPr>
          <p:cNvSpPr>
            <a:spLocks noGrp="1"/>
          </p:cNvSpPr>
          <p:nvPr>
            <p:ph type="sldNum" sz="quarter" idx="12"/>
          </p:nvPr>
        </p:nvSpPr>
        <p:spPr/>
        <p:txBody>
          <a:bodyPr/>
          <a:lstStyle>
            <a:lvl1pPr>
              <a:defRPr/>
            </a:lvl1pPr>
          </a:lstStyle>
          <a:p>
            <a:pPr>
              <a:defRPr/>
            </a:pPr>
            <a:fld id="{120DCAC2-5186-4E20-8FF2-BDB67C7B2974}" type="slidenum">
              <a:rPr lang="en-US"/>
              <a:pPr>
                <a:defRPr/>
              </a:pPr>
              <a:t>‹#›</a:t>
            </a:fld>
            <a:endParaRPr lang="en-US"/>
          </a:p>
        </p:txBody>
      </p:sp>
    </p:spTree>
    <p:extLst>
      <p:ext uri="{BB962C8B-B14F-4D97-AF65-F5344CB8AC3E}">
        <p14:creationId xmlns:p14="http://schemas.microsoft.com/office/powerpoint/2010/main" val="1522296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17D11C-E27E-4883-9859-547133EC6D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ED872C-5B38-4A66-90F2-636C7CDC16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B3E49C-858C-4F88-80E2-C3E0ED11BD62}"/>
              </a:ext>
            </a:extLst>
          </p:cNvPr>
          <p:cNvSpPr>
            <a:spLocks noGrp="1" noChangeArrowheads="1"/>
          </p:cNvSpPr>
          <p:nvPr>
            <p:ph type="sldNum" sz="quarter" idx="12"/>
          </p:nvPr>
        </p:nvSpPr>
        <p:spPr>
          <a:ln/>
        </p:spPr>
        <p:txBody>
          <a:bodyPr/>
          <a:lstStyle>
            <a:lvl1pPr>
              <a:defRPr/>
            </a:lvl1pPr>
          </a:lstStyle>
          <a:p>
            <a:pPr>
              <a:defRPr/>
            </a:pPr>
            <a:fld id="{E056C142-6100-4660-B85E-906CB3C1365B}" type="slidenum">
              <a:rPr lang="en-US" altLang="en-US"/>
              <a:pPr>
                <a:defRPr/>
              </a:pPr>
              <a:t>‹#›</a:t>
            </a:fld>
            <a:endParaRPr lang="en-US" altLang="en-US"/>
          </a:p>
        </p:txBody>
      </p:sp>
    </p:spTree>
    <p:extLst>
      <p:ext uri="{BB962C8B-B14F-4D97-AF65-F5344CB8AC3E}">
        <p14:creationId xmlns:p14="http://schemas.microsoft.com/office/powerpoint/2010/main" val="1830053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BF4C895D-8DE0-4025-9C8B-206098DEF271}"/>
              </a:ext>
            </a:extLst>
          </p:cNvPr>
          <p:cNvSpPr>
            <a:spLocks noGrp="1"/>
          </p:cNvSpPr>
          <p:nvPr>
            <p:ph type="dt" sz="half" idx="10"/>
          </p:nvPr>
        </p:nvSpPr>
        <p:spPr/>
        <p:txBody>
          <a:bodyPr/>
          <a:lstStyle>
            <a:lvl1pPr>
              <a:defRPr/>
            </a:lvl1pPr>
          </a:lstStyle>
          <a:p>
            <a:pPr>
              <a:defRPr/>
            </a:pPr>
            <a:fld id="{EBD83063-DC55-445F-8819-C1A5764AF9E1}" type="datetimeFigureOut">
              <a:rPr lang="en-US"/>
              <a:pPr>
                <a:defRPr/>
              </a:pPr>
              <a:t>8/3/2021</a:t>
            </a:fld>
            <a:endParaRPr lang="en-US"/>
          </a:p>
        </p:txBody>
      </p:sp>
      <p:sp>
        <p:nvSpPr>
          <p:cNvPr id="6" name="Footer Placeholder 4">
            <a:extLst>
              <a:ext uri="{FF2B5EF4-FFF2-40B4-BE49-F238E27FC236}">
                <a16:creationId xmlns:a16="http://schemas.microsoft.com/office/drawing/2014/main" id="{F525CB18-4E3A-4F31-8642-96C0F057C8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196D55-5A06-46F2-AF8B-C8193E5C9C00}"/>
              </a:ext>
            </a:extLst>
          </p:cNvPr>
          <p:cNvSpPr>
            <a:spLocks noGrp="1"/>
          </p:cNvSpPr>
          <p:nvPr>
            <p:ph type="sldNum" sz="quarter" idx="12"/>
          </p:nvPr>
        </p:nvSpPr>
        <p:spPr/>
        <p:txBody>
          <a:bodyPr/>
          <a:lstStyle>
            <a:lvl1pPr>
              <a:defRPr/>
            </a:lvl1pPr>
          </a:lstStyle>
          <a:p>
            <a:pPr>
              <a:defRPr/>
            </a:pPr>
            <a:fld id="{4265D85E-4842-4B0E-A409-757143813CF5}" type="slidenum">
              <a:rPr lang="en-US"/>
              <a:pPr>
                <a:defRPr/>
              </a:pPr>
              <a:t>‹#›</a:t>
            </a:fld>
            <a:endParaRPr lang="en-US"/>
          </a:p>
        </p:txBody>
      </p:sp>
    </p:spTree>
    <p:extLst>
      <p:ext uri="{BB962C8B-B14F-4D97-AF65-F5344CB8AC3E}">
        <p14:creationId xmlns:p14="http://schemas.microsoft.com/office/powerpoint/2010/main" val="1130574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D6992379-0478-4148-96D2-736B555D4AE0}"/>
              </a:ext>
            </a:extLst>
          </p:cNvPr>
          <p:cNvSpPr>
            <a:spLocks noGrp="1"/>
          </p:cNvSpPr>
          <p:nvPr>
            <p:ph type="dt" sz="half" idx="10"/>
          </p:nvPr>
        </p:nvSpPr>
        <p:spPr/>
        <p:txBody>
          <a:bodyPr/>
          <a:lstStyle>
            <a:lvl1pPr>
              <a:defRPr/>
            </a:lvl1pPr>
          </a:lstStyle>
          <a:p>
            <a:pPr>
              <a:defRPr/>
            </a:pPr>
            <a:fld id="{29480499-6B49-4C09-A91D-ABF3F5B05AE6}" type="datetimeFigureOut">
              <a:rPr lang="en-US"/>
              <a:pPr>
                <a:defRPr/>
              </a:pPr>
              <a:t>8/3/2021</a:t>
            </a:fld>
            <a:endParaRPr lang="en-US"/>
          </a:p>
        </p:txBody>
      </p:sp>
      <p:sp>
        <p:nvSpPr>
          <p:cNvPr id="6" name="Footer Placeholder 4">
            <a:extLst>
              <a:ext uri="{FF2B5EF4-FFF2-40B4-BE49-F238E27FC236}">
                <a16:creationId xmlns:a16="http://schemas.microsoft.com/office/drawing/2014/main" id="{12574CA8-E40F-4C04-9242-FB3B7C3CC2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F5144A-0189-427E-BCB4-977C2087B169}"/>
              </a:ext>
            </a:extLst>
          </p:cNvPr>
          <p:cNvSpPr>
            <a:spLocks noGrp="1"/>
          </p:cNvSpPr>
          <p:nvPr>
            <p:ph type="sldNum" sz="quarter" idx="12"/>
          </p:nvPr>
        </p:nvSpPr>
        <p:spPr/>
        <p:txBody>
          <a:bodyPr/>
          <a:lstStyle>
            <a:lvl1pPr>
              <a:defRPr/>
            </a:lvl1pPr>
          </a:lstStyle>
          <a:p>
            <a:pPr>
              <a:defRPr/>
            </a:pPr>
            <a:fld id="{AAC6992F-41C9-4CD8-8F81-773D72168E75}" type="slidenum">
              <a:rPr lang="en-US"/>
              <a:pPr>
                <a:defRPr/>
              </a:pPr>
              <a:t>‹#›</a:t>
            </a:fld>
            <a:endParaRPr lang="en-US"/>
          </a:p>
        </p:txBody>
      </p:sp>
    </p:spTree>
    <p:extLst>
      <p:ext uri="{BB962C8B-B14F-4D97-AF65-F5344CB8AC3E}">
        <p14:creationId xmlns:p14="http://schemas.microsoft.com/office/powerpoint/2010/main" val="133203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4F27D-F098-43D1-8802-440A0F3D78B9}"/>
              </a:ext>
            </a:extLst>
          </p:cNvPr>
          <p:cNvSpPr>
            <a:spLocks noGrp="1"/>
          </p:cNvSpPr>
          <p:nvPr>
            <p:ph type="dt" sz="half" idx="10"/>
          </p:nvPr>
        </p:nvSpPr>
        <p:spPr/>
        <p:txBody>
          <a:bodyPr/>
          <a:lstStyle>
            <a:lvl1pPr>
              <a:defRPr/>
            </a:lvl1pPr>
          </a:lstStyle>
          <a:p>
            <a:pPr>
              <a:defRPr/>
            </a:pPr>
            <a:fld id="{2BC6BA0E-0B66-4023-A6B6-1DE3D12DD9B0}" type="datetimeFigureOut">
              <a:rPr lang="en-US"/>
              <a:pPr>
                <a:defRPr/>
              </a:pPr>
              <a:t>8/3/2021</a:t>
            </a:fld>
            <a:endParaRPr lang="en-US"/>
          </a:p>
        </p:txBody>
      </p:sp>
      <p:sp>
        <p:nvSpPr>
          <p:cNvPr id="5" name="Footer Placeholder 4">
            <a:extLst>
              <a:ext uri="{FF2B5EF4-FFF2-40B4-BE49-F238E27FC236}">
                <a16:creationId xmlns:a16="http://schemas.microsoft.com/office/drawing/2014/main" id="{0F254066-6F21-4832-8EE7-81C6606F0C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4D05D1-86B5-4E3B-A858-AB1167411343}"/>
              </a:ext>
            </a:extLst>
          </p:cNvPr>
          <p:cNvSpPr>
            <a:spLocks noGrp="1"/>
          </p:cNvSpPr>
          <p:nvPr>
            <p:ph type="sldNum" sz="quarter" idx="12"/>
          </p:nvPr>
        </p:nvSpPr>
        <p:spPr/>
        <p:txBody>
          <a:bodyPr/>
          <a:lstStyle>
            <a:lvl1pPr>
              <a:defRPr/>
            </a:lvl1pPr>
          </a:lstStyle>
          <a:p>
            <a:pPr>
              <a:defRPr/>
            </a:pPr>
            <a:fld id="{E4D3BA65-0C9D-4CED-BFCE-10E1C6BBDA55}" type="slidenum">
              <a:rPr lang="en-US"/>
              <a:pPr>
                <a:defRPr/>
              </a:pPr>
              <a:t>‹#›</a:t>
            </a:fld>
            <a:endParaRPr lang="en-US"/>
          </a:p>
        </p:txBody>
      </p:sp>
    </p:spTree>
    <p:extLst>
      <p:ext uri="{BB962C8B-B14F-4D97-AF65-F5344CB8AC3E}">
        <p14:creationId xmlns:p14="http://schemas.microsoft.com/office/powerpoint/2010/main" val="934574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63255-9FD8-42DC-A65C-26AC3A7D8992}"/>
              </a:ext>
            </a:extLst>
          </p:cNvPr>
          <p:cNvSpPr>
            <a:spLocks noGrp="1"/>
          </p:cNvSpPr>
          <p:nvPr>
            <p:ph type="dt" sz="half" idx="10"/>
          </p:nvPr>
        </p:nvSpPr>
        <p:spPr/>
        <p:txBody>
          <a:bodyPr/>
          <a:lstStyle>
            <a:lvl1pPr>
              <a:defRPr/>
            </a:lvl1pPr>
          </a:lstStyle>
          <a:p>
            <a:pPr>
              <a:defRPr/>
            </a:pPr>
            <a:fld id="{2B18075E-9A5F-49E0-AE42-90850F413815}" type="datetimeFigureOut">
              <a:rPr lang="en-US"/>
              <a:pPr>
                <a:defRPr/>
              </a:pPr>
              <a:t>8/3/2021</a:t>
            </a:fld>
            <a:endParaRPr lang="en-US"/>
          </a:p>
        </p:txBody>
      </p:sp>
      <p:sp>
        <p:nvSpPr>
          <p:cNvPr id="5" name="Footer Placeholder 4">
            <a:extLst>
              <a:ext uri="{FF2B5EF4-FFF2-40B4-BE49-F238E27FC236}">
                <a16:creationId xmlns:a16="http://schemas.microsoft.com/office/drawing/2014/main" id="{FE24C915-61D0-406E-9005-9A1B0C6BFA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B26E06-E11C-4CFA-A906-D44837BDC37C}"/>
              </a:ext>
            </a:extLst>
          </p:cNvPr>
          <p:cNvSpPr>
            <a:spLocks noGrp="1"/>
          </p:cNvSpPr>
          <p:nvPr>
            <p:ph type="sldNum" sz="quarter" idx="12"/>
          </p:nvPr>
        </p:nvSpPr>
        <p:spPr/>
        <p:txBody>
          <a:bodyPr/>
          <a:lstStyle>
            <a:lvl1pPr>
              <a:defRPr/>
            </a:lvl1pPr>
          </a:lstStyle>
          <a:p>
            <a:pPr>
              <a:defRPr/>
            </a:pPr>
            <a:fld id="{B52E48F7-967A-4B71-9396-9F9752635B5D}" type="slidenum">
              <a:rPr lang="en-US"/>
              <a:pPr>
                <a:defRPr/>
              </a:pPr>
              <a:t>‹#›</a:t>
            </a:fld>
            <a:endParaRPr lang="en-US"/>
          </a:p>
        </p:txBody>
      </p:sp>
    </p:spTree>
    <p:extLst>
      <p:ext uri="{BB962C8B-B14F-4D97-AF65-F5344CB8AC3E}">
        <p14:creationId xmlns:p14="http://schemas.microsoft.com/office/powerpoint/2010/main" val="166126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8798682-DD5D-43D3-A613-8811C56D7A41}"/>
              </a:ext>
            </a:extLst>
          </p:cNvPr>
          <p:cNvSpPr txBox="1">
            <a:spLocks/>
          </p:cNvSpPr>
          <p:nvPr/>
        </p:nvSpPr>
        <p:spPr>
          <a:xfrm>
            <a:off x="6937375" y="6400800"/>
            <a:ext cx="2133600" cy="365125"/>
          </a:xfrm>
          <a:prstGeom prst="rect">
            <a:avLst/>
          </a:prstGeom>
        </p:spPr>
        <p:txBody>
          <a:bodyPr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8BF4CDB-0812-41A9-B498-79F30CB2C528}" type="slidenum">
              <a:rPr lang="en-US" smtClean="0">
                <a:solidFill>
                  <a:prstClr val="white"/>
                </a:solidFill>
              </a:rPr>
              <a:pPr>
                <a:defRPr/>
              </a:pPr>
              <a:t>‹#›</a:t>
            </a:fld>
            <a:endParaRPr lang="en-US" dirty="0">
              <a:solidFill>
                <a:prstClr val="white"/>
              </a:solidFill>
            </a:endParaRPr>
          </a:p>
        </p:txBody>
      </p:sp>
      <p:sp>
        <p:nvSpPr>
          <p:cNvPr id="2" name="Title 1"/>
          <p:cNvSpPr>
            <a:spLocks noGrp="1"/>
          </p:cNvSpPr>
          <p:nvPr>
            <p:ph type="ctrTitle"/>
          </p:nvPr>
        </p:nvSpPr>
        <p:spPr>
          <a:xfrm>
            <a:off x="685800" y="21305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18421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73CB874-6645-4CD4-804D-8241722C5F2A}"/>
              </a:ext>
            </a:extLst>
          </p:cNvPr>
          <p:cNvSpPr>
            <a:spLocks noGrp="1"/>
          </p:cNvSpPr>
          <p:nvPr>
            <p:ph type="sldNum" sz="quarter" idx="10"/>
          </p:nvPr>
        </p:nvSpPr>
        <p:spPr/>
        <p:txBody>
          <a:bodyPr/>
          <a:lstStyle>
            <a:lvl1pPr defTabSz="914400">
              <a:defRPr/>
            </a:lvl1pPr>
          </a:lstStyle>
          <a:p>
            <a:pPr>
              <a:defRPr/>
            </a:pPr>
            <a:fld id="{08DC7128-872B-4B6F-AE3F-DF8AFBCE1602}" type="slidenum">
              <a:rPr lang="en-US"/>
              <a:pPr>
                <a:defRPr/>
              </a:pPr>
              <a:t>‹#›</a:t>
            </a:fld>
            <a:endParaRPr lang="en-US" dirty="0"/>
          </a:p>
        </p:txBody>
      </p:sp>
    </p:spTree>
    <p:extLst>
      <p:ext uri="{BB962C8B-B14F-4D97-AF65-F5344CB8AC3E}">
        <p14:creationId xmlns:p14="http://schemas.microsoft.com/office/powerpoint/2010/main" val="1441920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a:extLst>
              <a:ext uri="{FF2B5EF4-FFF2-40B4-BE49-F238E27FC236}">
                <a16:creationId xmlns:a16="http://schemas.microsoft.com/office/drawing/2014/main" id="{09764E6A-81D4-48F5-83B0-023371E1201A}"/>
              </a:ext>
            </a:extLst>
          </p:cNvPr>
          <p:cNvSpPr>
            <a:spLocks noGrp="1"/>
          </p:cNvSpPr>
          <p:nvPr>
            <p:ph type="sldNum" sz="quarter" idx="10"/>
          </p:nvPr>
        </p:nvSpPr>
        <p:spPr/>
        <p:txBody>
          <a:bodyPr/>
          <a:lstStyle>
            <a:lvl1pPr defTabSz="914400">
              <a:defRPr>
                <a:solidFill>
                  <a:schemeClr val="bg1"/>
                </a:solidFill>
              </a:defRPr>
            </a:lvl1pPr>
          </a:lstStyle>
          <a:p>
            <a:pPr>
              <a:defRPr/>
            </a:pPr>
            <a:fld id="{0730D73E-105F-4730-A8AC-6BED7D2D0183}" type="slidenum">
              <a:rPr lang="en-US" altLang="en-US"/>
              <a:pPr>
                <a:defRPr/>
              </a:pPr>
              <a:t>‹#›</a:t>
            </a:fld>
            <a:endParaRPr lang="en-US" altLang="en-US"/>
          </a:p>
        </p:txBody>
      </p:sp>
    </p:spTree>
    <p:extLst>
      <p:ext uri="{BB962C8B-B14F-4D97-AF65-F5344CB8AC3E}">
        <p14:creationId xmlns:p14="http://schemas.microsoft.com/office/powerpoint/2010/main" val="339342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141"/>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142"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6">
            <a:extLst>
              <a:ext uri="{FF2B5EF4-FFF2-40B4-BE49-F238E27FC236}">
                <a16:creationId xmlns:a16="http://schemas.microsoft.com/office/drawing/2014/main" id="{0ADF7BFF-6AB2-40BC-AE55-A2971DF9BE39}"/>
              </a:ext>
            </a:extLst>
          </p:cNvPr>
          <p:cNvSpPr>
            <a:spLocks noGrp="1"/>
          </p:cNvSpPr>
          <p:nvPr>
            <p:ph type="sldNum" sz="quarter" idx="10"/>
          </p:nvPr>
        </p:nvSpPr>
        <p:spPr/>
        <p:txBody>
          <a:bodyPr/>
          <a:lstStyle>
            <a:lvl1pPr defTabSz="914400">
              <a:defRPr/>
            </a:lvl1pPr>
          </a:lstStyle>
          <a:p>
            <a:pPr>
              <a:defRPr/>
            </a:pPr>
            <a:fld id="{AE5FD1AE-839B-4984-B970-80E65BE5A2ED}" type="slidenum">
              <a:rPr lang="en-US"/>
              <a:pPr>
                <a:defRPr/>
              </a:pPr>
              <a:t>‹#›</a:t>
            </a:fld>
            <a:endParaRPr lang="en-US" dirty="0"/>
          </a:p>
        </p:txBody>
      </p:sp>
    </p:spTree>
    <p:extLst>
      <p:ext uri="{BB962C8B-B14F-4D97-AF65-F5344CB8AC3E}">
        <p14:creationId xmlns:p14="http://schemas.microsoft.com/office/powerpoint/2010/main" val="1491433491"/>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93"/>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6">
            <a:extLst>
              <a:ext uri="{FF2B5EF4-FFF2-40B4-BE49-F238E27FC236}">
                <a16:creationId xmlns:a16="http://schemas.microsoft.com/office/drawing/2014/main" id="{529541F9-AACB-41D4-85B7-C438A2161BE0}"/>
              </a:ext>
            </a:extLst>
          </p:cNvPr>
          <p:cNvSpPr>
            <a:spLocks noGrp="1"/>
          </p:cNvSpPr>
          <p:nvPr>
            <p:ph type="sldNum" sz="quarter" idx="10"/>
          </p:nvPr>
        </p:nvSpPr>
        <p:spPr/>
        <p:txBody>
          <a:bodyPr/>
          <a:lstStyle>
            <a:lvl1pPr defTabSz="914400">
              <a:defRPr/>
            </a:lvl1pPr>
          </a:lstStyle>
          <a:p>
            <a:pPr>
              <a:defRPr/>
            </a:pPr>
            <a:fld id="{EB0314C0-01B2-4129-833B-61C7EC8E042D}" type="slidenum">
              <a:rPr lang="en-US"/>
              <a:pPr>
                <a:defRPr/>
              </a:pPr>
              <a:t>‹#›</a:t>
            </a:fld>
            <a:endParaRPr lang="en-US" dirty="0"/>
          </a:p>
        </p:txBody>
      </p:sp>
    </p:spTree>
    <p:extLst>
      <p:ext uri="{BB962C8B-B14F-4D97-AF65-F5344CB8AC3E}">
        <p14:creationId xmlns:p14="http://schemas.microsoft.com/office/powerpoint/2010/main" val="307063339"/>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9961D-5FE3-4E80-811D-6F8CAFF435E5}"/>
              </a:ext>
            </a:extLst>
          </p:cNvPr>
          <p:cNvSpPr>
            <a:spLocks noGrp="1"/>
          </p:cNvSpPr>
          <p:nvPr>
            <p:ph type="dt" sz="half" idx="10"/>
          </p:nvPr>
        </p:nvSpPr>
        <p:spPr>
          <a:xfrm>
            <a:off x="457200" y="6356350"/>
            <a:ext cx="2133600" cy="365125"/>
          </a:xfrm>
          <a:prstGeom prst="rect">
            <a:avLst/>
          </a:prstGeom>
        </p:spPr>
        <p:txBody>
          <a:bodyPr lIns="91440" tIns="45720" rIns="91440" bIns="45720"/>
          <a:lstStyle>
            <a:lvl1pPr defTabSz="457200">
              <a:defRPr>
                <a:solidFill>
                  <a:srgbClr val="000000"/>
                </a:solidFill>
              </a:defRPr>
            </a:lvl1pPr>
          </a:lstStyle>
          <a:p>
            <a:pPr>
              <a:defRPr/>
            </a:pPr>
            <a:endParaRPr lang="en-US"/>
          </a:p>
        </p:txBody>
      </p:sp>
      <p:sp>
        <p:nvSpPr>
          <p:cNvPr id="5" name="Footer Placeholder 4">
            <a:extLst>
              <a:ext uri="{FF2B5EF4-FFF2-40B4-BE49-F238E27FC236}">
                <a16:creationId xmlns:a16="http://schemas.microsoft.com/office/drawing/2014/main" id="{6DB8368F-390F-440E-A3F6-E7239F642FA8}"/>
              </a:ext>
            </a:extLst>
          </p:cNvPr>
          <p:cNvSpPr>
            <a:spLocks noGrp="1"/>
          </p:cNvSpPr>
          <p:nvPr>
            <p:ph type="ftr" sz="quarter" idx="11"/>
          </p:nvPr>
        </p:nvSpPr>
        <p:spPr>
          <a:xfrm>
            <a:off x="3124200" y="6356350"/>
            <a:ext cx="2895600" cy="365125"/>
          </a:xfrm>
          <a:prstGeom prst="rect">
            <a:avLst/>
          </a:prstGeom>
        </p:spPr>
        <p:txBody>
          <a:bodyPr lIns="91440" tIns="45720" rIns="91440" bIns="45720"/>
          <a:lstStyle>
            <a:lvl1pPr defTabSz="457200">
              <a:defRPr>
                <a:solidFill>
                  <a:srgbClr val="000000"/>
                </a:solidFill>
              </a:defRPr>
            </a:lvl1pPr>
          </a:lstStyle>
          <a:p>
            <a:pPr>
              <a:defRPr/>
            </a:pPr>
            <a:r>
              <a:rPr lang="en-US"/>
              <a:t>Working Draft, Pre-Decisional, Deliberative Documet - Internal VA Use Only</a:t>
            </a:r>
            <a:endParaRPr lang="en-US" dirty="0"/>
          </a:p>
        </p:txBody>
      </p:sp>
      <p:sp>
        <p:nvSpPr>
          <p:cNvPr id="6" name="Slide Number Placeholder 5">
            <a:extLst>
              <a:ext uri="{FF2B5EF4-FFF2-40B4-BE49-F238E27FC236}">
                <a16:creationId xmlns:a16="http://schemas.microsoft.com/office/drawing/2014/main" id="{6C515554-E2F1-4B4F-BEA4-584BCB93AB9D}"/>
              </a:ext>
            </a:extLst>
          </p:cNvPr>
          <p:cNvSpPr>
            <a:spLocks noGrp="1"/>
          </p:cNvSpPr>
          <p:nvPr>
            <p:ph type="sldNum" sz="quarter" idx="12"/>
          </p:nvPr>
        </p:nvSpPr>
        <p:spPr/>
        <p:txBody>
          <a:bodyPr/>
          <a:lstStyle>
            <a:lvl1pPr defTabSz="914400">
              <a:defRPr/>
            </a:lvl1pPr>
          </a:lstStyle>
          <a:p>
            <a:pPr>
              <a:defRPr/>
            </a:pPr>
            <a:fld id="{133966B6-2AC8-43CE-B044-C242808D02D8}" type="slidenum">
              <a:rPr lang="en-US"/>
              <a:pPr>
                <a:defRPr/>
              </a:pPr>
              <a:t>‹#›</a:t>
            </a:fld>
            <a:endParaRPr lang="en-US" dirty="0"/>
          </a:p>
        </p:txBody>
      </p:sp>
    </p:spTree>
    <p:extLst>
      <p:ext uri="{BB962C8B-B14F-4D97-AF65-F5344CB8AC3E}">
        <p14:creationId xmlns:p14="http://schemas.microsoft.com/office/powerpoint/2010/main" val="668328476"/>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453D880-7104-47BF-ACF3-B6D8A596C2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1C74C0-9C88-4F40-B1A2-2DCB20769D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17C829-AAE3-467B-A96C-1C58EB4A139E}"/>
              </a:ext>
            </a:extLst>
          </p:cNvPr>
          <p:cNvSpPr>
            <a:spLocks noGrp="1" noChangeArrowheads="1"/>
          </p:cNvSpPr>
          <p:nvPr>
            <p:ph type="sldNum" sz="quarter" idx="12"/>
          </p:nvPr>
        </p:nvSpPr>
        <p:spPr>
          <a:ln/>
        </p:spPr>
        <p:txBody>
          <a:bodyPr/>
          <a:lstStyle>
            <a:lvl1pPr>
              <a:defRPr/>
            </a:lvl1pPr>
          </a:lstStyle>
          <a:p>
            <a:pPr>
              <a:defRPr/>
            </a:pPr>
            <a:fld id="{5C4A6959-D3AB-4E7C-9062-98C3F6B65708}" type="slidenum">
              <a:rPr lang="en-US" altLang="en-US"/>
              <a:pPr>
                <a:defRPr/>
              </a:pPr>
              <a:t>‹#›</a:t>
            </a:fld>
            <a:endParaRPr lang="en-US" altLang="en-US"/>
          </a:p>
        </p:txBody>
      </p:sp>
    </p:spTree>
    <p:extLst>
      <p:ext uri="{BB962C8B-B14F-4D97-AF65-F5344CB8AC3E}">
        <p14:creationId xmlns:p14="http://schemas.microsoft.com/office/powerpoint/2010/main" val="3374554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1"/>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32C04-471F-4969-976E-F0E9A5712B24}"/>
              </a:ext>
            </a:extLst>
          </p:cNvPr>
          <p:cNvSpPr>
            <a:spLocks noGrp="1"/>
          </p:cNvSpPr>
          <p:nvPr>
            <p:ph type="dt" sz="half" idx="10"/>
          </p:nvPr>
        </p:nvSpPr>
        <p:spPr>
          <a:xfrm>
            <a:off x="457200" y="6356350"/>
            <a:ext cx="2133600" cy="365125"/>
          </a:xfrm>
          <a:prstGeom prst="rect">
            <a:avLst/>
          </a:prstGeom>
        </p:spPr>
        <p:txBody>
          <a:bodyPr lIns="91440" tIns="45720" rIns="91440" bIns="45720"/>
          <a:lstStyle>
            <a:lvl1pPr defTabSz="457200">
              <a:defRPr>
                <a:solidFill>
                  <a:srgbClr val="000000"/>
                </a:solidFill>
              </a:defRPr>
            </a:lvl1pPr>
          </a:lstStyle>
          <a:p>
            <a:pPr>
              <a:defRPr/>
            </a:pPr>
            <a:endParaRPr lang="en-US"/>
          </a:p>
        </p:txBody>
      </p:sp>
      <p:sp>
        <p:nvSpPr>
          <p:cNvPr id="5" name="Footer Placeholder 4">
            <a:extLst>
              <a:ext uri="{FF2B5EF4-FFF2-40B4-BE49-F238E27FC236}">
                <a16:creationId xmlns:a16="http://schemas.microsoft.com/office/drawing/2014/main" id="{662D278E-00C1-4D2F-B59D-2AEF47212CA3}"/>
              </a:ext>
            </a:extLst>
          </p:cNvPr>
          <p:cNvSpPr>
            <a:spLocks noGrp="1"/>
          </p:cNvSpPr>
          <p:nvPr>
            <p:ph type="ftr" sz="quarter" idx="11"/>
          </p:nvPr>
        </p:nvSpPr>
        <p:spPr>
          <a:xfrm>
            <a:off x="3124200" y="6356350"/>
            <a:ext cx="2895600" cy="365125"/>
          </a:xfrm>
          <a:prstGeom prst="rect">
            <a:avLst/>
          </a:prstGeom>
        </p:spPr>
        <p:txBody>
          <a:bodyPr lIns="91440" tIns="45720" rIns="91440" bIns="45720"/>
          <a:lstStyle>
            <a:lvl1pPr defTabSz="457200">
              <a:defRPr>
                <a:solidFill>
                  <a:srgbClr val="000000"/>
                </a:solidFill>
              </a:defRPr>
            </a:lvl1pPr>
          </a:lstStyle>
          <a:p>
            <a:pPr>
              <a:defRPr/>
            </a:pPr>
            <a:r>
              <a:rPr lang="en-US"/>
              <a:t>Working Draft, Pre-Decisional, Deliberative Documet - Internal VA Use Only</a:t>
            </a:r>
            <a:endParaRPr lang="en-US" dirty="0"/>
          </a:p>
        </p:txBody>
      </p:sp>
      <p:sp>
        <p:nvSpPr>
          <p:cNvPr id="6" name="Slide Number Placeholder 5">
            <a:extLst>
              <a:ext uri="{FF2B5EF4-FFF2-40B4-BE49-F238E27FC236}">
                <a16:creationId xmlns:a16="http://schemas.microsoft.com/office/drawing/2014/main" id="{F02D6AD5-0066-4132-BF65-3E430561E235}"/>
              </a:ext>
            </a:extLst>
          </p:cNvPr>
          <p:cNvSpPr>
            <a:spLocks noGrp="1"/>
          </p:cNvSpPr>
          <p:nvPr>
            <p:ph type="sldNum" sz="quarter" idx="12"/>
          </p:nvPr>
        </p:nvSpPr>
        <p:spPr/>
        <p:txBody>
          <a:bodyPr/>
          <a:lstStyle>
            <a:lvl1pPr defTabSz="914400">
              <a:defRPr/>
            </a:lvl1pPr>
          </a:lstStyle>
          <a:p>
            <a:pPr>
              <a:defRPr/>
            </a:pPr>
            <a:fld id="{2B59F437-72E8-4430-A347-37125C7AEF0F}" type="slidenum">
              <a:rPr lang="en-US"/>
              <a:pPr>
                <a:defRPr/>
              </a:pPr>
              <a:t>‹#›</a:t>
            </a:fld>
            <a:endParaRPr lang="en-US" dirty="0"/>
          </a:p>
        </p:txBody>
      </p:sp>
    </p:spTree>
    <p:extLst>
      <p:ext uri="{BB962C8B-B14F-4D97-AF65-F5344CB8AC3E}">
        <p14:creationId xmlns:p14="http://schemas.microsoft.com/office/powerpoint/2010/main" val="1188546181"/>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90600" y="198438"/>
            <a:ext cx="7696200" cy="487362"/>
          </a:xfrm>
          <a:prstGeom prst="rect">
            <a:avLst/>
          </a:prstGeom>
        </p:spPr>
        <p:txBody>
          <a:bodyPr/>
          <a:lstStyle>
            <a:lvl1pPr algn="l">
              <a:defRPr sz="2200" cap="all" baseline="0">
                <a:solidFill>
                  <a:schemeClr val="tx1"/>
                </a:solidFill>
                <a:latin typeface="Georgia"/>
              </a:defRPr>
            </a:lvl1pPr>
          </a:lstStyle>
          <a:p>
            <a:r>
              <a:rPr lang="en-US" dirty="0"/>
              <a:t>Click to edit Master title style</a:t>
            </a:r>
          </a:p>
        </p:txBody>
      </p:sp>
      <p:sp>
        <p:nvSpPr>
          <p:cNvPr id="6" name="Content Placeholder 2"/>
          <p:cNvSpPr>
            <a:spLocks noGrp="1"/>
          </p:cNvSpPr>
          <p:nvPr>
            <p:ph idx="1"/>
          </p:nvPr>
        </p:nvSpPr>
        <p:spPr>
          <a:xfrm>
            <a:off x="990600" y="1143000"/>
            <a:ext cx="7696200" cy="5181600"/>
          </a:xfrm>
          <a:prstGeom prst="rect">
            <a:avLst/>
          </a:prstGeom>
        </p:spPr>
        <p:txBody>
          <a:bodyPr/>
          <a:lstStyle>
            <a:lvl1pPr>
              <a:defRPr>
                <a:solidFill>
                  <a:srgbClr val="174782"/>
                </a:solidFill>
                <a:latin typeface="Georgia"/>
              </a:defRPr>
            </a:lvl1pPr>
            <a:lvl2pPr>
              <a:defRPr>
                <a:latin typeface="Georgia"/>
              </a:defRPr>
            </a:lvl2pPr>
            <a:lvl3pPr>
              <a:defRPr>
                <a:latin typeface="Georgia"/>
              </a:defRPr>
            </a:lvl3pPr>
            <a:lvl4pPr>
              <a:defRPr>
                <a:latin typeface="Georgia"/>
              </a:defRPr>
            </a:lvl4pPr>
            <a:lvl5pPr>
              <a:defRPr>
                <a:latin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6075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90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34573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66800" y="1143000"/>
            <a:ext cx="37719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quarter" idx="14"/>
          </p:nvPr>
        </p:nvSpPr>
        <p:spPr>
          <a:xfrm>
            <a:off x="5029200" y="1143000"/>
            <a:ext cx="37719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990600" y="198438"/>
            <a:ext cx="7696200" cy="487362"/>
          </a:xfrm>
          <a:prstGeom prst="rect">
            <a:avLst/>
          </a:prstGeom>
        </p:spPr>
        <p:txBody>
          <a:bodyPr/>
          <a:lstStyle>
            <a:lvl1pPr algn="l">
              <a:defRPr sz="2200" cap="all" baseline="0">
                <a:solidFill>
                  <a:schemeClr val="bg1"/>
                </a:solidFill>
                <a:latin typeface="Georgia"/>
              </a:defRPr>
            </a:lvl1pPr>
          </a:lstStyle>
          <a:p>
            <a:r>
              <a:rPr lang="en-US"/>
              <a:t>Click to edit Master title style</a:t>
            </a:r>
            <a:endParaRPr lang="en-US" dirty="0"/>
          </a:p>
        </p:txBody>
      </p:sp>
    </p:spTree>
    <p:extLst>
      <p:ext uri="{BB962C8B-B14F-4D97-AF65-F5344CB8AC3E}">
        <p14:creationId xmlns:p14="http://schemas.microsoft.com/office/powerpoint/2010/main" val="281182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1D05D0-7775-4250-9267-1A35E2E932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C81784-BDA1-4DA7-8856-E12FF6A73E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7BAEE3-1150-4A44-B3AC-6DB5B1FAEB2E}"/>
              </a:ext>
            </a:extLst>
          </p:cNvPr>
          <p:cNvSpPr>
            <a:spLocks noGrp="1" noChangeArrowheads="1"/>
          </p:cNvSpPr>
          <p:nvPr>
            <p:ph type="sldNum" sz="quarter" idx="12"/>
          </p:nvPr>
        </p:nvSpPr>
        <p:spPr>
          <a:ln/>
        </p:spPr>
        <p:txBody>
          <a:bodyPr/>
          <a:lstStyle>
            <a:lvl1pPr>
              <a:defRPr/>
            </a:lvl1pPr>
          </a:lstStyle>
          <a:p>
            <a:pPr>
              <a:defRPr/>
            </a:pPr>
            <a:fld id="{80AE2C62-5D20-4A82-9BE2-C14F3C10B579}" type="slidenum">
              <a:rPr lang="en-US" altLang="en-US"/>
              <a:pPr>
                <a:defRPr/>
              </a:pPr>
              <a:t>‹#›</a:t>
            </a:fld>
            <a:endParaRPr lang="en-US" altLang="en-US"/>
          </a:p>
        </p:txBody>
      </p:sp>
    </p:spTree>
    <p:extLst>
      <p:ext uri="{BB962C8B-B14F-4D97-AF65-F5344CB8AC3E}">
        <p14:creationId xmlns:p14="http://schemas.microsoft.com/office/powerpoint/2010/main" val="298337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5C7E7E-E67D-43EB-A23B-11AC9B43718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A451CEF-A7DF-4987-8B94-51AD2BEAC5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E402335-A9C2-4062-8540-621A40327E3B}"/>
              </a:ext>
            </a:extLst>
          </p:cNvPr>
          <p:cNvSpPr>
            <a:spLocks noGrp="1" noChangeArrowheads="1"/>
          </p:cNvSpPr>
          <p:nvPr>
            <p:ph type="sldNum" sz="quarter" idx="12"/>
          </p:nvPr>
        </p:nvSpPr>
        <p:spPr>
          <a:ln/>
        </p:spPr>
        <p:txBody>
          <a:bodyPr/>
          <a:lstStyle>
            <a:lvl1pPr>
              <a:defRPr/>
            </a:lvl1pPr>
          </a:lstStyle>
          <a:p>
            <a:pPr>
              <a:defRPr/>
            </a:pPr>
            <a:fld id="{0CCB7D82-5674-4931-AF1C-24CA22411A02}" type="slidenum">
              <a:rPr lang="en-US" altLang="en-US"/>
              <a:pPr>
                <a:defRPr/>
              </a:pPr>
              <a:t>‹#›</a:t>
            </a:fld>
            <a:endParaRPr lang="en-US" altLang="en-US"/>
          </a:p>
        </p:txBody>
      </p:sp>
    </p:spTree>
    <p:extLst>
      <p:ext uri="{BB962C8B-B14F-4D97-AF65-F5344CB8AC3E}">
        <p14:creationId xmlns:p14="http://schemas.microsoft.com/office/powerpoint/2010/main" val="344408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F4A2865-F56D-4E8F-8801-2BC9523BC2A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E7BDA25-ED16-4EB8-B11B-5360286B6D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A478408-F84F-4C07-BC20-28812F5D5715}"/>
              </a:ext>
            </a:extLst>
          </p:cNvPr>
          <p:cNvSpPr>
            <a:spLocks noGrp="1" noChangeArrowheads="1"/>
          </p:cNvSpPr>
          <p:nvPr>
            <p:ph type="sldNum" sz="quarter" idx="12"/>
          </p:nvPr>
        </p:nvSpPr>
        <p:spPr>
          <a:ln/>
        </p:spPr>
        <p:txBody>
          <a:bodyPr/>
          <a:lstStyle>
            <a:lvl1pPr>
              <a:defRPr/>
            </a:lvl1pPr>
          </a:lstStyle>
          <a:p>
            <a:pPr>
              <a:defRPr/>
            </a:pPr>
            <a:fld id="{EE1EF97C-E3FB-4298-90BC-0FE71B6AC254}" type="slidenum">
              <a:rPr lang="en-US" altLang="en-US"/>
              <a:pPr>
                <a:defRPr/>
              </a:pPr>
              <a:t>‹#›</a:t>
            </a:fld>
            <a:endParaRPr lang="en-US" altLang="en-US"/>
          </a:p>
        </p:txBody>
      </p:sp>
    </p:spTree>
    <p:extLst>
      <p:ext uri="{BB962C8B-B14F-4D97-AF65-F5344CB8AC3E}">
        <p14:creationId xmlns:p14="http://schemas.microsoft.com/office/powerpoint/2010/main" val="1424832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492549-F727-47A3-B9A3-FDA2300E31F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C75FCB-1AF9-4574-9EF3-192856ED16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E2C6A90-BAEC-4C27-A3A1-32E798042533}"/>
              </a:ext>
            </a:extLst>
          </p:cNvPr>
          <p:cNvSpPr>
            <a:spLocks noGrp="1" noChangeArrowheads="1"/>
          </p:cNvSpPr>
          <p:nvPr>
            <p:ph type="sldNum" sz="quarter" idx="12"/>
          </p:nvPr>
        </p:nvSpPr>
        <p:spPr>
          <a:ln/>
        </p:spPr>
        <p:txBody>
          <a:bodyPr/>
          <a:lstStyle>
            <a:lvl1pPr>
              <a:defRPr/>
            </a:lvl1pPr>
          </a:lstStyle>
          <a:p>
            <a:pPr>
              <a:defRPr/>
            </a:pPr>
            <a:fld id="{2B0E9C6D-2DBD-4092-A867-6D5485FCE8E3}" type="slidenum">
              <a:rPr lang="en-US" altLang="en-US"/>
              <a:pPr>
                <a:defRPr/>
              </a:pPr>
              <a:t>‹#›</a:t>
            </a:fld>
            <a:endParaRPr lang="en-US" altLang="en-US"/>
          </a:p>
        </p:txBody>
      </p:sp>
    </p:spTree>
    <p:extLst>
      <p:ext uri="{BB962C8B-B14F-4D97-AF65-F5344CB8AC3E}">
        <p14:creationId xmlns:p14="http://schemas.microsoft.com/office/powerpoint/2010/main" val="159557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AEBCE7-3EDA-4245-9681-9BF5250081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433A9C-8CCE-4C0B-BF41-F807F85B35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E6C4BA-6902-4D82-B74B-BE4116380394}"/>
              </a:ext>
            </a:extLst>
          </p:cNvPr>
          <p:cNvSpPr>
            <a:spLocks noGrp="1" noChangeArrowheads="1"/>
          </p:cNvSpPr>
          <p:nvPr>
            <p:ph type="sldNum" sz="quarter" idx="12"/>
          </p:nvPr>
        </p:nvSpPr>
        <p:spPr>
          <a:ln/>
        </p:spPr>
        <p:txBody>
          <a:bodyPr/>
          <a:lstStyle>
            <a:lvl1pPr>
              <a:defRPr/>
            </a:lvl1pPr>
          </a:lstStyle>
          <a:p>
            <a:pPr>
              <a:defRPr/>
            </a:pPr>
            <a:fld id="{3135D315-AB2F-4E4D-966F-1EE329D69212}" type="slidenum">
              <a:rPr lang="en-US" altLang="en-US"/>
              <a:pPr>
                <a:defRPr/>
              </a:pPr>
              <a:t>‹#›</a:t>
            </a:fld>
            <a:endParaRPr lang="en-US" altLang="en-US"/>
          </a:p>
        </p:txBody>
      </p:sp>
    </p:spTree>
    <p:extLst>
      <p:ext uri="{BB962C8B-B14F-4D97-AF65-F5344CB8AC3E}">
        <p14:creationId xmlns:p14="http://schemas.microsoft.com/office/powerpoint/2010/main" val="159642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B46B07-B7A2-40AF-A9A1-33CA2FEB07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E49D18-4D86-43D7-9704-A21C8E9BF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B1F479-39C3-424B-A08F-E9F5A34DBD6E}"/>
              </a:ext>
            </a:extLst>
          </p:cNvPr>
          <p:cNvSpPr>
            <a:spLocks noGrp="1" noChangeArrowheads="1"/>
          </p:cNvSpPr>
          <p:nvPr>
            <p:ph type="sldNum" sz="quarter" idx="12"/>
          </p:nvPr>
        </p:nvSpPr>
        <p:spPr>
          <a:ln/>
        </p:spPr>
        <p:txBody>
          <a:bodyPr/>
          <a:lstStyle>
            <a:lvl1pPr>
              <a:defRPr/>
            </a:lvl1pPr>
          </a:lstStyle>
          <a:p>
            <a:pPr>
              <a:defRPr/>
            </a:pPr>
            <a:fld id="{7FB7A59E-D9A3-4ABC-88FA-D1DD91409F84}" type="slidenum">
              <a:rPr lang="en-US" altLang="en-US"/>
              <a:pPr>
                <a:defRPr/>
              </a:pPr>
              <a:t>‹#›</a:t>
            </a:fld>
            <a:endParaRPr lang="en-US" altLang="en-US"/>
          </a:p>
        </p:txBody>
      </p:sp>
    </p:spTree>
    <p:extLst>
      <p:ext uri="{BB962C8B-B14F-4D97-AF65-F5344CB8AC3E}">
        <p14:creationId xmlns:p14="http://schemas.microsoft.com/office/powerpoint/2010/main" val="2172082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1BA0F5D-9727-4985-B5EF-6A2786B59C3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23ED503-CC9C-4A23-BD96-B3C1D28F060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6BA901A-358F-48DE-A508-A1772F9245D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9EE67F78-68BD-4BF8-B401-F3927F1BBE5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E79A4377-44F7-4F52-96DB-E5D005FE3F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104F3DF-0413-4E96-AB4B-6E32DBD441A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7FE57D9-E1FF-44B6-B4C2-3F4DF3EF0D35}"/>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CAB4D4C6-A127-4052-B825-0A9B81A705B7}"/>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7DEC324-F83C-4259-8BC1-EC6014A3D65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06381E2C-3C90-459E-AAB9-3C70BBE15988}" type="datetimeFigureOut">
              <a:rPr lang="en-US"/>
              <a:pPr>
                <a:defRPr/>
              </a:pPr>
              <a:t>8/3/2021</a:t>
            </a:fld>
            <a:endParaRPr lang="en-US"/>
          </a:p>
        </p:txBody>
      </p:sp>
      <p:sp>
        <p:nvSpPr>
          <p:cNvPr id="5" name="Footer Placeholder 4">
            <a:extLst>
              <a:ext uri="{FF2B5EF4-FFF2-40B4-BE49-F238E27FC236}">
                <a16:creationId xmlns:a16="http://schemas.microsoft.com/office/drawing/2014/main" id="{73C1A676-EE43-4E44-8EE8-29F0204DA0A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D80D715-820A-4060-86C5-BB8BFB30248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E9577C4-E19D-4CC2-B22B-97D33A9012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2336A775-B858-4818-873E-30F0374D7A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AD5B0844-7AD6-4D05-850A-BD391BEB0C8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a:extLst>
              <a:ext uri="{FF2B5EF4-FFF2-40B4-BE49-F238E27FC236}">
                <a16:creationId xmlns:a16="http://schemas.microsoft.com/office/drawing/2014/main" id="{883875C7-D8EA-4196-B36C-E82566EABAA4}"/>
              </a:ext>
            </a:extLst>
          </p:cNvPr>
          <p:cNvSpPr/>
          <p:nvPr/>
        </p:nvSpPr>
        <p:spPr>
          <a:xfrm>
            <a:off x="0" y="6140450"/>
            <a:ext cx="9144000" cy="731838"/>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pic>
        <p:nvPicPr>
          <p:cNvPr id="3077" name="Picture 8" descr="3. VA-PRIMARY-HORIZONTAL-WHITE-VECTOR2.png">
            <a:extLst>
              <a:ext uri="{FF2B5EF4-FFF2-40B4-BE49-F238E27FC236}">
                <a16:creationId xmlns:a16="http://schemas.microsoft.com/office/drawing/2014/main" id="{92D902F9-8BE7-42BF-938A-D35C24F5D4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1263" y="6272213"/>
            <a:ext cx="22098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6204E9C-D972-4E05-BEB7-D3D6860F8DB5}"/>
              </a:ext>
            </a:extLst>
          </p:cNvPr>
          <p:cNvSpPr>
            <a:spLocks noGrp="1"/>
          </p:cNvSpPr>
          <p:nvPr>
            <p:ph type="sldNum" sz="quarter" idx="4"/>
          </p:nvPr>
        </p:nvSpPr>
        <p:spPr>
          <a:xfrm>
            <a:off x="6937375" y="6400800"/>
            <a:ext cx="2133600" cy="365125"/>
          </a:xfrm>
          <a:prstGeom prst="rect">
            <a:avLst/>
          </a:prstGeom>
        </p:spPr>
        <p:txBody>
          <a:bodyPr vert="horz" lIns="91440" tIns="45720" rIns="91440" bIns="45720" rtlCol="0" anchor="ctr"/>
          <a:lstStyle>
            <a:lvl1pPr algn="r" defTabSz="457200">
              <a:defRPr sz="1200">
                <a:solidFill>
                  <a:prstClr val="white"/>
                </a:solidFill>
              </a:defRPr>
            </a:lvl1pPr>
          </a:lstStyle>
          <a:p>
            <a:pPr>
              <a:defRPr/>
            </a:pPr>
            <a:fld id="{69E6E7F6-AE88-4043-B1EE-B0BC86D2CD48}" type="slidenum">
              <a:rPr lang="en-US"/>
              <a:pPr>
                <a:defRPr/>
              </a:pPr>
              <a:t>‹#›</a:t>
            </a:fld>
            <a:endParaRPr lang="en-US" dirty="0"/>
          </a:p>
        </p:txBody>
      </p:sp>
      <p:pic>
        <p:nvPicPr>
          <p:cNvPr id="3079" name="Picture 2" descr="C:\Users\vacoGrovem\AppData\Local\Microsoft\Windows\Temporary Internet Files\Content.Outlook\83QVOJUE\CHOOSE-VA-rev.png">
            <a:extLst>
              <a:ext uri="{FF2B5EF4-FFF2-40B4-BE49-F238E27FC236}">
                <a16:creationId xmlns:a16="http://schemas.microsoft.com/office/drawing/2014/main" id="{9CF83C6A-3388-4A26-9548-78CD9A1B10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6172200"/>
            <a:ext cx="20383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es.ashford@va.gov" TargetMode="External"/><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hyperlink" Target="http://www.warrelatedillness.v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0AC6D7A-7646-4C21-95ED-7037FBA399BC}"/>
              </a:ext>
            </a:extLst>
          </p:cNvPr>
          <p:cNvSpPr>
            <a:spLocks noGrp="1" noChangeArrowheads="1"/>
          </p:cNvSpPr>
          <p:nvPr>
            <p:ph type="ctrTitle" idx="4294967295"/>
          </p:nvPr>
        </p:nvSpPr>
        <p:spPr>
          <a:xfrm>
            <a:off x="0" y="1344613"/>
            <a:ext cx="9144000" cy="2525712"/>
          </a:xfrm>
        </p:spPr>
        <p:txBody>
          <a:bodyPr/>
          <a:lstStyle/>
          <a:p>
            <a:pPr eaLnBrk="1" hangingPunct="1"/>
            <a:r>
              <a:rPr lang="en-US" altLang="en-US" sz="3600" b="1"/>
              <a:t>Gulf War Illnesses (GWI)</a:t>
            </a:r>
            <a:br>
              <a:rPr lang="en-US" altLang="en-US" sz="4800" b="1"/>
            </a:br>
            <a:r>
              <a:rPr lang="en-US" altLang="en-US" sz="2800" b="1"/>
              <a:t>Acetyl-cholinesterase inhibitor withdrawal hypothesis:  Tardive Dysautonomia</a:t>
            </a:r>
            <a:br>
              <a:rPr lang="en-US" altLang="en-US" sz="2800" b="1"/>
            </a:br>
            <a:br>
              <a:rPr lang="en-US" altLang="en-US" sz="2800" b="1"/>
            </a:br>
            <a:r>
              <a:rPr lang="en-US" altLang="en-US" sz="2000" b="1"/>
              <a:t>Research Advisory Committee on Gulf War</a:t>
            </a:r>
            <a:br>
              <a:rPr lang="en-US" altLang="en-US" sz="2000" b="1"/>
            </a:br>
            <a:r>
              <a:rPr lang="en-US" altLang="en-US" sz="2000" b="1"/>
              <a:t>August 4, 2021</a:t>
            </a:r>
          </a:p>
        </p:txBody>
      </p:sp>
      <p:sp>
        <p:nvSpPr>
          <p:cNvPr id="17411" name="Subtitle 2">
            <a:extLst>
              <a:ext uri="{FF2B5EF4-FFF2-40B4-BE49-F238E27FC236}">
                <a16:creationId xmlns:a16="http://schemas.microsoft.com/office/drawing/2014/main" id="{8919DD05-7C18-44EC-A91A-7E974C66D8F5}"/>
              </a:ext>
            </a:extLst>
          </p:cNvPr>
          <p:cNvSpPr>
            <a:spLocks noGrp="1" noChangeArrowheads="1"/>
          </p:cNvSpPr>
          <p:nvPr>
            <p:ph type="subTitle" idx="4294967295"/>
          </p:nvPr>
        </p:nvSpPr>
        <p:spPr>
          <a:xfrm>
            <a:off x="1374775" y="4127500"/>
            <a:ext cx="6400800" cy="1587500"/>
          </a:xfrm>
        </p:spPr>
        <p:txBody>
          <a:bodyPr/>
          <a:lstStyle/>
          <a:p>
            <a:pPr marL="0" indent="0" algn="ctr" eaLnBrk="1" hangingPunct="1">
              <a:lnSpc>
                <a:spcPct val="110000"/>
              </a:lnSpc>
              <a:spcBef>
                <a:spcPts val="600"/>
              </a:spcBef>
              <a:buFontTx/>
              <a:buNone/>
            </a:pPr>
            <a:r>
              <a:rPr lang="en-US" altLang="en-US" sz="2000" b="1"/>
              <a:t>J. Wesson Ashford, MD, PhD</a:t>
            </a:r>
          </a:p>
          <a:p>
            <a:pPr marL="0" indent="0" algn="ctr" eaLnBrk="1" hangingPunct="1">
              <a:lnSpc>
                <a:spcPct val="110000"/>
              </a:lnSpc>
              <a:spcBef>
                <a:spcPts val="600"/>
              </a:spcBef>
              <a:buFontTx/>
              <a:buNone/>
            </a:pPr>
            <a:r>
              <a:rPr lang="en-US" altLang="en-US" sz="2000" b="1"/>
              <a:t>Director, WRIISC-CA</a:t>
            </a:r>
            <a:br>
              <a:rPr lang="en-US" altLang="en-US" sz="1100" b="1"/>
            </a:br>
            <a:r>
              <a:rPr lang="en-US" altLang="en-US" sz="2000" b="1"/>
              <a:t>VA Palo Alto Health Care System</a:t>
            </a:r>
            <a:r>
              <a:rPr lang="en-US" altLang="en-US" sz="1100" b="1"/>
              <a:t> </a:t>
            </a:r>
            <a:br>
              <a:rPr lang="en-US" altLang="en-US" sz="1100" b="1"/>
            </a:br>
            <a:r>
              <a:rPr lang="en-US" altLang="en-US" sz="1600" b="1">
                <a:solidFill>
                  <a:srgbClr val="0070C0"/>
                </a:solidFill>
                <a:hlinkClick r:id="rId3"/>
              </a:rPr>
              <a:t>wes.ashford@va.gov</a:t>
            </a:r>
            <a:endParaRPr lang="en-US" altLang="en-US" sz="1600" b="1">
              <a:solidFill>
                <a:srgbClr val="0070C0"/>
              </a:solidFill>
            </a:endParaRPr>
          </a:p>
          <a:p>
            <a:pPr marL="0" indent="0" algn="ctr" eaLnBrk="1" hangingPunct="1">
              <a:lnSpc>
                <a:spcPct val="110000"/>
              </a:lnSpc>
              <a:buFontTx/>
              <a:buNone/>
            </a:pPr>
            <a:r>
              <a:rPr lang="en-US" altLang="en-US" sz="1600" b="1">
                <a:solidFill>
                  <a:srgbClr val="0070C0"/>
                </a:solidFill>
                <a:hlinkClick r:id="rId4"/>
              </a:rPr>
              <a:t>www.warrelatedillness.va.gov</a:t>
            </a:r>
            <a:r>
              <a:rPr lang="en-US" altLang="en-US" sz="1600" b="1">
                <a:solidFill>
                  <a:srgbClr val="0070C0"/>
                </a:solidFill>
              </a:rPr>
              <a:t> </a:t>
            </a:r>
            <a:endParaRPr lang="en-US" altLang="en-US" sz="2000" b="1">
              <a:solidFill>
                <a:srgbClr val="0070C0"/>
              </a:solidFill>
              <a:latin typeface="Tahoma" panose="020B0604030504040204" pitchFamily="34" charset="0"/>
            </a:endParaRPr>
          </a:p>
          <a:p>
            <a:pPr marL="0" indent="0" algn="ctr" eaLnBrk="1" hangingPunct="1">
              <a:lnSpc>
                <a:spcPct val="80000"/>
              </a:lnSpc>
              <a:buFontTx/>
              <a:buNone/>
            </a:pPr>
            <a:endParaRPr lang="en-US" altLang="en-US" sz="2000">
              <a:solidFill>
                <a:srgbClr val="898989"/>
              </a:solidFill>
            </a:endParaRPr>
          </a:p>
        </p:txBody>
      </p:sp>
      <p:pic>
        <p:nvPicPr>
          <p:cNvPr id="17412" name="Picture 80">
            <a:extLst>
              <a:ext uri="{FF2B5EF4-FFF2-40B4-BE49-F238E27FC236}">
                <a16:creationId xmlns:a16="http://schemas.microsoft.com/office/drawing/2014/main" id="{CDF4824F-0DBD-41EA-8EE2-BF59F95DA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72175"/>
            <a:ext cx="91535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8" descr="WRIISC_top1">
            <a:extLst>
              <a:ext uri="{FF2B5EF4-FFF2-40B4-BE49-F238E27FC236}">
                <a16:creationId xmlns:a16="http://schemas.microsoft.com/office/drawing/2014/main" id="{B9061043-7B86-4A76-A100-F75B39547D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535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7">
            <a:extLst>
              <a:ext uri="{FF2B5EF4-FFF2-40B4-BE49-F238E27FC236}">
                <a16:creationId xmlns:a16="http://schemas.microsoft.com/office/drawing/2014/main" id="{F0B455B2-1D77-4D02-927F-B47536CB8CFD}"/>
              </a:ext>
            </a:extLst>
          </p:cNvPr>
          <p:cNvSpPr txBox="1">
            <a:spLocks noChangeArrowheads="1"/>
          </p:cNvSpPr>
          <p:nvPr/>
        </p:nvSpPr>
        <p:spPr bwMode="auto">
          <a:xfrm>
            <a:off x="3048000" y="0"/>
            <a:ext cx="2701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3E7E"/>
                </a:solidFill>
                <a:latin typeface="Calibri" panose="020F0502020204030204" pitchFamily="34" charset="0"/>
              </a:rPr>
              <a:t>Health Outcomes Military Exposures (HOME)</a:t>
            </a:r>
            <a:endParaRPr lang="en-US" altLang="en-US" sz="1800">
              <a:latin typeface="Calibri" panose="020F0502020204030204" pitchFamily="34" charset="0"/>
            </a:endParaRPr>
          </a:p>
        </p:txBody>
      </p:sp>
      <p:pic>
        <p:nvPicPr>
          <p:cNvPr id="17415" name="Picture 8">
            <a:extLst>
              <a:ext uri="{FF2B5EF4-FFF2-40B4-BE49-F238E27FC236}">
                <a16:creationId xmlns:a16="http://schemas.microsoft.com/office/drawing/2014/main" id="{4285B6D2-2EF2-4AC9-8211-D58BAF1386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52400"/>
            <a:ext cx="2444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4">
            <a:extLst>
              <a:ext uri="{FF2B5EF4-FFF2-40B4-BE49-F238E27FC236}">
                <a16:creationId xmlns:a16="http://schemas.microsoft.com/office/drawing/2014/main" id="{99F6521E-E928-4F2D-B531-BCAC0858393D}"/>
              </a:ext>
            </a:extLst>
          </p:cNvPr>
          <p:cNvSpPr>
            <a:spLocks noGrp="1" noChangeArrowheads="1"/>
          </p:cNvSpPr>
          <p:nvPr>
            <p:ph idx="1"/>
          </p:nvPr>
        </p:nvSpPr>
        <p:spPr>
          <a:xfrm>
            <a:off x="304800" y="1371600"/>
            <a:ext cx="8229600" cy="4876800"/>
          </a:xfrm>
        </p:spPr>
        <p:txBody>
          <a:bodyPr/>
          <a:lstStyle/>
          <a:p>
            <a:pPr marL="0" indent="0">
              <a:buFontTx/>
              <a:buNone/>
            </a:pPr>
            <a:r>
              <a:rPr lang="en-US" altLang="en-US" sz="2400"/>
              <a:t>Many chemical alarms sounded, troops told to put on MOPP suits as protection – feared life-threatening attacks</a:t>
            </a:r>
          </a:p>
          <a:p>
            <a:pPr lvl="1"/>
            <a:r>
              <a:rPr lang="en-US" altLang="en-US" sz="2000"/>
              <a:t>Anecdotal reports of isolated chemical weapon exposures to  nerve agents, however no cases of acute poisoning were documented	</a:t>
            </a:r>
          </a:p>
          <a:p>
            <a:pPr lvl="1"/>
            <a:r>
              <a:rPr lang="en-US" altLang="en-US" sz="2000"/>
              <a:t>U. S. destroyed ammunition depot in Khamisiyah containing sarin and cyclosarin nerve agents</a:t>
            </a:r>
          </a:p>
          <a:p>
            <a:pPr lvl="2"/>
            <a:r>
              <a:rPr lang="en-US" altLang="en-US" sz="2000"/>
              <a:t>DoD notified 100,000 Veterans that they </a:t>
            </a:r>
            <a:br>
              <a:rPr lang="en-US" altLang="en-US" sz="2000"/>
            </a:br>
            <a:r>
              <a:rPr lang="en-US" altLang="en-US" sz="2000"/>
              <a:t>may have been exposed to low levels of </a:t>
            </a:r>
            <a:br>
              <a:rPr lang="en-US" altLang="en-US" sz="2000"/>
            </a:br>
            <a:r>
              <a:rPr lang="en-US" altLang="en-US" sz="2000"/>
              <a:t>chemical agents</a:t>
            </a:r>
          </a:p>
          <a:p>
            <a:pPr lvl="2"/>
            <a:r>
              <a:rPr lang="en-US" altLang="en-US" sz="2000"/>
              <a:t>There were several detonations</a:t>
            </a:r>
          </a:p>
          <a:p>
            <a:pPr lvl="1"/>
            <a:r>
              <a:rPr lang="en-US" altLang="en-US" sz="2000"/>
              <a:t>No specific tests available to detect</a:t>
            </a:r>
            <a:br>
              <a:rPr lang="en-US" altLang="en-US" sz="2000"/>
            </a:br>
            <a:r>
              <a:rPr lang="en-US" altLang="en-US" sz="2000"/>
              <a:t>sarin or cyclosarin exposure</a:t>
            </a:r>
            <a:endParaRPr lang="en-US" altLang="en-US" sz="2400"/>
          </a:p>
        </p:txBody>
      </p:sp>
      <p:sp>
        <p:nvSpPr>
          <p:cNvPr id="31747" name="Title 1">
            <a:extLst>
              <a:ext uri="{FF2B5EF4-FFF2-40B4-BE49-F238E27FC236}">
                <a16:creationId xmlns:a16="http://schemas.microsoft.com/office/drawing/2014/main" id="{69AF7644-2762-4602-B9DE-6EDA6DB86491}"/>
              </a:ext>
            </a:extLst>
          </p:cNvPr>
          <p:cNvSpPr>
            <a:spLocks noGrp="1" noChangeArrowheads="1"/>
          </p:cNvSpPr>
          <p:nvPr>
            <p:ph type="title"/>
          </p:nvPr>
        </p:nvSpPr>
        <p:spPr>
          <a:xfrm>
            <a:off x="0" y="76200"/>
            <a:ext cx="9144000" cy="990600"/>
          </a:xfrm>
        </p:spPr>
        <p:txBody>
          <a:bodyPr/>
          <a:lstStyle/>
          <a:p>
            <a:r>
              <a:rPr lang="en-US" altLang="en-US" sz="3200" b="1"/>
              <a:t>Possible ODS/S/S Chemical </a:t>
            </a:r>
            <a:br>
              <a:rPr lang="en-US" altLang="en-US" sz="3200" b="1"/>
            </a:br>
            <a:r>
              <a:rPr lang="en-US" altLang="en-US" sz="3200" b="1"/>
              <a:t>Weapon Exposures</a:t>
            </a:r>
          </a:p>
        </p:txBody>
      </p:sp>
      <p:sp>
        <p:nvSpPr>
          <p:cNvPr id="31748" name="TextBox 6">
            <a:extLst>
              <a:ext uri="{FF2B5EF4-FFF2-40B4-BE49-F238E27FC236}">
                <a16:creationId xmlns:a16="http://schemas.microsoft.com/office/drawing/2014/main" id="{BAAA1012-BA25-48EC-B02A-56D8DB712856}"/>
              </a:ext>
            </a:extLst>
          </p:cNvPr>
          <p:cNvSpPr txBox="1">
            <a:spLocks noChangeArrowheads="1"/>
          </p:cNvSpPr>
          <p:nvPr/>
        </p:nvSpPr>
        <p:spPr bwMode="auto">
          <a:xfrm>
            <a:off x="6172200" y="5681663"/>
            <a:ext cx="2895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100">
                <a:solidFill>
                  <a:srgbClr val="000000"/>
                </a:solidFill>
              </a:rPr>
              <a:t>Initial Cloud from Khamisiyah Explosion</a:t>
            </a:r>
          </a:p>
        </p:txBody>
      </p:sp>
      <p:pic>
        <p:nvPicPr>
          <p:cNvPr id="31749" name="Picture 8">
            <a:extLst>
              <a:ext uri="{FF2B5EF4-FFF2-40B4-BE49-F238E27FC236}">
                <a16:creationId xmlns:a16="http://schemas.microsoft.com/office/drawing/2014/main" id="{0A075A69-F013-4092-A38A-28EFA574E63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602038"/>
            <a:ext cx="2801938"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9935D710-A036-4CF0-AAC3-99962BE5F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45720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6AFBD173-E332-4AEB-AC05-1417F47E0E85}"/>
              </a:ext>
            </a:extLst>
          </p:cNvPr>
          <p:cNvSpPr txBox="1">
            <a:spLocks noChangeArrowheads="1"/>
          </p:cNvSpPr>
          <p:nvPr/>
        </p:nvSpPr>
        <p:spPr bwMode="auto">
          <a:xfrm>
            <a:off x="138113" y="451643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solidFill>
                  <a:srgbClr val="000000"/>
                </a:solidFill>
                <a:latin typeface="Calibri" panose="020F0502020204030204" pitchFamily="34" charset="0"/>
              </a:rPr>
              <a:t>DGIA Ministry of Defense, UK, 2004</a:t>
            </a:r>
          </a:p>
        </p:txBody>
      </p:sp>
      <p:sp>
        <p:nvSpPr>
          <p:cNvPr id="33796" name="Title 2">
            <a:extLst>
              <a:ext uri="{FF2B5EF4-FFF2-40B4-BE49-F238E27FC236}">
                <a16:creationId xmlns:a16="http://schemas.microsoft.com/office/drawing/2014/main" id="{664387A7-3583-47AD-B8D4-CC719A88B391}"/>
              </a:ext>
            </a:extLst>
          </p:cNvPr>
          <p:cNvSpPr>
            <a:spLocks noGrp="1" noChangeArrowheads="1"/>
          </p:cNvSpPr>
          <p:nvPr>
            <p:ph type="title"/>
          </p:nvPr>
        </p:nvSpPr>
        <p:spPr>
          <a:xfrm>
            <a:off x="152400" y="76200"/>
            <a:ext cx="8788400" cy="990600"/>
          </a:xfrm>
        </p:spPr>
        <p:txBody>
          <a:bodyPr/>
          <a:lstStyle/>
          <a:p>
            <a:r>
              <a:rPr lang="en-US" altLang="en-US" sz="3200"/>
              <a:t>Model of Sarin Exposure from Khamisiyah</a:t>
            </a:r>
          </a:p>
        </p:txBody>
      </p:sp>
      <p:pic>
        <p:nvPicPr>
          <p:cNvPr id="33797" name="Content Placeholder 5">
            <a:extLst>
              <a:ext uri="{FF2B5EF4-FFF2-40B4-BE49-F238E27FC236}">
                <a16:creationId xmlns:a16="http://schemas.microsoft.com/office/drawing/2014/main" id="{318D6E70-EB2A-43BB-856F-6FBC8EA64A7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953000" y="1717675"/>
            <a:ext cx="3835400" cy="3629025"/>
          </a:xfrm>
        </p:spPr>
      </p:pic>
      <p:sp>
        <p:nvSpPr>
          <p:cNvPr id="33798" name="TextBox 3">
            <a:extLst>
              <a:ext uri="{FF2B5EF4-FFF2-40B4-BE49-F238E27FC236}">
                <a16:creationId xmlns:a16="http://schemas.microsoft.com/office/drawing/2014/main" id="{9023C4BC-AE5E-462A-BC60-5F32A20D1441}"/>
              </a:ext>
            </a:extLst>
          </p:cNvPr>
          <p:cNvSpPr txBox="1">
            <a:spLocks noChangeArrowheads="1"/>
          </p:cNvSpPr>
          <p:nvPr/>
        </p:nvSpPr>
        <p:spPr bwMode="auto">
          <a:xfrm>
            <a:off x="457200" y="5465763"/>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Due to the fear of sarin exposure, pyridostigmine bromide (PB pills) was given emergency approval for use as a nerve-gas protection and was widely used in this same region.  </a:t>
            </a:r>
          </a:p>
          <a:p>
            <a:pPr>
              <a:spcBef>
                <a:spcPct val="0"/>
              </a:spcBef>
              <a:buFontTx/>
              <a:buNone/>
            </a:pPr>
            <a:r>
              <a:rPr lang="en-US" altLang="en-US" sz="1800"/>
              <a:t>PB is commonly used as a treatment for myasthenia gravis by neurologists.</a:t>
            </a:r>
          </a:p>
        </p:txBody>
      </p:sp>
      <p:sp>
        <p:nvSpPr>
          <p:cNvPr id="33799" name="TextBox 4">
            <a:extLst>
              <a:ext uri="{FF2B5EF4-FFF2-40B4-BE49-F238E27FC236}">
                <a16:creationId xmlns:a16="http://schemas.microsoft.com/office/drawing/2014/main" id="{51103908-CB04-48B1-B6B4-00D11081A06D}"/>
              </a:ext>
            </a:extLst>
          </p:cNvPr>
          <p:cNvSpPr txBox="1">
            <a:spLocks noChangeArrowheads="1"/>
          </p:cNvSpPr>
          <p:nvPr/>
        </p:nvSpPr>
        <p:spPr bwMode="auto">
          <a:xfrm>
            <a:off x="757238" y="4851400"/>
            <a:ext cx="3433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(several detonations in March)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0723B59-3643-452C-9108-906434662F5E}"/>
              </a:ext>
            </a:extLst>
          </p:cNvPr>
          <p:cNvSpPr>
            <a:spLocks noGrp="1" noChangeArrowheads="1"/>
          </p:cNvSpPr>
          <p:nvPr>
            <p:ph type="title" idx="4294967295"/>
          </p:nvPr>
        </p:nvSpPr>
        <p:spPr>
          <a:xfrm>
            <a:off x="457200" y="265113"/>
            <a:ext cx="8229600" cy="563562"/>
          </a:xfrm>
        </p:spPr>
        <p:txBody>
          <a:bodyPr/>
          <a:lstStyle/>
          <a:p>
            <a:pPr eaLnBrk="1" hangingPunct="1"/>
            <a:r>
              <a:rPr lang="en-US" altLang="en-US" sz="4000"/>
              <a:t>Some of the Causes Considered</a:t>
            </a:r>
          </a:p>
        </p:txBody>
      </p:sp>
      <p:sp>
        <p:nvSpPr>
          <p:cNvPr id="47107" name="Content Placeholder 2">
            <a:extLst>
              <a:ext uri="{FF2B5EF4-FFF2-40B4-BE49-F238E27FC236}">
                <a16:creationId xmlns:a16="http://schemas.microsoft.com/office/drawing/2014/main" id="{8BAC1FFC-64B3-4E1E-B0EC-88A3183D3EA2}"/>
              </a:ext>
            </a:extLst>
          </p:cNvPr>
          <p:cNvSpPr>
            <a:spLocks noGrp="1" noChangeArrowheads="1"/>
          </p:cNvSpPr>
          <p:nvPr>
            <p:ph idx="4294967295"/>
          </p:nvPr>
        </p:nvSpPr>
        <p:spPr>
          <a:xfrm>
            <a:off x="533400" y="914400"/>
            <a:ext cx="8229600" cy="5791200"/>
          </a:xfrm>
        </p:spPr>
        <p:txBody>
          <a:bodyPr/>
          <a:lstStyle/>
          <a:p>
            <a:pPr eaLnBrk="1" hangingPunct="1">
              <a:defRPr/>
            </a:pPr>
            <a:r>
              <a:rPr lang="en-US" altLang="en-US" sz="2200" dirty="0"/>
              <a:t>Chemical Weapons and other chemical exposures</a:t>
            </a:r>
          </a:p>
          <a:p>
            <a:pPr lvl="1" eaLnBrk="1" hangingPunct="1">
              <a:defRPr/>
            </a:pPr>
            <a:r>
              <a:rPr lang="en-US" altLang="en-US" sz="1800" dirty="0">
                <a:highlight>
                  <a:srgbClr val="FFFF00"/>
                </a:highlight>
              </a:rPr>
              <a:t>Acetyl-cholinesterase inhibitors: Sarin and </a:t>
            </a:r>
            <a:r>
              <a:rPr lang="en-US" altLang="en-US" sz="1800" dirty="0" err="1">
                <a:highlight>
                  <a:srgbClr val="FFFF00"/>
                </a:highlight>
              </a:rPr>
              <a:t>Cyclosarin</a:t>
            </a:r>
            <a:r>
              <a:rPr lang="en-US" altLang="en-US" sz="1800" dirty="0">
                <a:highlight>
                  <a:srgbClr val="FFFF00"/>
                </a:highlight>
              </a:rPr>
              <a:t>, Pyridostigmine Bromide (PB), Organophosphate Pesticides</a:t>
            </a:r>
            <a:r>
              <a:rPr lang="en-US" altLang="en-US" sz="1800" dirty="0"/>
              <a:t>, other chemical pesticides</a:t>
            </a:r>
          </a:p>
          <a:p>
            <a:pPr lvl="1" eaLnBrk="1" hangingPunct="1">
              <a:defRPr/>
            </a:pPr>
            <a:r>
              <a:rPr lang="en-US" altLang="en-US" sz="1800" dirty="0"/>
              <a:t>Other potentially neurotoxic agents: CARC - Chemical Agent Resistant Coating, fuel, decontamination solutions, oil fire smoke</a:t>
            </a:r>
            <a:endParaRPr lang="en-US" altLang="en-US" sz="2200" dirty="0"/>
          </a:p>
          <a:p>
            <a:pPr eaLnBrk="1" hangingPunct="1">
              <a:defRPr/>
            </a:pPr>
            <a:r>
              <a:rPr lang="en-US" altLang="en-US" sz="2200" dirty="0"/>
              <a:t>Infectious Diseases </a:t>
            </a:r>
          </a:p>
          <a:p>
            <a:pPr lvl="1" eaLnBrk="1" hangingPunct="1">
              <a:defRPr/>
            </a:pPr>
            <a:r>
              <a:rPr lang="en-US" altLang="en-US" sz="1800" dirty="0"/>
              <a:t>Leishmaniasis, traveler’s diarrhea, sandfly fever, malaria, and </a:t>
            </a:r>
            <a:r>
              <a:rPr lang="en-US" altLang="en-US" sz="1800" dirty="0" err="1"/>
              <a:t>viscerotrophic</a:t>
            </a:r>
            <a:r>
              <a:rPr lang="en-US" altLang="en-US" sz="1800" dirty="0"/>
              <a:t> leishmaniasis found in 12 U.S. veterans</a:t>
            </a:r>
            <a:endParaRPr lang="en-US" altLang="en-US" sz="2200" dirty="0"/>
          </a:p>
          <a:p>
            <a:pPr eaLnBrk="1" hangingPunct="1">
              <a:defRPr/>
            </a:pPr>
            <a:r>
              <a:rPr lang="en-US" altLang="en-US" sz="2200" dirty="0"/>
              <a:t>Multiple vaccinations</a:t>
            </a:r>
          </a:p>
          <a:p>
            <a:pPr lvl="1" eaLnBrk="1" hangingPunct="1">
              <a:defRPr/>
            </a:pPr>
            <a:r>
              <a:rPr lang="en-US" altLang="en-US" sz="1800" dirty="0"/>
              <a:t>Anthrax vaccine containing squalene as an adjuvant (normal skin fat)</a:t>
            </a:r>
          </a:p>
          <a:p>
            <a:pPr lvl="1" eaLnBrk="1" hangingPunct="1">
              <a:defRPr/>
            </a:pPr>
            <a:r>
              <a:rPr lang="en-US" altLang="en-US" sz="1800" dirty="0"/>
              <a:t>Many vaccinations given close together inducing neural inflammation</a:t>
            </a:r>
          </a:p>
          <a:p>
            <a:pPr eaLnBrk="1" hangingPunct="1">
              <a:defRPr/>
            </a:pPr>
            <a:r>
              <a:rPr lang="en-US" altLang="en-US" sz="2200" dirty="0"/>
              <a:t>Depleted Uranium (no evidence or plausible link)</a:t>
            </a:r>
          </a:p>
          <a:p>
            <a:pPr eaLnBrk="1" hangingPunct="1">
              <a:defRPr/>
            </a:pPr>
            <a:r>
              <a:rPr lang="en-US" altLang="en-US" sz="2200" dirty="0"/>
              <a:t>Aspartame/Methanol Poisoning</a:t>
            </a:r>
          </a:p>
          <a:p>
            <a:pPr lvl="1" eaLnBrk="1" hangingPunct="1">
              <a:defRPr/>
            </a:pPr>
            <a:r>
              <a:rPr lang="en-US" altLang="en-US" sz="1800" dirty="0"/>
              <a:t>At 85 °F, aspartame breaks down into methanol, formaldehyde</a:t>
            </a:r>
          </a:p>
          <a:p>
            <a:pPr eaLnBrk="1" hangingPunct="1">
              <a:defRPr/>
            </a:pPr>
            <a:r>
              <a:rPr lang="en-US" altLang="en-US" sz="2200" dirty="0"/>
              <a:t>Biological Weapons</a:t>
            </a:r>
          </a:p>
          <a:p>
            <a:pPr lvl="1" eaLnBrk="1" hangingPunct="1">
              <a:defRPr/>
            </a:pPr>
            <a:r>
              <a:rPr lang="en-US" altLang="en-US" sz="1800" dirty="0"/>
              <a:t>mycoplasma </a:t>
            </a:r>
            <a:r>
              <a:rPr lang="en-US" altLang="en-US" sz="1800" dirty="0" err="1"/>
              <a:t>fermentans</a:t>
            </a:r>
            <a:r>
              <a:rPr lang="en-US" altLang="en-US" sz="1800" dirty="0"/>
              <a:t> – may be combined with part of the AIDS virus</a:t>
            </a:r>
          </a:p>
          <a:p>
            <a:pPr lvl="2" eaLnBrk="1" hangingPunct="1">
              <a:defRPr/>
            </a:pPr>
            <a:r>
              <a:rPr lang="en-US" altLang="en-US" sz="1400" dirty="0"/>
              <a:t>(cover of Popular Science Magazine April 1999 – no support since 2002) </a:t>
            </a:r>
          </a:p>
          <a:p>
            <a:pPr eaLnBrk="1" hangingPunct="1">
              <a:defRPr/>
            </a:pPr>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3EC8358-0DEF-431F-A8AA-34711412FE1C}"/>
              </a:ext>
            </a:extLst>
          </p:cNvPr>
          <p:cNvSpPr>
            <a:spLocks noGrp="1" noChangeArrowheads="1"/>
          </p:cNvSpPr>
          <p:nvPr>
            <p:ph type="title" idx="4294967295"/>
          </p:nvPr>
        </p:nvSpPr>
        <p:spPr>
          <a:xfrm>
            <a:off x="457200" y="274638"/>
            <a:ext cx="8229600" cy="868362"/>
          </a:xfrm>
        </p:spPr>
        <p:txBody>
          <a:bodyPr/>
          <a:lstStyle/>
          <a:p>
            <a:pPr eaLnBrk="1" hangingPunct="1"/>
            <a:r>
              <a:rPr lang="en-US" altLang="en-US"/>
              <a:t>FUNDAMENTAL PROBLEMS</a:t>
            </a:r>
          </a:p>
        </p:txBody>
      </p:sp>
      <p:sp>
        <p:nvSpPr>
          <p:cNvPr id="36867" name="Content Placeholder 2">
            <a:extLst>
              <a:ext uri="{FF2B5EF4-FFF2-40B4-BE49-F238E27FC236}">
                <a16:creationId xmlns:a16="http://schemas.microsoft.com/office/drawing/2014/main" id="{C01DABB5-CBE3-4126-913B-7B0D645FB533}"/>
              </a:ext>
            </a:extLst>
          </p:cNvPr>
          <p:cNvSpPr>
            <a:spLocks noGrp="1" noChangeArrowheads="1"/>
          </p:cNvSpPr>
          <p:nvPr>
            <p:ph idx="4294967295"/>
          </p:nvPr>
        </p:nvSpPr>
        <p:spPr>
          <a:xfrm>
            <a:off x="685800" y="1371600"/>
            <a:ext cx="7239000" cy="5211763"/>
          </a:xfrm>
        </p:spPr>
        <p:txBody>
          <a:bodyPr/>
          <a:lstStyle/>
          <a:p>
            <a:pPr eaLnBrk="1" hangingPunct="1"/>
            <a:r>
              <a:rPr lang="en-US" altLang="en-US" sz="2800"/>
              <a:t>Gulf War Illness is considered to exist </a:t>
            </a:r>
          </a:p>
          <a:p>
            <a:pPr lvl="2" eaLnBrk="1" hangingPunct="1"/>
            <a:r>
              <a:rPr lang="en-US" altLang="en-US" sz="2000"/>
              <a:t>(Institute of Medicine, 2009)</a:t>
            </a:r>
          </a:p>
          <a:p>
            <a:pPr eaLnBrk="1" hangingPunct="1"/>
            <a:r>
              <a:rPr lang="en-US" altLang="en-US" sz="2800"/>
              <a:t>There has been no recognized “Gulf War Syndrome” since there is no known disease process</a:t>
            </a:r>
          </a:p>
          <a:p>
            <a:pPr lvl="2" eaLnBrk="1" hangingPunct="1"/>
            <a:r>
              <a:rPr lang="en-US" altLang="en-US" sz="2000"/>
              <a:t>Definition of “syndrome”: “a combination of symptoms and signs that together represent a disease process”</a:t>
            </a:r>
          </a:p>
          <a:p>
            <a:pPr eaLnBrk="1" hangingPunct="1"/>
            <a:r>
              <a:rPr lang="en-US" altLang="en-US" sz="2800"/>
              <a:t>There have been at least 40 theories that have been considered, but none has yielded an acceptable explanation</a:t>
            </a:r>
          </a:p>
          <a:p>
            <a:pPr eaLnBrk="1" hangingPunct="1"/>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0EFE41B2-7670-473E-AE59-86A375439EC1}"/>
              </a:ext>
            </a:extLst>
          </p:cNvPr>
          <p:cNvSpPr>
            <a:spLocks noGrp="1" noChangeArrowheads="1"/>
          </p:cNvSpPr>
          <p:nvPr>
            <p:ph type="title"/>
          </p:nvPr>
        </p:nvSpPr>
        <p:spPr>
          <a:xfrm>
            <a:off x="304800" y="228600"/>
            <a:ext cx="8458200" cy="914400"/>
          </a:xfrm>
        </p:spPr>
        <p:txBody>
          <a:bodyPr/>
          <a:lstStyle/>
          <a:p>
            <a:r>
              <a:rPr lang="en-US" altLang="en-US" sz="3200" b="1"/>
              <a:t>Nervous System Sites as Possible Attack-points of Gulf War Illness Pathophysiology</a:t>
            </a:r>
          </a:p>
        </p:txBody>
      </p:sp>
      <p:sp>
        <p:nvSpPr>
          <p:cNvPr id="37891" name="Content Placeholder 2">
            <a:extLst>
              <a:ext uri="{FF2B5EF4-FFF2-40B4-BE49-F238E27FC236}">
                <a16:creationId xmlns:a16="http://schemas.microsoft.com/office/drawing/2014/main" id="{EAFFBF39-9D02-45CF-BB4E-EEB77A8041C7}"/>
              </a:ext>
            </a:extLst>
          </p:cNvPr>
          <p:cNvSpPr>
            <a:spLocks noGrp="1" noChangeArrowheads="1"/>
          </p:cNvSpPr>
          <p:nvPr>
            <p:ph idx="1"/>
          </p:nvPr>
        </p:nvSpPr>
        <p:spPr>
          <a:xfrm>
            <a:off x="152400" y="1296988"/>
            <a:ext cx="8839200" cy="5408612"/>
          </a:xfrm>
        </p:spPr>
        <p:txBody>
          <a:bodyPr/>
          <a:lstStyle/>
          <a:p>
            <a:r>
              <a:rPr lang="en-US" altLang="en-US" sz="2400"/>
              <a:t>Peripheral nerves – sensory, pain, small fiber neuropathy </a:t>
            </a:r>
          </a:p>
          <a:p>
            <a:r>
              <a:rPr lang="en-US" altLang="en-US" sz="2400"/>
              <a:t>Autonomic Nervous System - dysautonomia</a:t>
            </a:r>
          </a:p>
          <a:p>
            <a:pPr lvl="1"/>
            <a:r>
              <a:rPr lang="en-US" altLang="en-US" sz="1800"/>
              <a:t>Parasympathetic: brainstem (esp: vagus nerve), base of spinal cord</a:t>
            </a:r>
          </a:p>
          <a:p>
            <a:pPr lvl="1"/>
            <a:r>
              <a:rPr lang="en-US" altLang="en-US" sz="1800"/>
              <a:t>Sympathetic – spinal cord</a:t>
            </a:r>
          </a:p>
          <a:p>
            <a:r>
              <a:rPr lang="en-US" altLang="en-US" sz="2400"/>
              <a:t>Brainstem - Central control of body energy</a:t>
            </a:r>
          </a:p>
          <a:p>
            <a:pPr lvl="1"/>
            <a:r>
              <a:rPr lang="en-US" altLang="en-US" sz="1800"/>
              <a:t>Energy feelings/motivation/fatigue/sleep</a:t>
            </a:r>
          </a:p>
          <a:p>
            <a:pPr lvl="1"/>
            <a:r>
              <a:rPr lang="en-US" altLang="en-US" sz="1800"/>
              <a:t>Respiration control, respiration during sleep (OSA), lung management</a:t>
            </a:r>
          </a:p>
          <a:p>
            <a:pPr lvl="1"/>
            <a:r>
              <a:rPr lang="en-US" altLang="en-US" sz="1800"/>
              <a:t>Cardiac, blood pressure control, blood flow control including brain</a:t>
            </a:r>
          </a:p>
          <a:p>
            <a:pPr lvl="1"/>
            <a:r>
              <a:rPr lang="en-US" altLang="en-US" sz="1800"/>
              <a:t>Bowel activity (note highly sensitive to cholinergic, anti-cholinergic drugs)</a:t>
            </a:r>
          </a:p>
          <a:p>
            <a:pPr lvl="1"/>
            <a:r>
              <a:rPr lang="en-US" altLang="en-US" sz="1800"/>
              <a:t>Temperature control, skin dilation, blood flow to skin, sweating</a:t>
            </a:r>
          </a:p>
          <a:p>
            <a:pPr lvl="1"/>
            <a:r>
              <a:rPr lang="en-US" altLang="en-US" sz="1800"/>
              <a:t>Pain management, control (peri-aqueductal gray)</a:t>
            </a:r>
          </a:p>
          <a:p>
            <a:pPr lvl="1"/>
            <a:r>
              <a:rPr lang="en-US" altLang="en-US" sz="1800"/>
              <a:t>Management of anxiety, mood, memory</a:t>
            </a:r>
          </a:p>
          <a:p>
            <a:pPr lvl="1"/>
            <a:r>
              <a:rPr lang="en-US" altLang="en-US" sz="1800"/>
              <a:t>Vigilance, awareness of the environment, consciousness (dorsal, RAS, PTSD)</a:t>
            </a:r>
          </a:p>
          <a:p>
            <a:r>
              <a:rPr lang="en-US" altLang="en-US" sz="2400"/>
              <a:t>Cortex, basal ganglia</a:t>
            </a:r>
          </a:p>
          <a:p>
            <a:pPr lvl="1"/>
            <a:r>
              <a:rPr lang="en-US" altLang="en-US" sz="1800"/>
              <a:t>Direct injury versus compromise of blood flow</a:t>
            </a:r>
          </a:p>
          <a:p>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A6819A01-A75E-4635-9C94-2A154D66353F}"/>
              </a:ext>
            </a:extLst>
          </p:cNvPr>
          <p:cNvSpPr>
            <a:spLocks noGrp="1" noChangeArrowheads="1"/>
          </p:cNvSpPr>
          <p:nvPr>
            <p:ph type="title" idx="4294967295"/>
          </p:nvPr>
        </p:nvSpPr>
        <p:spPr>
          <a:xfrm>
            <a:off x="484188" y="184150"/>
            <a:ext cx="8229600" cy="882650"/>
          </a:xfrm>
        </p:spPr>
        <p:txBody>
          <a:bodyPr/>
          <a:lstStyle/>
          <a:p>
            <a:pPr eaLnBrk="1" hangingPunct="1"/>
            <a:r>
              <a:rPr lang="en-US" altLang="en-US" sz="4000" b="1"/>
              <a:t>Small Fiber Neuropathy </a:t>
            </a:r>
            <a:endParaRPr lang="en-US" altLang="en-US" sz="4000"/>
          </a:p>
        </p:txBody>
      </p:sp>
      <p:sp>
        <p:nvSpPr>
          <p:cNvPr id="38915" name="Content Placeholder 2">
            <a:extLst>
              <a:ext uri="{FF2B5EF4-FFF2-40B4-BE49-F238E27FC236}">
                <a16:creationId xmlns:a16="http://schemas.microsoft.com/office/drawing/2014/main" id="{9AA76AAD-0BD5-44CC-B71E-523A710CDC12}"/>
              </a:ext>
            </a:extLst>
          </p:cNvPr>
          <p:cNvSpPr>
            <a:spLocks noGrp="1" noChangeArrowheads="1"/>
          </p:cNvSpPr>
          <p:nvPr>
            <p:ph idx="4294967295"/>
          </p:nvPr>
        </p:nvSpPr>
        <p:spPr>
          <a:xfrm>
            <a:off x="522288" y="1295400"/>
            <a:ext cx="8153400" cy="5073650"/>
          </a:xfrm>
        </p:spPr>
        <p:txBody>
          <a:bodyPr/>
          <a:lstStyle/>
          <a:p>
            <a:pPr marL="342900" lvl="1" indent="-342900" eaLnBrk="1" hangingPunct="1">
              <a:spcBef>
                <a:spcPts val="1200"/>
              </a:spcBef>
              <a:buFont typeface="Arial" panose="020B0604020202020204" pitchFamily="34" charset="0"/>
              <a:buChar char="•"/>
            </a:pPr>
            <a:r>
              <a:rPr lang="en-US" altLang="en-US" sz="2600"/>
              <a:t>Can be caused by diabetes, HIV, Erythromelalgia, postherpetic neuralgia, CRPS, alcoholism, and many other nerve pain conditions </a:t>
            </a:r>
          </a:p>
          <a:p>
            <a:pPr marL="342900" lvl="1" indent="-342900" eaLnBrk="1" hangingPunct="1">
              <a:spcBef>
                <a:spcPts val="1200"/>
              </a:spcBef>
              <a:buFont typeface="Arial" panose="020B0604020202020204" pitchFamily="34" charset="0"/>
              <a:buChar char="•"/>
            </a:pPr>
            <a:r>
              <a:rPr lang="en-US" altLang="en-US" sz="2600"/>
              <a:t>Cause is also commonly idiopathic</a:t>
            </a:r>
          </a:p>
          <a:p>
            <a:pPr marL="342900" lvl="1" indent="-342900" eaLnBrk="1" hangingPunct="1">
              <a:spcBef>
                <a:spcPts val="1200"/>
              </a:spcBef>
              <a:buFont typeface="Arial" panose="020B0604020202020204" pitchFamily="34" charset="0"/>
              <a:buChar char="•"/>
            </a:pPr>
            <a:r>
              <a:rPr lang="en-US" altLang="en-US" sz="2600"/>
              <a:t>There are no known causes for most cases and most tests do not identify it</a:t>
            </a:r>
          </a:p>
          <a:p>
            <a:pPr marL="342900" lvl="1" indent="-342900" eaLnBrk="1" hangingPunct="1">
              <a:spcBef>
                <a:spcPts val="1200"/>
              </a:spcBef>
              <a:buFont typeface="Arial" panose="020B0604020202020204" pitchFamily="34" charset="0"/>
              <a:buChar char="•"/>
            </a:pPr>
            <a:r>
              <a:rPr lang="en-US" altLang="en-US" sz="2600"/>
              <a:t>Peripheral nerve fibers that can be affected include peripheral autonomic neurons (acetylcholine, epinephrine)</a:t>
            </a:r>
          </a:p>
          <a:p>
            <a:pPr marL="342900" lvl="1" indent="-342900" eaLnBrk="1" hangingPunct="1">
              <a:spcBef>
                <a:spcPts val="1200"/>
              </a:spcBef>
              <a:buFont typeface="Arial" panose="020B0604020202020204" pitchFamily="34" charset="0"/>
              <a:buChar char="•"/>
            </a:pPr>
            <a:r>
              <a:rPr lang="en-US" altLang="en-US" sz="2600"/>
              <a:t>Central small nerve fibers could also be affected (acetylcholine, norepinephrine, serotonin)</a:t>
            </a:r>
          </a:p>
          <a:p>
            <a:pPr eaLnBrk="1" hangingPunct="1">
              <a:lnSpc>
                <a:spcPct val="90000"/>
              </a:lnSpc>
            </a:pPr>
            <a:endParaRPr lang="en-US" altLang="en-US" sz="3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D7385-E8C3-457A-99A3-C2684BE78B6D}"/>
              </a:ext>
            </a:extLst>
          </p:cNvPr>
          <p:cNvSpPr>
            <a:spLocks noGrp="1"/>
          </p:cNvSpPr>
          <p:nvPr>
            <p:ph type="title"/>
          </p:nvPr>
        </p:nvSpPr>
        <p:spPr/>
        <p:txBody>
          <a:bodyPr rtlCol="0">
            <a:normAutofit fontScale="90000"/>
          </a:bodyPr>
          <a:lstStyle/>
          <a:p>
            <a:pPr eaLnBrk="1" fontAlgn="auto" hangingPunct="1">
              <a:spcAft>
                <a:spcPts val="0"/>
              </a:spcAft>
              <a:defRPr/>
            </a:pPr>
            <a:r>
              <a:rPr lang="en-US" dirty="0"/>
              <a:t>Plausible biological explanations for small nerve fiber damage</a:t>
            </a:r>
          </a:p>
        </p:txBody>
      </p:sp>
      <p:sp>
        <p:nvSpPr>
          <p:cNvPr id="3" name="Content Placeholder 2">
            <a:extLst>
              <a:ext uri="{FF2B5EF4-FFF2-40B4-BE49-F238E27FC236}">
                <a16:creationId xmlns:a16="http://schemas.microsoft.com/office/drawing/2014/main" id="{5187EFCB-6283-4008-9012-BD41E5A65740}"/>
              </a:ext>
            </a:extLst>
          </p:cNvPr>
          <p:cNvSpPr>
            <a:spLocks noGrp="1"/>
          </p:cNvSpPr>
          <p:nvPr>
            <p:ph idx="1"/>
          </p:nvPr>
        </p:nvSpPr>
        <p:spPr>
          <a:xfrm>
            <a:off x="457200" y="2209800"/>
            <a:ext cx="8382000" cy="3962400"/>
          </a:xfrm>
        </p:spPr>
        <p:txBody>
          <a:bodyPr rtlCol="0">
            <a:normAutofit fontScale="62500" lnSpcReduction="20000"/>
          </a:bodyPr>
          <a:lstStyle/>
          <a:p>
            <a:pPr eaLnBrk="1" fontAlgn="auto" hangingPunct="1">
              <a:lnSpc>
                <a:spcPct val="120000"/>
              </a:lnSpc>
              <a:spcBef>
                <a:spcPts val="1800"/>
              </a:spcBef>
              <a:spcAft>
                <a:spcPts val="0"/>
              </a:spcAft>
              <a:buFont typeface="Arial" pitchFamily="34" charset="0"/>
              <a:buChar char="•"/>
              <a:defRPr/>
            </a:pPr>
            <a:r>
              <a:rPr lang="en-US" sz="3400" b="1" dirty="0">
                <a:highlight>
                  <a:srgbClr val="FFFF00"/>
                </a:highlight>
              </a:rPr>
              <a:t>Anti-cholinesterase agents</a:t>
            </a:r>
            <a:r>
              <a:rPr lang="en-US" sz="3400" dirty="0">
                <a:highlight>
                  <a:srgbClr val="FFFF00"/>
                </a:highlight>
              </a:rPr>
              <a:t> (sarin exposure, combinations, PB predisposal, insecticides, flea collar use</a:t>
            </a:r>
            <a:r>
              <a:rPr lang="en-US" sz="3400" dirty="0"/>
              <a:t>, not </a:t>
            </a:r>
            <a:r>
              <a:rPr lang="en-US" sz="3400" dirty="0" err="1"/>
              <a:t>permethryn</a:t>
            </a:r>
            <a:r>
              <a:rPr lang="en-US" sz="3400" dirty="0"/>
              <a:t>).</a:t>
            </a:r>
          </a:p>
          <a:p>
            <a:pPr eaLnBrk="1" fontAlgn="auto" hangingPunct="1">
              <a:lnSpc>
                <a:spcPct val="120000"/>
              </a:lnSpc>
              <a:spcBef>
                <a:spcPts val="1800"/>
              </a:spcBef>
              <a:spcAft>
                <a:spcPts val="0"/>
              </a:spcAft>
              <a:buFont typeface="Arial" pitchFamily="34" charset="0"/>
              <a:buChar char="•"/>
              <a:defRPr/>
            </a:pPr>
            <a:r>
              <a:rPr lang="en-US" sz="3400" b="1" dirty="0"/>
              <a:t>Spider Bites </a:t>
            </a:r>
            <a:r>
              <a:rPr lang="en-US" sz="3400" dirty="0"/>
              <a:t>– biological toxin that could damage small neurons (not infectious  agent)</a:t>
            </a:r>
          </a:p>
          <a:p>
            <a:pPr eaLnBrk="1" fontAlgn="auto" hangingPunct="1">
              <a:lnSpc>
                <a:spcPct val="120000"/>
              </a:lnSpc>
              <a:spcBef>
                <a:spcPts val="1800"/>
              </a:spcBef>
              <a:spcAft>
                <a:spcPts val="0"/>
              </a:spcAft>
              <a:buFont typeface="Arial" pitchFamily="34" charset="0"/>
              <a:buChar char="•"/>
              <a:defRPr/>
            </a:pPr>
            <a:r>
              <a:rPr lang="en-US" sz="3400" b="1" dirty="0"/>
              <a:t>Immunological response </a:t>
            </a:r>
            <a:r>
              <a:rPr lang="en-US" sz="3400" dirty="0"/>
              <a:t>– chronic response to infectious agent attacking small neurons (like </a:t>
            </a:r>
            <a:r>
              <a:rPr lang="en-US" sz="3400" dirty="0" err="1"/>
              <a:t>Guillan-Barre</a:t>
            </a:r>
            <a:r>
              <a:rPr lang="en-US" sz="3400" dirty="0"/>
              <a:t> syndrome)</a:t>
            </a:r>
          </a:p>
          <a:p>
            <a:pPr eaLnBrk="1" fontAlgn="auto" hangingPunct="1">
              <a:lnSpc>
                <a:spcPct val="120000"/>
              </a:lnSpc>
              <a:spcBef>
                <a:spcPts val="1800"/>
              </a:spcBef>
              <a:spcAft>
                <a:spcPts val="0"/>
              </a:spcAft>
              <a:buFont typeface="Arial" pitchFamily="34" charset="0"/>
              <a:buChar char="•"/>
              <a:defRPr/>
            </a:pPr>
            <a:r>
              <a:rPr lang="en-US" sz="3400" b="1" dirty="0"/>
              <a:t>Reaction of body </a:t>
            </a:r>
            <a:r>
              <a:rPr lang="en-US" sz="3400" dirty="0"/>
              <a:t>to severe diarrhea or agent that caused severe diarrhea (local fruits, vegetables given to soldiers deployed early, those soldiers deployed later did not seem to get the condition)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D630D0D7-FDD0-4595-B270-5E064AD3AC1C}"/>
              </a:ext>
            </a:extLst>
          </p:cNvPr>
          <p:cNvSpPr>
            <a:spLocks noGrp="1" noChangeArrowheads="1"/>
          </p:cNvSpPr>
          <p:nvPr>
            <p:ph type="title"/>
          </p:nvPr>
        </p:nvSpPr>
        <p:spPr>
          <a:xfrm>
            <a:off x="457200" y="274638"/>
            <a:ext cx="8229600" cy="792162"/>
          </a:xfrm>
        </p:spPr>
        <p:txBody>
          <a:bodyPr/>
          <a:lstStyle/>
          <a:p>
            <a:r>
              <a:rPr lang="en-US" altLang="en-US" b="1"/>
              <a:t>Dysautonomia</a:t>
            </a:r>
          </a:p>
        </p:txBody>
      </p:sp>
      <p:sp>
        <p:nvSpPr>
          <p:cNvPr id="3" name="Content Placeholder 2">
            <a:extLst>
              <a:ext uri="{FF2B5EF4-FFF2-40B4-BE49-F238E27FC236}">
                <a16:creationId xmlns:a16="http://schemas.microsoft.com/office/drawing/2014/main" id="{B13209CB-1740-47C8-BA16-33C7A41A35B3}"/>
              </a:ext>
            </a:extLst>
          </p:cNvPr>
          <p:cNvSpPr>
            <a:spLocks noGrp="1"/>
          </p:cNvSpPr>
          <p:nvPr>
            <p:ph idx="1"/>
          </p:nvPr>
        </p:nvSpPr>
        <p:spPr>
          <a:xfrm>
            <a:off x="457200" y="1295400"/>
            <a:ext cx="8229600" cy="5029200"/>
          </a:xfrm>
        </p:spPr>
        <p:txBody>
          <a:bodyPr/>
          <a:lstStyle/>
          <a:p>
            <a:pPr>
              <a:defRPr/>
            </a:pPr>
            <a:r>
              <a:rPr lang="en-US" sz="2000" dirty="0"/>
              <a:t>Dysautonomia is common in fibromyalgia, chronic fatigue syndrome, and irritable bowel syndrome, raising the possibility that such dysautonomia could be their common clustering underlying pathogenesis. </a:t>
            </a:r>
          </a:p>
          <a:p>
            <a:pPr>
              <a:defRPr/>
            </a:pPr>
            <a:endParaRPr lang="en-US" sz="2000" dirty="0"/>
          </a:p>
          <a:p>
            <a:pPr>
              <a:defRPr/>
            </a:pPr>
            <a:r>
              <a:rPr lang="en-US" sz="2000" dirty="0">
                <a:highlight>
                  <a:srgbClr val="FFFF00"/>
                </a:highlight>
              </a:rPr>
              <a:t>BUT</a:t>
            </a:r>
            <a:r>
              <a:rPr lang="en-US" sz="2000" dirty="0"/>
              <a:t>, GWI occurs late in Gulf War Veterans, usually after return</a:t>
            </a:r>
          </a:p>
          <a:p>
            <a:pPr marL="457200" lvl="1" indent="0">
              <a:buFontTx/>
              <a:buNone/>
              <a:defRPr/>
            </a:pPr>
            <a:r>
              <a:rPr lang="en-US" sz="1800" dirty="0"/>
              <a:t>	(tardive; not a dystrophy –may be an excess of connections)</a:t>
            </a:r>
          </a:p>
          <a:p>
            <a:pPr>
              <a:defRPr/>
            </a:pPr>
            <a:endParaRPr lang="en-US" sz="2000" dirty="0"/>
          </a:p>
          <a:p>
            <a:pPr>
              <a:defRPr/>
            </a:pPr>
            <a:r>
              <a:rPr lang="en-US" sz="2000" dirty="0"/>
              <a:t>The Gulf War Veterans have many symptoms</a:t>
            </a:r>
          </a:p>
          <a:p>
            <a:pPr lvl="1">
              <a:defRPr/>
            </a:pPr>
            <a:r>
              <a:rPr lang="en-US" sz="1600" dirty="0"/>
              <a:t>usually unexplained (most have possible autonomic relationship)</a:t>
            </a:r>
          </a:p>
          <a:p>
            <a:pPr lvl="1">
              <a:defRPr/>
            </a:pPr>
            <a:r>
              <a:rPr lang="en-US" sz="1600" dirty="0"/>
              <a:t>conditions with a clear cause get specific treatment recommendations)</a:t>
            </a:r>
          </a:p>
          <a:p>
            <a:pPr>
              <a:defRPr/>
            </a:pPr>
            <a:endParaRPr lang="en-US" sz="2000" dirty="0"/>
          </a:p>
          <a:p>
            <a:pPr>
              <a:defRPr/>
            </a:pPr>
            <a:r>
              <a:rPr lang="en-US" sz="2000" dirty="0"/>
              <a:t>The autonomic nervous system is under control of the brain stem, so dysautonomia can be caused by disruption of the brain stem.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97C3AC9C-693A-4F86-B564-8867694A6603}"/>
              </a:ext>
            </a:extLst>
          </p:cNvPr>
          <p:cNvSpPr>
            <a:spLocks noGrp="1" noChangeArrowheads="1"/>
          </p:cNvSpPr>
          <p:nvPr>
            <p:ph type="title"/>
          </p:nvPr>
        </p:nvSpPr>
        <p:spPr>
          <a:xfrm>
            <a:off x="457200" y="250825"/>
            <a:ext cx="8229600" cy="771525"/>
          </a:xfrm>
        </p:spPr>
        <p:txBody>
          <a:bodyPr/>
          <a:lstStyle/>
          <a:p>
            <a:r>
              <a:rPr lang="en-US" altLang="en-US" sz="2000" b="1">
                <a:latin typeface="Tahoma" panose="020B0604030504040204" pitchFamily="34" charset="0"/>
              </a:rPr>
              <a:t>Tardive Dysautonomia in GWI</a:t>
            </a:r>
            <a:br>
              <a:rPr lang="en-US" altLang="en-US" sz="2000" b="1">
                <a:latin typeface="Tahoma" panose="020B0604030504040204" pitchFamily="34" charset="0"/>
              </a:rPr>
            </a:br>
            <a:r>
              <a:rPr lang="en-US" altLang="en-US" sz="2000" b="1">
                <a:latin typeface="Tahoma" panose="020B0604030504040204" pitchFamily="34" charset="0"/>
              </a:rPr>
              <a:t>Acetyl-cholinesterase inhibitor withdrawal hypothesis: </a:t>
            </a:r>
            <a:endParaRPr lang="en-US" altLang="en-US" sz="2000"/>
          </a:p>
        </p:txBody>
      </p:sp>
      <p:sp>
        <p:nvSpPr>
          <p:cNvPr id="28675" name="Content Placeholder 2">
            <a:extLst>
              <a:ext uri="{FF2B5EF4-FFF2-40B4-BE49-F238E27FC236}">
                <a16:creationId xmlns:a16="http://schemas.microsoft.com/office/drawing/2014/main" id="{F3CAEA58-0DBD-4CC7-90F6-0933EA28FDE6}"/>
              </a:ext>
            </a:extLst>
          </p:cNvPr>
          <p:cNvSpPr>
            <a:spLocks noGrp="1" noChangeArrowheads="1"/>
          </p:cNvSpPr>
          <p:nvPr>
            <p:ph idx="1"/>
          </p:nvPr>
        </p:nvSpPr>
        <p:spPr>
          <a:xfrm>
            <a:off x="457200" y="1371600"/>
            <a:ext cx="8229600" cy="5211763"/>
          </a:xfrm>
        </p:spPr>
        <p:txBody>
          <a:bodyPr/>
          <a:lstStyle/>
          <a:p>
            <a:pPr>
              <a:spcBef>
                <a:spcPts val="1800"/>
              </a:spcBef>
              <a:defRPr/>
            </a:pPr>
            <a:r>
              <a:rPr lang="en-US" altLang="en-US" sz="1600" dirty="0">
                <a:highlight>
                  <a:srgbClr val="FFFF00"/>
                </a:highlight>
              </a:rPr>
              <a:t>Dysautonomia can account for all GWI symptoms</a:t>
            </a:r>
          </a:p>
          <a:p>
            <a:pPr>
              <a:spcBef>
                <a:spcPts val="1800"/>
              </a:spcBef>
              <a:defRPr/>
            </a:pPr>
            <a:r>
              <a:rPr lang="en-US" altLang="en-US" sz="1600" dirty="0"/>
              <a:t>Since the autonomic nervous system is controlled by the brain stem, any condition affecting the brainstem could explain the condition</a:t>
            </a:r>
          </a:p>
          <a:p>
            <a:pPr>
              <a:spcBef>
                <a:spcPts val="1800"/>
              </a:spcBef>
              <a:defRPr/>
            </a:pPr>
            <a:r>
              <a:rPr lang="en-US" altLang="en-US" sz="1600" dirty="0"/>
              <a:t>Tardive means developing later (tardy), and this term describes the late onset of symptoms associated with GWI, i.e., weeks, months, or even years after return</a:t>
            </a:r>
          </a:p>
          <a:p>
            <a:pPr>
              <a:spcBef>
                <a:spcPts val="1800"/>
              </a:spcBef>
              <a:defRPr/>
            </a:pPr>
            <a:r>
              <a:rPr lang="en-US" altLang="en-US" sz="1600" dirty="0"/>
              <a:t> Acetyl-cholinesterase is an enzyme which breaks down the neurotransmitter acetylcholine, which is the primary neurotransmitter of the autonomic nervous system (including the </a:t>
            </a:r>
            <a:r>
              <a:rPr lang="en-US" altLang="en-US" sz="1600" dirty="0" err="1"/>
              <a:t>Vagus</a:t>
            </a:r>
            <a:r>
              <a:rPr lang="en-US" altLang="en-US" sz="1600" dirty="0"/>
              <a:t> Nerve), the neurons which innervate all muscles (including smooth muscles).  </a:t>
            </a:r>
          </a:p>
          <a:p>
            <a:pPr>
              <a:spcBef>
                <a:spcPts val="1800"/>
              </a:spcBef>
              <a:defRPr/>
            </a:pPr>
            <a:r>
              <a:rPr lang="en-US" altLang="en-US" sz="1600" dirty="0"/>
              <a:t>There are acetylcholine neuronal cell bodies in several nuclei of the brainstem and the basal ganglia </a:t>
            </a:r>
          </a:p>
          <a:p>
            <a:pPr>
              <a:spcBef>
                <a:spcPts val="1800"/>
              </a:spcBef>
              <a:defRPr/>
            </a:pPr>
            <a:r>
              <a:rPr lang="en-US" altLang="en-US" sz="1600" dirty="0"/>
              <a:t>Many ODS/S/S soldiers took pyridostigmine bromide (PB tablets) a peripherally acting inhibitor of acetyl-cholinesterase (to protect against fatality if exposed to sarin nerve gas, also a cholinesterase inhibitor), including most of those reporting symptoms suggestive of GWI.  Some of the insecticides the soldiers were exposed to were also cholinesterase inhibitors (not DEET).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20F10AF1-9AC6-477D-82EF-60C40F0838CF}"/>
              </a:ext>
            </a:extLst>
          </p:cNvPr>
          <p:cNvSpPr>
            <a:spLocks noGrp="1" noChangeArrowheads="1"/>
          </p:cNvSpPr>
          <p:nvPr>
            <p:ph type="title"/>
          </p:nvPr>
        </p:nvSpPr>
        <p:spPr>
          <a:xfrm>
            <a:off x="457200" y="152400"/>
            <a:ext cx="8229600" cy="771525"/>
          </a:xfrm>
        </p:spPr>
        <p:txBody>
          <a:bodyPr/>
          <a:lstStyle/>
          <a:p>
            <a:r>
              <a:rPr lang="en-US" altLang="en-US" sz="2000" b="1">
                <a:latin typeface="Tahoma" panose="020B0604030504040204" pitchFamily="34" charset="0"/>
              </a:rPr>
              <a:t>Tardive Dysautonomia in GWI (cont.)</a:t>
            </a:r>
            <a:br>
              <a:rPr lang="en-US" altLang="en-US" sz="2000" b="1">
                <a:latin typeface="Tahoma" panose="020B0604030504040204" pitchFamily="34" charset="0"/>
              </a:rPr>
            </a:br>
            <a:r>
              <a:rPr lang="en-US" altLang="en-US" sz="2000" b="1">
                <a:latin typeface="Tahoma" panose="020B0604030504040204" pitchFamily="34" charset="0"/>
              </a:rPr>
              <a:t>Acetyl-cholinesterase inhibitor withdrawal hypothesis:</a:t>
            </a:r>
            <a:endParaRPr lang="en-US" altLang="en-US" sz="2000"/>
          </a:p>
        </p:txBody>
      </p:sp>
      <p:sp>
        <p:nvSpPr>
          <p:cNvPr id="58371" name="Content Placeholder 2">
            <a:extLst>
              <a:ext uri="{FF2B5EF4-FFF2-40B4-BE49-F238E27FC236}">
                <a16:creationId xmlns:a16="http://schemas.microsoft.com/office/drawing/2014/main" id="{4A161775-4DBD-45A8-897F-643D78E92652}"/>
              </a:ext>
            </a:extLst>
          </p:cNvPr>
          <p:cNvSpPr>
            <a:spLocks noGrp="1" noChangeArrowheads="1"/>
          </p:cNvSpPr>
          <p:nvPr>
            <p:ph idx="1"/>
          </p:nvPr>
        </p:nvSpPr>
        <p:spPr>
          <a:xfrm>
            <a:off x="422564" y="1168400"/>
            <a:ext cx="8569036" cy="5715000"/>
          </a:xfrm>
        </p:spPr>
        <p:txBody>
          <a:bodyPr/>
          <a:lstStyle/>
          <a:p>
            <a:pPr>
              <a:spcBef>
                <a:spcPts val="1800"/>
              </a:spcBef>
              <a:defRPr/>
            </a:pPr>
            <a:r>
              <a:rPr lang="en-US" altLang="en-US" sz="1600" dirty="0"/>
              <a:t>While exposed to cholinesterase inhibitors, the cholinergic synapses will have an excess of acetylcholine</a:t>
            </a:r>
          </a:p>
          <a:p>
            <a:pPr>
              <a:spcBef>
                <a:spcPts val="1800"/>
              </a:spcBef>
              <a:defRPr/>
            </a:pPr>
            <a:r>
              <a:rPr lang="en-US" altLang="en-US" sz="1600" dirty="0"/>
              <a:t>PB tablets (pyridostigmine is a cholinesterase inhibitor which is a “polar compound” that tends not to enter the brain) will increase the acetylcholine at peripheral synapses.  PB effects include increase bowel motility, slowing of the heart rate, and many other changes </a:t>
            </a:r>
          </a:p>
          <a:p>
            <a:pPr>
              <a:spcBef>
                <a:spcPts val="1800"/>
              </a:spcBef>
              <a:defRPr/>
            </a:pPr>
            <a:r>
              <a:rPr lang="en-US" altLang="en-US" sz="1600" dirty="0"/>
              <a:t>In response to excess acetylcholine, neurons will down-regulate the neurotransmitter receptors (muscarinic in the case of the autonomic nervous system) and increase production of acetyl-cholinesterase molecules</a:t>
            </a:r>
          </a:p>
          <a:p>
            <a:pPr>
              <a:spcBef>
                <a:spcPts val="1800"/>
              </a:spcBef>
              <a:defRPr/>
            </a:pPr>
            <a:r>
              <a:rPr lang="en-US" altLang="en-US" sz="1600" dirty="0"/>
              <a:t>When the cholinesterase inhibitor is removed (e.g., PB, other), there is an excess of acetyl- cholinesterase and decrease cholinergic activation.  So, target neurons responsively produce </a:t>
            </a:r>
            <a:r>
              <a:rPr lang="en-US" altLang="en-US" sz="1600" b="1" dirty="0">
                <a:highlight>
                  <a:srgbClr val="FFFF00"/>
                </a:highlight>
              </a:rPr>
              <a:t>“nerve growth factor” (NGF)</a:t>
            </a:r>
            <a:r>
              <a:rPr lang="en-US" altLang="en-US" sz="1600" dirty="0">
                <a:highlight>
                  <a:srgbClr val="FFFF00"/>
                </a:highlight>
              </a:rPr>
              <a:t>, </a:t>
            </a:r>
            <a:r>
              <a:rPr lang="en-US" altLang="en-US" sz="1600" dirty="0"/>
              <a:t>which is retrogradely transported to the neuronal cell bodies (in the brain stem) to stimulate the acetylcholine neurons to grow more connections</a:t>
            </a:r>
          </a:p>
          <a:p>
            <a:pPr>
              <a:spcBef>
                <a:spcPts val="1800"/>
              </a:spcBef>
              <a:defRPr/>
            </a:pPr>
            <a:r>
              <a:rPr lang="en-US" altLang="en-US" sz="1600" dirty="0"/>
              <a:t>The excess sprouting of autonomic nervous system axons (nerve fibers) can explain the excess pains, the chronic fatigue (constant efforts to conserve energy), and the irritable bowel syndrome (</a:t>
            </a:r>
            <a:r>
              <a:rPr lang="en-US" altLang="en-US" sz="1600" dirty="0" err="1"/>
              <a:t>Vagus</a:t>
            </a:r>
            <a:r>
              <a:rPr lang="en-US" altLang="en-US" sz="1600" dirty="0"/>
              <a:t> Nerve) as well as neurocognitive and dermatologic conditions (skin blood flow is managed by the autonomic nervous stem)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A914F68-0C4D-40E9-9041-580A4220213B}"/>
              </a:ext>
            </a:extLst>
          </p:cNvPr>
          <p:cNvSpPr>
            <a:spLocks noGrp="1" noChangeArrowheads="1"/>
          </p:cNvSpPr>
          <p:nvPr>
            <p:ph type="title"/>
          </p:nvPr>
        </p:nvSpPr>
        <p:spPr/>
        <p:txBody>
          <a:bodyPr/>
          <a:lstStyle/>
          <a:p>
            <a:r>
              <a:rPr lang="en-US" altLang="en-US"/>
              <a:t>What is Gulf War Illness (GWI)?</a:t>
            </a:r>
          </a:p>
        </p:txBody>
      </p:sp>
      <p:sp>
        <p:nvSpPr>
          <p:cNvPr id="19459" name="Content Placeholder 2">
            <a:extLst>
              <a:ext uri="{FF2B5EF4-FFF2-40B4-BE49-F238E27FC236}">
                <a16:creationId xmlns:a16="http://schemas.microsoft.com/office/drawing/2014/main" id="{968B0BDA-1BDE-4C6D-8EAB-69670CF0DEC8}"/>
              </a:ext>
            </a:extLst>
          </p:cNvPr>
          <p:cNvSpPr>
            <a:spLocks noGrp="1" noChangeArrowheads="1"/>
          </p:cNvSpPr>
          <p:nvPr>
            <p:ph idx="1"/>
          </p:nvPr>
        </p:nvSpPr>
        <p:spPr>
          <a:xfrm>
            <a:off x="914400" y="1752600"/>
            <a:ext cx="7620000" cy="4144963"/>
          </a:xfrm>
        </p:spPr>
        <p:txBody>
          <a:bodyPr/>
          <a:lstStyle/>
          <a:p>
            <a:r>
              <a:rPr lang="en-US" altLang="en-US" sz="2800"/>
              <a:t>A condition that affects 30-40% of Veterans who were deployed to Operations Desert Shield/Storm/Sabre (ODS/S/S)</a:t>
            </a:r>
          </a:p>
          <a:p>
            <a:r>
              <a:rPr lang="en-US" altLang="en-US" sz="2800"/>
              <a:t>Collection of symptoms</a:t>
            </a:r>
          </a:p>
          <a:p>
            <a:r>
              <a:rPr lang="en-US" altLang="en-US" sz="2800"/>
              <a:t>Weak diagnostic criteria</a:t>
            </a:r>
          </a:p>
          <a:p>
            <a:r>
              <a:rPr lang="en-US" altLang="en-US" sz="2800"/>
              <a:t>No accepted pathophysiological explanation</a:t>
            </a:r>
          </a:p>
          <a:p>
            <a:r>
              <a:rPr lang="en-US" altLang="en-US" sz="2800"/>
              <a:t>Variety of unestablished biomarkers</a:t>
            </a:r>
          </a:p>
          <a:p>
            <a:r>
              <a:rPr lang="en-US" altLang="en-US" sz="2800"/>
              <a:t>No specific treatment</a:t>
            </a:r>
          </a:p>
          <a:p>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FCF3345E-19A0-464A-8DF0-B41A41B6467D}"/>
              </a:ext>
            </a:extLst>
          </p:cNvPr>
          <p:cNvSpPr>
            <a:spLocks noGrp="1" noChangeArrowheads="1"/>
          </p:cNvSpPr>
          <p:nvPr>
            <p:ph type="title"/>
          </p:nvPr>
        </p:nvSpPr>
        <p:spPr/>
        <p:txBody>
          <a:bodyPr/>
          <a:lstStyle/>
          <a:p>
            <a:r>
              <a:rPr lang="en-US" altLang="en-US"/>
              <a:t>NGF (nerve growth factor)</a:t>
            </a:r>
          </a:p>
        </p:txBody>
      </p:sp>
      <p:sp>
        <p:nvSpPr>
          <p:cNvPr id="63491" name="Content Placeholder 2">
            <a:extLst>
              <a:ext uri="{FF2B5EF4-FFF2-40B4-BE49-F238E27FC236}">
                <a16:creationId xmlns:a16="http://schemas.microsoft.com/office/drawing/2014/main" id="{2D9E1987-7CBA-401A-B953-3D25C03FCC7E}"/>
              </a:ext>
            </a:extLst>
          </p:cNvPr>
          <p:cNvSpPr>
            <a:spLocks noGrp="1" noChangeArrowheads="1"/>
          </p:cNvSpPr>
          <p:nvPr>
            <p:ph idx="1"/>
          </p:nvPr>
        </p:nvSpPr>
        <p:spPr>
          <a:xfrm>
            <a:off x="457200" y="1600200"/>
            <a:ext cx="8153400" cy="4953000"/>
          </a:xfrm>
        </p:spPr>
        <p:txBody>
          <a:bodyPr/>
          <a:lstStyle/>
          <a:p>
            <a:pPr>
              <a:defRPr/>
            </a:pPr>
            <a:r>
              <a:rPr lang="en-US" altLang="en-US" sz="2000" dirty="0"/>
              <a:t>Autonomic neurons leaving the brain and spinal cord are all cholinergic, as are post-ganglionic parasympathetic neurons, but sympathetic post-ganglionic neurons are noradrenergic</a:t>
            </a:r>
          </a:p>
          <a:p>
            <a:pPr>
              <a:defRPr/>
            </a:pPr>
            <a:r>
              <a:rPr lang="en-US" altLang="en-US" sz="2000" dirty="0"/>
              <a:t>NGF stimulates the outgrowth of sympathetic (norepinephrine) post-ganglion fibers</a:t>
            </a:r>
          </a:p>
          <a:p>
            <a:pPr>
              <a:defRPr/>
            </a:pPr>
            <a:r>
              <a:rPr lang="en-US" altLang="en-US" sz="2000" dirty="0"/>
              <a:t>NGF is required by acetylcholine neurons of the brain for survival</a:t>
            </a:r>
          </a:p>
          <a:p>
            <a:pPr>
              <a:defRPr/>
            </a:pPr>
            <a:r>
              <a:rPr lang="en-US" altLang="en-US" sz="2000" dirty="0">
                <a:highlight>
                  <a:srgbClr val="FFFF00"/>
                </a:highlight>
              </a:rPr>
              <a:t>NGF injections cause chronic pain syndromes </a:t>
            </a:r>
          </a:p>
          <a:p>
            <a:pPr lvl="1">
              <a:defRPr/>
            </a:pPr>
            <a:r>
              <a:rPr lang="en-US" altLang="en-US" sz="1600" dirty="0"/>
              <a:t>(seen in Alzheimer’s disease subjects in a clinical trial)</a:t>
            </a:r>
          </a:p>
          <a:p>
            <a:pPr>
              <a:defRPr/>
            </a:pPr>
            <a:r>
              <a:rPr lang="en-US" altLang="en-US" sz="2000" dirty="0"/>
              <a:t>NGF genetic abnormalities are associated with a lack of pain sensation (Carvalho et al., 2014)</a:t>
            </a:r>
          </a:p>
          <a:p>
            <a:pPr>
              <a:defRPr/>
            </a:pPr>
            <a:r>
              <a:rPr lang="en-US" altLang="en-US" sz="2000" dirty="0"/>
              <a:t>Sympathetic neurons also moderate gut motility and blood flow everywhere, including the brain, and pathways to the pineal gland moderate sleep and energy levels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4">
            <a:extLst>
              <a:ext uri="{FF2B5EF4-FFF2-40B4-BE49-F238E27FC236}">
                <a16:creationId xmlns:a16="http://schemas.microsoft.com/office/drawing/2014/main" id="{29737B96-1AC5-4D57-B79F-0ADD9BA41FDD}"/>
              </a:ext>
            </a:extLst>
          </p:cNvPr>
          <p:cNvSpPr txBox="1">
            <a:spLocks noChangeArrowheads="1"/>
          </p:cNvSpPr>
          <p:nvPr/>
        </p:nvSpPr>
        <p:spPr bwMode="auto">
          <a:xfrm>
            <a:off x="1368425" y="328613"/>
            <a:ext cx="6900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Nerve Growth Factor (NGF) effect (Right) on sympathetic ganglion</a:t>
            </a:r>
          </a:p>
        </p:txBody>
      </p:sp>
      <p:sp>
        <p:nvSpPr>
          <p:cNvPr id="46083" name="TextBox 5">
            <a:extLst>
              <a:ext uri="{FF2B5EF4-FFF2-40B4-BE49-F238E27FC236}">
                <a16:creationId xmlns:a16="http://schemas.microsoft.com/office/drawing/2014/main" id="{330B4E20-2B33-48AD-BAF5-2476E09797E2}"/>
              </a:ext>
            </a:extLst>
          </p:cNvPr>
          <p:cNvSpPr txBox="1">
            <a:spLocks noChangeArrowheads="1"/>
          </p:cNvSpPr>
          <p:nvPr/>
        </p:nvSpPr>
        <p:spPr bwMode="auto">
          <a:xfrm>
            <a:off x="1600200" y="6096000"/>
            <a:ext cx="7304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Levi-Montalcini, Booker, PNAS, 1960</a:t>
            </a:r>
          </a:p>
          <a:p>
            <a:pPr>
              <a:spcBef>
                <a:spcPct val="0"/>
              </a:spcBef>
              <a:buFontTx/>
              <a:buNone/>
            </a:pPr>
            <a:r>
              <a:rPr lang="en-US" altLang="en-US" sz="1800"/>
              <a:t>Levi-Montalcini won the Nobel prize for this image in 1986 </a:t>
            </a:r>
          </a:p>
        </p:txBody>
      </p:sp>
      <p:pic>
        <p:nvPicPr>
          <p:cNvPr id="46084" name="Picture 1">
            <a:extLst>
              <a:ext uri="{FF2B5EF4-FFF2-40B4-BE49-F238E27FC236}">
                <a16:creationId xmlns:a16="http://schemas.microsoft.com/office/drawing/2014/main" id="{5A0BA4DE-C3E5-466B-989F-51906F8BB6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92163"/>
            <a:ext cx="70500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AB74527A-3A4C-4763-BF50-34134FF1D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49300"/>
            <a:ext cx="87630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2">
            <a:extLst>
              <a:ext uri="{FF2B5EF4-FFF2-40B4-BE49-F238E27FC236}">
                <a16:creationId xmlns:a16="http://schemas.microsoft.com/office/drawing/2014/main" id="{7FF0062A-F402-4490-948B-F1921E7BC769}"/>
              </a:ext>
            </a:extLst>
          </p:cNvPr>
          <p:cNvSpPr txBox="1">
            <a:spLocks noChangeArrowheads="1"/>
          </p:cNvSpPr>
          <p:nvPr/>
        </p:nvSpPr>
        <p:spPr bwMode="auto">
          <a:xfrm>
            <a:off x="1447800" y="76200"/>
            <a:ext cx="587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a:t>Autonomic Nervous System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C1169B0-BA11-4333-845E-89D1A022D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35" y="152400"/>
            <a:ext cx="8016365" cy="6705600"/>
          </a:xfrm>
          <a:prstGeom prst="rect">
            <a:avLst/>
          </a:prstGeom>
        </p:spPr>
      </p:pic>
    </p:spTree>
    <p:extLst>
      <p:ext uri="{BB962C8B-B14F-4D97-AF65-F5344CB8AC3E}">
        <p14:creationId xmlns:p14="http://schemas.microsoft.com/office/powerpoint/2010/main" val="1697801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Graphical user interface, application, Word&#10;&#10;Description automatically generated">
            <a:extLst>
              <a:ext uri="{FF2B5EF4-FFF2-40B4-BE49-F238E27FC236}">
                <a16:creationId xmlns:a16="http://schemas.microsoft.com/office/drawing/2014/main" id="{96EB3E7E-DBD3-4EF3-AF6A-95FE5D5E8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532" t="38805" r="62103" b="24113"/>
          <a:stretch>
            <a:fillRect/>
          </a:stretch>
        </p:blipFill>
        <p:spPr bwMode="auto">
          <a:xfrm>
            <a:off x="239713" y="228600"/>
            <a:ext cx="4179887"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2" descr="Graphical user interface, application&#10;&#10;Description automatically generated">
            <a:extLst>
              <a:ext uri="{FF2B5EF4-FFF2-40B4-BE49-F238E27FC236}">
                <a16:creationId xmlns:a16="http://schemas.microsoft.com/office/drawing/2014/main" id="{4655153A-E46A-4393-AF8D-D92C95402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11" t="45161" r="60492" b="7799"/>
          <a:stretch>
            <a:fillRect/>
          </a:stretch>
        </p:blipFill>
        <p:spPr bwMode="auto">
          <a:xfrm>
            <a:off x="4953000" y="342900"/>
            <a:ext cx="4038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749C197-B81A-46A3-ADFE-B06B4271930D}"/>
              </a:ext>
            </a:extLst>
          </p:cNvPr>
          <p:cNvSpPr txBox="1"/>
          <p:nvPr/>
        </p:nvSpPr>
        <p:spPr>
          <a:xfrm>
            <a:off x="239713" y="3921125"/>
            <a:ext cx="5097462" cy="2708275"/>
          </a:xfrm>
          <a:prstGeom prst="rect">
            <a:avLst/>
          </a:prstGeom>
          <a:noFill/>
        </p:spPr>
        <p:txBody>
          <a:bodyPr>
            <a:spAutoFit/>
          </a:bodyPr>
          <a:lstStyle/>
          <a:p>
            <a:pPr>
              <a:defRPr/>
            </a:pPr>
            <a:r>
              <a:rPr lang="en-US" dirty="0"/>
              <a:t>The two major neurotransmitters in the ANS are:</a:t>
            </a:r>
          </a:p>
          <a:p>
            <a:pPr marL="171450" indent="-171450">
              <a:buFontTx/>
              <a:buChar char="-"/>
              <a:defRPr/>
            </a:pPr>
            <a:endParaRPr lang="en-US" sz="1200" dirty="0"/>
          </a:p>
          <a:p>
            <a:pPr marL="171450" indent="-171450">
              <a:buFontTx/>
              <a:buChar char="-"/>
              <a:defRPr/>
            </a:pPr>
            <a:r>
              <a:rPr lang="en-US" sz="1400" dirty="0"/>
              <a:t>Acetylcholine: Fibers that secrete acetylcholine (cholinergic fibers) include all preganglionic fibers, all postganglionic parasympathetic fibers, and some postganglionic sympathetic fibers (those that innervate piloerectors, sweat glands, and blood vessels).</a:t>
            </a:r>
          </a:p>
          <a:p>
            <a:pPr>
              <a:defRPr/>
            </a:pPr>
            <a:endParaRPr lang="en-US" sz="1400" dirty="0"/>
          </a:p>
          <a:p>
            <a:pPr marL="171450" indent="-171450">
              <a:buFontTx/>
              <a:buChar char="-"/>
              <a:defRPr/>
            </a:pPr>
            <a:r>
              <a:rPr lang="en-US" sz="1400" dirty="0"/>
              <a:t>Norepinephrine: Fibers that secrete norepinephrine (adrenergic fibers) include most postganglionic sympathetic fibers.  Sweat glands on the palms and soles also respond to adrenergic stimulation to some degree.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Diagram&#10;&#10;Description automatically generated">
            <a:extLst>
              <a:ext uri="{FF2B5EF4-FFF2-40B4-BE49-F238E27FC236}">
                <a16:creationId xmlns:a16="http://schemas.microsoft.com/office/drawing/2014/main" id="{8AE6E26C-97AC-48E2-B47A-50E33CCA9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98538"/>
            <a:ext cx="3821113"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8" descr="Diagram&#10;&#10;Description automatically generated">
            <a:extLst>
              <a:ext uri="{FF2B5EF4-FFF2-40B4-BE49-F238E27FC236}">
                <a16:creationId xmlns:a16="http://schemas.microsoft.com/office/drawing/2014/main" id="{CEF85929-D15F-47C6-A8FB-FC0F0A5D5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998538"/>
            <a:ext cx="4772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10">
            <a:extLst>
              <a:ext uri="{FF2B5EF4-FFF2-40B4-BE49-F238E27FC236}">
                <a16:creationId xmlns:a16="http://schemas.microsoft.com/office/drawing/2014/main" id="{0B49C4F7-EAC8-463C-8BAD-963EBF58E088}"/>
              </a:ext>
            </a:extLst>
          </p:cNvPr>
          <p:cNvSpPr txBox="1">
            <a:spLocks noChangeArrowheads="1"/>
          </p:cNvSpPr>
          <p:nvPr/>
        </p:nvSpPr>
        <p:spPr bwMode="auto">
          <a:xfrm>
            <a:off x="1409700" y="2286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Cranial Nerve and Neuromodulatory Nuclei of the Brainstem</a:t>
            </a:r>
          </a:p>
        </p:txBody>
      </p:sp>
      <p:sp>
        <p:nvSpPr>
          <p:cNvPr id="49157" name="TextBox 12">
            <a:extLst>
              <a:ext uri="{FF2B5EF4-FFF2-40B4-BE49-F238E27FC236}">
                <a16:creationId xmlns:a16="http://schemas.microsoft.com/office/drawing/2014/main" id="{4B53D671-183E-4027-A255-2FC2489B5987}"/>
              </a:ext>
            </a:extLst>
          </p:cNvPr>
          <p:cNvSpPr txBox="1">
            <a:spLocks noChangeArrowheads="1"/>
          </p:cNvSpPr>
          <p:nvPr/>
        </p:nvSpPr>
        <p:spPr bwMode="auto">
          <a:xfrm>
            <a:off x="4419600" y="6167438"/>
            <a:ext cx="4419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Duke Medicine: https://brain.oit.duke.edu/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8A92000-D9B4-416D-B3F4-9A1C2E34B907}"/>
              </a:ext>
            </a:extLst>
          </p:cNvPr>
          <p:cNvSpPr>
            <a:spLocks noGrp="1" noChangeArrowheads="1"/>
          </p:cNvSpPr>
          <p:nvPr>
            <p:ph type="title"/>
          </p:nvPr>
        </p:nvSpPr>
        <p:spPr>
          <a:xfrm>
            <a:off x="457200" y="76200"/>
            <a:ext cx="8229600" cy="914400"/>
          </a:xfrm>
        </p:spPr>
        <p:txBody>
          <a:bodyPr/>
          <a:lstStyle/>
          <a:p>
            <a:r>
              <a:rPr lang="en-US" altLang="en-US"/>
              <a:t>Chronic Pain Syndromes</a:t>
            </a:r>
          </a:p>
        </p:txBody>
      </p:sp>
      <p:sp>
        <p:nvSpPr>
          <p:cNvPr id="3" name="Content Placeholder 2">
            <a:extLst>
              <a:ext uri="{FF2B5EF4-FFF2-40B4-BE49-F238E27FC236}">
                <a16:creationId xmlns:a16="http://schemas.microsoft.com/office/drawing/2014/main" id="{A549DDD5-2BAC-4337-BE22-0C701A5840F2}"/>
              </a:ext>
            </a:extLst>
          </p:cNvPr>
          <p:cNvSpPr>
            <a:spLocks noGrp="1"/>
          </p:cNvSpPr>
          <p:nvPr>
            <p:ph idx="1"/>
          </p:nvPr>
        </p:nvSpPr>
        <p:spPr>
          <a:xfrm>
            <a:off x="457200" y="1143000"/>
            <a:ext cx="8229600" cy="5486400"/>
          </a:xfrm>
        </p:spPr>
        <p:txBody>
          <a:bodyPr/>
          <a:lstStyle/>
          <a:p>
            <a:pPr>
              <a:defRPr/>
            </a:pPr>
            <a:r>
              <a:rPr lang="en-US" dirty="0"/>
              <a:t>Chronic Regional Pain Syndrome (CRPS)</a:t>
            </a:r>
          </a:p>
          <a:p>
            <a:pPr marL="0" indent="0">
              <a:buFontTx/>
              <a:buNone/>
              <a:defRPr/>
            </a:pPr>
            <a:r>
              <a:rPr lang="en-US" dirty="0"/>
              <a:t>	</a:t>
            </a:r>
            <a:r>
              <a:rPr lang="en-US" sz="2400" dirty="0"/>
              <a:t>(described as the most painful long-term condition)</a:t>
            </a:r>
          </a:p>
          <a:p>
            <a:pPr lvl="1">
              <a:defRPr/>
            </a:pPr>
            <a:r>
              <a:rPr lang="en-US" dirty="0"/>
              <a:t>Type 1: Reflex Sympathetic Dystrophy (RSD)</a:t>
            </a:r>
          </a:p>
          <a:p>
            <a:pPr lvl="3">
              <a:defRPr/>
            </a:pPr>
            <a:r>
              <a:rPr lang="en-US" dirty="0"/>
              <a:t>No demonstrable nerve lesions</a:t>
            </a:r>
          </a:p>
          <a:p>
            <a:pPr lvl="1">
              <a:defRPr/>
            </a:pPr>
            <a:r>
              <a:rPr lang="en-US" dirty="0"/>
              <a:t>Type 2: </a:t>
            </a:r>
            <a:r>
              <a:rPr lang="en-US" dirty="0" err="1"/>
              <a:t>Causalgia</a:t>
            </a:r>
            <a:endParaRPr lang="en-US" dirty="0"/>
          </a:p>
          <a:p>
            <a:pPr lvl="3">
              <a:defRPr/>
            </a:pPr>
            <a:r>
              <a:rPr lang="en-US" dirty="0"/>
              <a:t>Related to specific nerve injury – presumably sympathetic nerve pathways</a:t>
            </a:r>
          </a:p>
          <a:p>
            <a:pPr>
              <a:defRPr/>
            </a:pPr>
            <a:r>
              <a:rPr lang="en-US" dirty="0"/>
              <a:t>Chronic Pervasive Pain Syndrome (CPPS)</a:t>
            </a:r>
          </a:p>
          <a:p>
            <a:pPr lvl="1">
              <a:defRPr/>
            </a:pPr>
            <a:r>
              <a:rPr lang="en-US" dirty="0"/>
              <a:t>Tardive Sympathetic </a:t>
            </a:r>
            <a:r>
              <a:rPr lang="en-US" dirty="0" err="1"/>
              <a:t>Dysautonomia</a:t>
            </a:r>
            <a:r>
              <a:rPr lang="en-US" dirty="0"/>
              <a:t> (TSD) </a:t>
            </a:r>
          </a:p>
          <a:p>
            <a:pPr lvl="3">
              <a:defRPr/>
            </a:pPr>
            <a:r>
              <a:rPr lang="en-US" dirty="0"/>
              <a:t>possibly NGF related – excess connections</a:t>
            </a:r>
          </a:p>
          <a:p>
            <a:pPr lvl="3">
              <a:defRPr/>
            </a:pPr>
            <a:r>
              <a:rPr lang="en-US" dirty="0"/>
              <a:t>Difficult to determine </a:t>
            </a:r>
            <a:r>
              <a:rPr lang="en-US" dirty="0" err="1"/>
              <a:t>histopathologically</a:t>
            </a:r>
            <a:endParaRPr lang="en-US" dirty="0"/>
          </a:p>
          <a:p>
            <a:pPr lvl="1">
              <a:defRPr/>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B36A084-928B-4A3C-9D63-6B90433836A8}"/>
              </a:ext>
            </a:extLst>
          </p:cNvPr>
          <p:cNvSpPr>
            <a:spLocks noGrp="1" noChangeArrowheads="1"/>
          </p:cNvSpPr>
          <p:nvPr>
            <p:ph type="title"/>
          </p:nvPr>
        </p:nvSpPr>
        <p:spPr/>
        <p:txBody>
          <a:bodyPr/>
          <a:lstStyle/>
          <a:p>
            <a:r>
              <a:rPr lang="en-US" altLang="en-US"/>
              <a:t>SPECT Brain Scans</a:t>
            </a:r>
          </a:p>
        </p:txBody>
      </p:sp>
      <p:sp>
        <p:nvSpPr>
          <p:cNvPr id="51203" name="Content Placeholder 2">
            <a:extLst>
              <a:ext uri="{FF2B5EF4-FFF2-40B4-BE49-F238E27FC236}">
                <a16:creationId xmlns:a16="http://schemas.microsoft.com/office/drawing/2014/main" id="{090FA7C7-7957-4880-84F9-D1CD9230AFC5}"/>
              </a:ext>
            </a:extLst>
          </p:cNvPr>
          <p:cNvSpPr>
            <a:spLocks noGrp="1" noChangeArrowheads="1"/>
          </p:cNvSpPr>
          <p:nvPr>
            <p:ph idx="1"/>
          </p:nvPr>
        </p:nvSpPr>
        <p:spPr/>
        <p:txBody>
          <a:bodyPr/>
          <a:lstStyle/>
          <a:p>
            <a:r>
              <a:rPr lang="en-US" altLang="en-US"/>
              <a:t>SPECT (single photon emission computed tomography) shows cerebral blood flow, which is controlled by the autonomic nervous system and local neural activity.</a:t>
            </a:r>
          </a:p>
          <a:p>
            <a:r>
              <a:rPr lang="en-US" altLang="en-US"/>
              <a:t>Comparisons of normal, PTSD, Alzheimer patients with </a:t>
            </a:r>
          </a:p>
          <a:p>
            <a:r>
              <a:rPr lang="en-US" altLang="en-US"/>
              <a:t>10 Veterans (1-10) of ODS/S/S with GWI symptoms including memory complaints.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GWSfig8">
            <a:extLst>
              <a:ext uri="{FF2B5EF4-FFF2-40B4-BE49-F238E27FC236}">
                <a16:creationId xmlns:a16="http://schemas.microsoft.com/office/drawing/2014/main" id="{935E006E-842F-49FB-8574-20D00721B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GWSfig6">
            <a:extLst>
              <a:ext uri="{FF2B5EF4-FFF2-40B4-BE49-F238E27FC236}">
                <a16:creationId xmlns:a16="http://schemas.microsoft.com/office/drawing/2014/main" id="{4F5C0403-ED04-4147-9680-A63A5C60C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0AE6CA2-DCC6-4D82-A75D-F7BC2DBD1CBD}"/>
              </a:ext>
            </a:extLst>
          </p:cNvPr>
          <p:cNvGraphicFramePr>
            <a:graphicFrameLocks noGrp="1"/>
          </p:cNvGraphicFramePr>
          <p:nvPr/>
        </p:nvGraphicFramePr>
        <p:xfrm>
          <a:off x="914400" y="1676400"/>
          <a:ext cx="7391400" cy="3743325"/>
        </p:xfrm>
        <a:graphic>
          <a:graphicData uri="http://schemas.openxmlformats.org/drawingml/2006/table">
            <a:tbl>
              <a:tblPr/>
              <a:tblGrid>
                <a:gridCol w="3048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37147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GW Veterans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Non-GW Veterans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371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Fibromyalgia </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19.2</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9.6</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Cognitive Dysfunction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18.7</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7.6</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Alcohol Abuse </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17.4</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12.6</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71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Depression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17.0</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10.9</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1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Asthma</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7.2</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4.1</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71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PTSD</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1.9</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0.8</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1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Sexual Discomfort</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1.5</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1.1</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71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Chronic fatigue</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1.5</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rPr>
                        <a:t>0.3</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bl>
          </a:graphicData>
        </a:graphic>
      </p:graphicFrame>
      <p:sp>
        <p:nvSpPr>
          <p:cNvPr id="20542" name="TextBox 5">
            <a:extLst>
              <a:ext uri="{FF2B5EF4-FFF2-40B4-BE49-F238E27FC236}">
                <a16:creationId xmlns:a16="http://schemas.microsoft.com/office/drawing/2014/main" id="{D089DB61-5D56-441E-B949-B1DBF293A775}"/>
              </a:ext>
            </a:extLst>
          </p:cNvPr>
          <p:cNvSpPr txBox="1">
            <a:spLocks noChangeArrowheads="1"/>
          </p:cNvSpPr>
          <p:nvPr/>
        </p:nvSpPr>
        <p:spPr bwMode="auto">
          <a:xfrm>
            <a:off x="573088" y="457200"/>
            <a:ext cx="7473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latin typeface="Calibri" panose="020F0502020204030204" pitchFamily="34" charset="0"/>
              </a:rPr>
              <a:t>Results of Iowa Study – 3,695 Veterans:</a:t>
            </a:r>
          </a:p>
          <a:p>
            <a:pPr algn="ctr" eaLnBrk="1" hangingPunct="1">
              <a:spcBef>
                <a:spcPct val="0"/>
              </a:spcBef>
              <a:buFontTx/>
              <a:buNone/>
            </a:pPr>
            <a:r>
              <a:rPr lang="en-US" altLang="en-US" sz="1800">
                <a:latin typeface="Calibri" panose="020F0502020204030204" pitchFamily="34" charset="0"/>
              </a:rPr>
              <a:t>Symptoms,  % Prevalence</a:t>
            </a:r>
          </a:p>
        </p:txBody>
      </p:sp>
      <p:sp>
        <p:nvSpPr>
          <p:cNvPr id="20543" name="TextBox 6">
            <a:extLst>
              <a:ext uri="{FF2B5EF4-FFF2-40B4-BE49-F238E27FC236}">
                <a16:creationId xmlns:a16="http://schemas.microsoft.com/office/drawing/2014/main" id="{A8E11F82-1646-4FC0-8D09-57CA483F2BD1}"/>
              </a:ext>
            </a:extLst>
          </p:cNvPr>
          <p:cNvSpPr txBox="1">
            <a:spLocks noChangeArrowheads="1"/>
          </p:cNvSpPr>
          <p:nvPr/>
        </p:nvSpPr>
        <p:spPr bwMode="auto">
          <a:xfrm>
            <a:off x="4343400" y="6172200"/>
            <a:ext cx="399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Calibri" panose="020F0502020204030204" pitchFamily="34" charset="0"/>
              </a:rPr>
              <a:t>Iowa Persian Gulf Study Group, 1997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GWSfig1">
            <a:extLst>
              <a:ext uri="{FF2B5EF4-FFF2-40B4-BE49-F238E27FC236}">
                <a16:creationId xmlns:a16="http://schemas.microsoft.com/office/drawing/2014/main" id="{153ACFC5-37A1-47C0-81E6-C2DBDE85C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GWSfig2">
            <a:extLst>
              <a:ext uri="{FF2B5EF4-FFF2-40B4-BE49-F238E27FC236}">
                <a16:creationId xmlns:a16="http://schemas.microsoft.com/office/drawing/2014/main" id="{3B38EA6F-DB0F-4909-9F90-240714819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GWSfig3">
            <a:extLst>
              <a:ext uri="{FF2B5EF4-FFF2-40B4-BE49-F238E27FC236}">
                <a16:creationId xmlns:a16="http://schemas.microsoft.com/office/drawing/2014/main" id="{5E1F63AC-3319-4104-8675-B08C41064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GWSfig4">
            <a:extLst>
              <a:ext uri="{FF2B5EF4-FFF2-40B4-BE49-F238E27FC236}">
                <a16:creationId xmlns:a16="http://schemas.microsoft.com/office/drawing/2014/main" id="{2A80BAC0-5B89-46A5-9A6F-9B97FA22B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9DD6CB9-8816-4CBD-9D66-9128F244B95E}"/>
              </a:ext>
            </a:extLst>
          </p:cNvPr>
          <p:cNvSpPr>
            <a:spLocks noGrp="1" noChangeArrowheads="1"/>
          </p:cNvSpPr>
          <p:nvPr>
            <p:ph type="title"/>
          </p:nvPr>
        </p:nvSpPr>
        <p:spPr>
          <a:xfrm>
            <a:off x="450850" y="206375"/>
            <a:ext cx="8229600" cy="1165225"/>
          </a:xfrm>
        </p:spPr>
        <p:txBody>
          <a:bodyPr/>
          <a:lstStyle/>
          <a:p>
            <a:pPr>
              <a:spcBef>
                <a:spcPts val="1200"/>
              </a:spcBef>
              <a:spcAft>
                <a:spcPts val="1200"/>
              </a:spcAft>
            </a:pPr>
            <a:r>
              <a:rPr lang="en-US" altLang="en-US" sz="2400" b="1"/>
              <a:t>Brain Function Changes in Veterans of ODS/S/S Referred for Memory Complaints</a:t>
            </a:r>
            <a:br>
              <a:rPr lang="en-US" altLang="en-US" sz="2400" b="1"/>
            </a:br>
            <a:r>
              <a:rPr lang="en-US" altLang="en-US" sz="2400"/>
              <a:t>SPECT gradations (n=49)</a:t>
            </a:r>
          </a:p>
        </p:txBody>
      </p:sp>
      <p:sp>
        <p:nvSpPr>
          <p:cNvPr id="25603" name="Rectangle 3">
            <a:extLst>
              <a:ext uri="{FF2B5EF4-FFF2-40B4-BE49-F238E27FC236}">
                <a16:creationId xmlns:a16="http://schemas.microsoft.com/office/drawing/2014/main" id="{A61ECDA8-93F1-49C4-B43F-6A8D778C7A65}"/>
              </a:ext>
            </a:extLst>
          </p:cNvPr>
          <p:cNvSpPr>
            <a:spLocks noGrp="1" noChangeArrowheads="1"/>
          </p:cNvSpPr>
          <p:nvPr>
            <p:ph type="body" idx="1"/>
          </p:nvPr>
        </p:nvSpPr>
        <p:spPr>
          <a:xfrm>
            <a:off x="685800" y="1489075"/>
            <a:ext cx="7772400" cy="4092575"/>
          </a:xfrm>
        </p:spPr>
        <p:txBody>
          <a:bodyPr/>
          <a:lstStyle/>
          <a:p>
            <a:pPr marL="0" indent="0">
              <a:buFontTx/>
              <a:buNone/>
              <a:defRPr/>
            </a:pPr>
            <a:r>
              <a:rPr lang="en-US" altLang="en-US" sz="2800" dirty="0"/>
              <a:t>   </a:t>
            </a:r>
            <a:r>
              <a:rPr lang="en-US" altLang="en-US" sz="2800" u="sng" dirty="0"/>
              <a:t>SPECT grade</a:t>
            </a:r>
            <a:r>
              <a:rPr lang="en-US" altLang="en-US" sz="2800" dirty="0"/>
              <a:t>  		 </a:t>
            </a:r>
            <a:r>
              <a:rPr lang="en-US" altLang="en-US" sz="2800" u="sng" dirty="0"/>
              <a:t>N</a:t>
            </a:r>
            <a:r>
              <a:rPr lang="en-US" altLang="en-US" sz="2800" dirty="0"/>
              <a:t>	      </a:t>
            </a:r>
            <a:r>
              <a:rPr lang="en-US" altLang="en-US" sz="2800" u="sng" dirty="0"/>
              <a:t>Average Age</a:t>
            </a:r>
          </a:p>
          <a:p>
            <a:pPr>
              <a:defRPr/>
            </a:pPr>
            <a:r>
              <a:rPr lang="en-US" altLang="en-US" sz="2800" dirty="0"/>
              <a:t>0 (normal)		  4		38 years</a:t>
            </a:r>
          </a:p>
          <a:p>
            <a:pPr>
              <a:defRPr/>
            </a:pPr>
            <a:r>
              <a:rPr lang="en-US" altLang="en-US" sz="2800" dirty="0"/>
              <a:t>1 (near norm)	  	  4		36 </a:t>
            </a:r>
          </a:p>
          <a:p>
            <a:pPr>
              <a:defRPr/>
            </a:pPr>
            <a:r>
              <a:rPr lang="en-US" altLang="en-US" sz="2800" dirty="0"/>
              <a:t>2 (mild)			14		40 </a:t>
            </a:r>
          </a:p>
          <a:p>
            <a:pPr>
              <a:defRPr/>
            </a:pPr>
            <a:r>
              <a:rPr lang="en-US" altLang="en-US" sz="2800" dirty="0"/>
              <a:t>3 (mild-mod)		17		36</a:t>
            </a:r>
          </a:p>
          <a:p>
            <a:pPr>
              <a:defRPr/>
            </a:pPr>
            <a:r>
              <a:rPr lang="en-US" altLang="en-US" sz="2800" dirty="0"/>
              <a:t>4 (moderate)		  4		40</a:t>
            </a:r>
          </a:p>
          <a:p>
            <a:pPr>
              <a:defRPr/>
            </a:pPr>
            <a:r>
              <a:rPr lang="en-US" altLang="en-US" sz="2800" dirty="0"/>
              <a:t>5 (mod-severe)	  3		29</a:t>
            </a:r>
          </a:p>
          <a:p>
            <a:pPr>
              <a:defRPr/>
            </a:pPr>
            <a:r>
              <a:rPr lang="en-US" altLang="en-US" sz="2800" dirty="0"/>
              <a:t>6 (severe)		  3		31</a:t>
            </a:r>
          </a:p>
          <a:p>
            <a:pPr marL="0" indent="0">
              <a:buFontTx/>
              <a:buNone/>
              <a:defRPr/>
            </a:pPr>
            <a:r>
              <a:rPr lang="en-US" altLang="en-US" sz="2800" dirty="0"/>
              <a:t>(All Veterans had normal MRI brain scans)</a:t>
            </a:r>
          </a:p>
        </p:txBody>
      </p:sp>
      <p:sp>
        <p:nvSpPr>
          <p:cNvPr id="58372" name="TextBox 1">
            <a:extLst>
              <a:ext uri="{FF2B5EF4-FFF2-40B4-BE49-F238E27FC236}">
                <a16:creationId xmlns:a16="http://schemas.microsoft.com/office/drawing/2014/main" id="{F13A730A-F415-4D34-A2C8-419AB1FDA084}"/>
              </a:ext>
            </a:extLst>
          </p:cNvPr>
          <p:cNvSpPr txBox="1">
            <a:spLocks noChangeArrowheads="1"/>
          </p:cNvSpPr>
          <p:nvPr/>
        </p:nvSpPr>
        <p:spPr bwMode="auto">
          <a:xfrm>
            <a:off x="2971800" y="6096000"/>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Ashford &amp; Shih, VA Lexington, 2002, unpublished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14">
            <a:extLst>
              <a:ext uri="{FF2B5EF4-FFF2-40B4-BE49-F238E27FC236}">
                <a16:creationId xmlns:a16="http://schemas.microsoft.com/office/drawing/2014/main" id="{32C1234C-FBA6-4B0E-8922-A66B5A3BA76B}"/>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hart" r:id="rId2" imgW="5723640" imgH="3558960" progId="Excel.Sheet.8">
                  <p:embed/>
                </p:oleObj>
              </mc:Choice>
              <mc:Fallback>
                <p:oleObj name="Chart" r:id="rId2" imgW="5723640" imgH="3558960" progId="Excel.Sheet.8">
                  <p:embed/>
                  <p:pic>
                    <p:nvPicPr>
                      <p:cNvPr id="0" name="Objec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I:\Downloads\TBI_PET\morepetstuff\Peak at angular gyrus extending into temporal lobe.png">
            <a:extLst>
              <a:ext uri="{FF2B5EF4-FFF2-40B4-BE49-F238E27FC236}">
                <a16:creationId xmlns:a16="http://schemas.microsoft.com/office/drawing/2014/main" id="{422A757E-7501-43D7-AB4C-D65C5E739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3" y="104775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6" descr="I:\Downloads\TBI_PET\morepetstuff\Peak at 10,-42,42(precuneus).png">
            <a:extLst>
              <a:ext uri="{FF2B5EF4-FFF2-40B4-BE49-F238E27FC236}">
                <a16:creationId xmlns:a16="http://schemas.microsoft.com/office/drawing/2014/main" id="{6380FCA1-61CB-4918-AD05-38CE6291B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2271"/>
          <a:stretch>
            <a:fillRect/>
          </a:stretch>
        </p:blipFill>
        <p:spPr bwMode="auto">
          <a:xfrm>
            <a:off x="577850" y="1047750"/>
            <a:ext cx="40544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2" descr="I:\Downloads\TBI_PET\morepetstuff\angular gyrus extending into temporal lobe 3D rend take II.png">
            <a:extLst>
              <a:ext uri="{FF2B5EF4-FFF2-40B4-BE49-F238E27FC236}">
                <a16:creationId xmlns:a16="http://schemas.microsoft.com/office/drawing/2014/main" id="{C642FE20-C0F2-4663-A422-2C18254DD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2868613"/>
            <a:ext cx="2141537"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3" descr="I:\Downloads\TBI_PET\morepetstuff\Peak at 10,-42,42(precuneus)high res 3D rendering II.png">
            <a:extLst>
              <a:ext uri="{FF2B5EF4-FFF2-40B4-BE49-F238E27FC236}">
                <a16:creationId xmlns:a16="http://schemas.microsoft.com/office/drawing/2014/main" id="{7BD20DA8-BB19-438D-959A-A02170B38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538" y="2868613"/>
            <a:ext cx="218757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7" descr="I:\Downloads\TBI_PET\morepetstuff\colorbar only.png">
            <a:extLst>
              <a:ext uri="{FF2B5EF4-FFF2-40B4-BE49-F238E27FC236}">
                <a16:creationId xmlns:a16="http://schemas.microsoft.com/office/drawing/2014/main" id="{58C09187-14C4-41E6-9120-6E9DD7819A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92456"/>
          <a:stretch>
            <a:fillRect/>
          </a:stretch>
        </p:blipFill>
        <p:spPr bwMode="auto">
          <a:xfrm>
            <a:off x="577850" y="5057775"/>
            <a:ext cx="81708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Box 3">
            <a:extLst>
              <a:ext uri="{FF2B5EF4-FFF2-40B4-BE49-F238E27FC236}">
                <a16:creationId xmlns:a16="http://schemas.microsoft.com/office/drawing/2014/main" id="{0585C017-7A32-4083-B83F-6C05DF2EC011}"/>
              </a:ext>
            </a:extLst>
          </p:cNvPr>
          <p:cNvSpPr txBox="1">
            <a:spLocks noChangeArrowheads="1"/>
          </p:cNvSpPr>
          <p:nvPr/>
        </p:nvSpPr>
        <p:spPr bwMode="auto">
          <a:xfrm>
            <a:off x="0" y="5721350"/>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Evaluation of WRIISC Veterans (n=50, mean age 46), with history of varying degrees of TBI (mild=27, moderate=5; GW1=15) or not (18; GW1=11) demonstrating areas of hypometabolism in precuneus and angular gyrus when controlling for age, CAPS score.</a:t>
            </a:r>
          </a:p>
        </p:txBody>
      </p:sp>
      <p:sp>
        <p:nvSpPr>
          <p:cNvPr id="60424" name="TextBox 1">
            <a:extLst>
              <a:ext uri="{FF2B5EF4-FFF2-40B4-BE49-F238E27FC236}">
                <a16:creationId xmlns:a16="http://schemas.microsoft.com/office/drawing/2014/main" id="{3F2EF449-3322-43D3-8FFF-2EC12E7FABE5}"/>
              </a:ext>
            </a:extLst>
          </p:cNvPr>
          <p:cNvSpPr txBox="1">
            <a:spLocks noChangeArrowheads="1"/>
          </p:cNvSpPr>
          <p:nvPr/>
        </p:nvSpPr>
        <p:spPr bwMode="auto">
          <a:xfrm>
            <a:off x="1012825" y="304800"/>
            <a:ext cx="7302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PET scan in WRIISC Veterans with TBI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901B064B-23D8-41AD-9222-4580309493A0}"/>
              </a:ext>
            </a:extLst>
          </p:cNvPr>
          <p:cNvSpPr>
            <a:spLocks noGrp="1" noChangeArrowheads="1"/>
          </p:cNvSpPr>
          <p:nvPr>
            <p:ph type="title"/>
          </p:nvPr>
        </p:nvSpPr>
        <p:spPr>
          <a:xfrm>
            <a:off x="152400" y="152400"/>
            <a:ext cx="8839200" cy="1295400"/>
          </a:xfrm>
        </p:spPr>
        <p:txBody>
          <a:bodyPr/>
          <a:lstStyle/>
          <a:p>
            <a:r>
              <a:rPr lang="en-US" altLang="en-US"/>
              <a:t>Significance of SPECT changes in Gulf Vets with memory complaints</a:t>
            </a:r>
          </a:p>
        </p:txBody>
      </p:sp>
      <p:sp>
        <p:nvSpPr>
          <p:cNvPr id="61443" name="Rectangle 3">
            <a:extLst>
              <a:ext uri="{FF2B5EF4-FFF2-40B4-BE49-F238E27FC236}">
                <a16:creationId xmlns:a16="http://schemas.microsoft.com/office/drawing/2014/main" id="{452FA361-C779-4EB5-AA35-3754BE928EDB}"/>
              </a:ext>
            </a:extLst>
          </p:cNvPr>
          <p:cNvSpPr>
            <a:spLocks noGrp="1" noChangeArrowheads="1"/>
          </p:cNvSpPr>
          <p:nvPr>
            <p:ph type="body" idx="1"/>
          </p:nvPr>
        </p:nvSpPr>
        <p:spPr>
          <a:xfrm>
            <a:off x="381000" y="1676400"/>
            <a:ext cx="8382000" cy="4876800"/>
          </a:xfrm>
        </p:spPr>
        <p:txBody>
          <a:bodyPr/>
          <a:lstStyle/>
          <a:p>
            <a:pPr>
              <a:spcBef>
                <a:spcPts val="1200"/>
              </a:spcBef>
            </a:pPr>
            <a:r>
              <a:rPr lang="en-US" altLang="en-US" sz="2400"/>
              <a:t>Cortical gradations relative to normal elderly: </a:t>
            </a:r>
          </a:p>
          <a:p>
            <a:pPr lvl="1">
              <a:spcBef>
                <a:spcPts val="1200"/>
              </a:spcBef>
            </a:pPr>
            <a:r>
              <a:rPr lang="en-US" altLang="en-US" sz="2400"/>
              <a:t>   significance of abnormality:    p &lt; 10</a:t>
            </a:r>
            <a:r>
              <a:rPr lang="en-US" altLang="en-US" sz="2400" baseline="30000"/>
              <a:t>-9</a:t>
            </a:r>
            <a:r>
              <a:rPr lang="en-US" altLang="en-US" sz="2400"/>
              <a:t> </a:t>
            </a:r>
          </a:p>
          <a:p>
            <a:pPr>
              <a:spcBef>
                <a:spcPts val="1200"/>
              </a:spcBef>
            </a:pPr>
            <a:r>
              <a:rPr lang="en-US" altLang="en-US" sz="2400"/>
              <a:t>The pattern of changes on the cortex involve all, including primary, cortical regions, unlike Alzheimer’s disease.</a:t>
            </a:r>
          </a:p>
          <a:p>
            <a:pPr>
              <a:spcBef>
                <a:spcPts val="1200"/>
              </a:spcBef>
            </a:pPr>
            <a:r>
              <a:rPr lang="en-US" altLang="en-US" sz="2400"/>
              <a:t>Decreased perfusion in thalamus, basal ganglia</a:t>
            </a:r>
          </a:p>
          <a:p>
            <a:pPr>
              <a:spcBef>
                <a:spcPts val="1200"/>
              </a:spcBef>
            </a:pPr>
            <a:r>
              <a:rPr lang="en-US" altLang="en-US" sz="2400"/>
              <a:t>Smaller changes on PET scans</a:t>
            </a:r>
          </a:p>
          <a:p>
            <a:pPr lvl="1">
              <a:spcBef>
                <a:spcPts val="1200"/>
              </a:spcBef>
            </a:pPr>
            <a:r>
              <a:rPr lang="en-US" altLang="en-US" sz="2000"/>
              <a:t>(PET scans may reflect metabolism, which is less affected</a:t>
            </a:r>
            <a:r>
              <a:rPr lang="en-US" altLang="en-US" sz="2400"/>
              <a:t>)</a:t>
            </a:r>
          </a:p>
          <a:p>
            <a:pPr>
              <a:spcBef>
                <a:spcPts val="1200"/>
              </a:spcBef>
            </a:pPr>
            <a:r>
              <a:rPr lang="en-US" altLang="en-US" sz="2400"/>
              <a:t>Difference suggests that problems are due to cerebral blood flow dysregulation, symptom of brainstem dysfunction and dysautonomia, not a metabolic problem</a:t>
            </a:r>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5D507FF1-606E-436E-9300-729ABD6073EF}"/>
              </a:ext>
            </a:extLst>
          </p:cNvPr>
          <p:cNvSpPr>
            <a:spLocks noGrp="1" noChangeArrowheads="1"/>
          </p:cNvSpPr>
          <p:nvPr>
            <p:ph type="title"/>
          </p:nvPr>
        </p:nvSpPr>
        <p:spPr>
          <a:xfrm>
            <a:off x="457200" y="304800"/>
            <a:ext cx="8229600" cy="563563"/>
          </a:xfrm>
        </p:spPr>
        <p:txBody>
          <a:bodyPr/>
          <a:lstStyle/>
          <a:p>
            <a:r>
              <a:rPr lang="en-US" altLang="en-US"/>
              <a:t>Brain Volume Changes in GWI</a:t>
            </a:r>
          </a:p>
        </p:txBody>
      </p:sp>
      <p:sp>
        <p:nvSpPr>
          <p:cNvPr id="62467" name="Content Placeholder 2">
            <a:extLst>
              <a:ext uri="{FF2B5EF4-FFF2-40B4-BE49-F238E27FC236}">
                <a16:creationId xmlns:a16="http://schemas.microsoft.com/office/drawing/2014/main" id="{4B50E02A-C0B0-4A9E-8BD4-971ADCA7C0FD}"/>
              </a:ext>
            </a:extLst>
          </p:cNvPr>
          <p:cNvSpPr>
            <a:spLocks noGrp="1" noChangeArrowheads="1"/>
          </p:cNvSpPr>
          <p:nvPr>
            <p:ph idx="1"/>
          </p:nvPr>
        </p:nvSpPr>
        <p:spPr>
          <a:xfrm>
            <a:off x="304800" y="1066800"/>
            <a:ext cx="8534400" cy="5311775"/>
          </a:xfrm>
        </p:spPr>
        <p:txBody>
          <a:bodyPr/>
          <a:lstStyle/>
          <a:p>
            <a:r>
              <a:rPr lang="en-US" altLang="en-US" sz="2000"/>
              <a:t>Two Subgroups with Altered Brain Structure and Function</a:t>
            </a:r>
          </a:p>
          <a:p>
            <a:pPr lvl="1"/>
            <a:r>
              <a:rPr lang="en-US" altLang="en-US" sz="1400"/>
              <a:t>Post-exertional malaise with orthostatic tachycardia correlates with brainstem atrophy</a:t>
            </a:r>
          </a:p>
          <a:p>
            <a:pPr lvl="1"/>
            <a:r>
              <a:rPr lang="en-US" altLang="en-US" sz="1400"/>
              <a:t>Post-exertional malaise with exercise induced hyperalgesia correlates with cortical atrophy </a:t>
            </a:r>
          </a:p>
          <a:p>
            <a:pPr lvl="1"/>
            <a:r>
              <a:rPr lang="en-US" altLang="en-US" sz="1200"/>
              <a:t>Rakib U. Rayhan, Benson W. Stevens, Megna P. Raksit, Joshua A. Ripple, Christian R. Timbol, Oluwatoyin Adewuyi, John W. VanMeter, James N. Baraniuk. PlosOne (2013)</a:t>
            </a:r>
          </a:p>
          <a:p>
            <a:r>
              <a:rPr lang="en-US" altLang="en-US" sz="2000">
                <a:solidFill>
                  <a:srgbClr val="333333"/>
                </a:solidFill>
              </a:rPr>
              <a:t>Subcortical brain atrophy in Gulf War Illness</a:t>
            </a:r>
          </a:p>
          <a:p>
            <a:pPr lvl="1"/>
            <a:r>
              <a:rPr lang="en-US" altLang="en-US" sz="1400">
                <a:solidFill>
                  <a:srgbClr val="333333"/>
                </a:solidFill>
              </a:rPr>
              <a:t>Highest atrophy was observed in the brainstem</a:t>
            </a:r>
          </a:p>
          <a:p>
            <a:pPr lvl="1"/>
            <a:r>
              <a:rPr lang="en-US" altLang="en-US" sz="1400">
                <a:solidFill>
                  <a:srgbClr val="333333"/>
                </a:solidFill>
              </a:rPr>
              <a:t>Graded atrophy of regions anatomically connected through the brainstem via the crossed superior cerebellar peduncle (left cerebellum → right thalamus, right cerebellum → left thalamus)</a:t>
            </a:r>
          </a:p>
          <a:p>
            <a:pPr lvl="1"/>
            <a:r>
              <a:rPr lang="en-US" altLang="en-US" sz="1400">
                <a:solidFill>
                  <a:srgbClr val="333333"/>
                </a:solidFill>
              </a:rPr>
              <a:t>Distribution of atrophy and systematic reduction in volume of other subcortical areas (basal ganglia, amygdala and diencephalon), resembles the distribution of atrophy seen in toxic encephalopathy</a:t>
            </a:r>
            <a:endParaRPr lang="en-US" altLang="en-US" sz="1200">
              <a:solidFill>
                <a:srgbClr val="333333"/>
              </a:solidFill>
            </a:endParaRPr>
          </a:p>
          <a:p>
            <a:pPr lvl="1"/>
            <a:r>
              <a:rPr lang="en-US" altLang="en-US" sz="1200"/>
              <a:t>Peka Christova, Lisa M. James, Brian E. Engdahl, Scott M. Lewis, Adam F. Carpenter &amp; Apostolos P. Georgopoulos. Experimental Brain Research (2017)</a:t>
            </a:r>
          </a:p>
          <a:p>
            <a:r>
              <a:rPr lang="en-US" altLang="en-US" sz="2000"/>
              <a:t>Brainstem atrophy in Gulf War Illness</a:t>
            </a:r>
          </a:p>
          <a:p>
            <a:pPr lvl="1"/>
            <a:r>
              <a:rPr lang="en-US" altLang="en-US" sz="1400"/>
              <a:t>Significant subcortical atrophy, but no cortical differences, in the GWI group relative to controls</a:t>
            </a:r>
          </a:p>
          <a:p>
            <a:pPr lvl="1"/>
            <a:r>
              <a:rPr lang="en-US" altLang="en-US" sz="1400"/>
              <a:t>Largest effect in the brainstem, followed by ventral diencephalon, the thalamus </a:t>
            </a:r>
          </a:p>
          <a:p>
            <a:pPr lvl="1"/>
            <a:r>
              <a:rPr lang="en-US" altLang="en-US" sz="1400"/>
              <a:t>Smaller brainstem volumes were significantly correlated with increased severities of fatigue and pain symptoms.</a:t>
            </a:r>
          </a:p>
          <a:p>
            <a:pPr lvl="1"/>
            <a:r>
              <a:rPr lang="en-US" altLang="en-US" sz="1200"/>
              <a:t>Yu Zhang, Timothy Avery, Andrei A. Vakhtina, Danielle C. Mathersul, Eric Tranvinh, Max Wintermark, Payam Massaband, J. Wesson. Ashford, Peter J. Bayley, Ansgar J. Furst.  NeuroToxicology (2020)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83A2D199-DB62-4498-92DD-603E7F79E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946" t="13333" r="8867" b="8530"/>
          <a:stretch>
            <a:fillRect/>
          </a:stretch>
        </p:blipFill>
        <p:spPr bwMode="auto">
          <a:xfrm>
            <a:off x="228600" y="914400"/>
            <a:ext cx="419100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a:extLst>
              <a:ext uri="{FF2B5EF4-FFF2-40B4-BE49-F238E27FC236}">
                <a16:creationId xmlns:a16="http://schemas.microsoft.com/office/drawing/2014/main" id="{7177E67F-F81C-469C-9D6C-F62FB217F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44" r="54756" b="2174"/>
          <a:stretch>
            <a:fillRect/>
          </a:stretch>
        </p:blipFill>
        <p:spPr bwMode="auto">
          <a:xfrm>
            <a:off x="4724400" y="914400"/>
            <a:ext cx="29718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a:extLst>
              <a:ext uri="{FF2B5EF4-FFF2-40B4-BE49-F238E27FC236}">
                <a16:creationId xmlns:a16="http://schemas.microsoft.com/office/drawing/2014/main" id="{5371863E-331A-40CD-82BD-AD66EDB6F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359" r="5336" b="1553"/>
          <a:stretch>
            <a:fillRect/>
          </a:stretch>
        </p:blipFill>
        <p:spPr bwMode="auto">
          <a:xfrm>
            <a:off x="4724400" y="3627438"/>
            <a:ext cx="304800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1">
            <a:extLst>
              <a:ext uri="{FF2B5EF4-FFF2-40B4-BE49-F238E27FC236}">
                <a16:creationId xmlns:a16="http://schemas.microsoft.com/office/drawing/2014/main" id="{A6A3F133-6493-456B-B3A0-A7FD2BBE0887}"/>
              </a:ext>
            </a:extLst>
          </p:cNvPr>
          <p:cNvSpPr txBox="1">
            <a:spLocks noChangeArrowheads="1"/>
          </p:cNvSpPr>
          <p:nvPr/>
        </p:nvSpPr>
        <p:spPr bwMode="auto">
          <a:xfrm>
            <a:off x="3027363" y="6400800"/>
            <a:ext cx="5618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L.L. Chao; BS. Mohlenhoff; M.W. Weiner; T.C. Neylan, 2014</a:t>
            </a:r>
          </a:p>
        </p:txBody>
      </p:sp>
      <p:sp>
        <p:nvSpPr>
          <p:cNvPr id="63494" name="TextBox 2">
            <a:extLst>
              <a:ext uri="{FF2B5EF4-FFF2-40B4-BE49-F238E27FC236}">
                <a16:creationId xmlns:a16="http://schemas.microsoft.com/office/drawing/2014/main" id="{B86D43C5-13B1-4D63-8D92-2BFF7A2BFBA2}"/>
              </a:ext>
            </a:extLst>
          </p:cNvPr>
          <p:cNvSpPr txBox="1">
            <a:spLocks noChangeArrowheads="1"/>
          </p:cNvSpPr>
          <p:nvPr/>
        </p:nvSpPr>
        <p:spPr bwMode="auto">
          <a:xfrm>
            <a:off x="381000" y="381000"/>
            <a:ext cx="8297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Gulf War Veterans’ Pittsburgh Sleep Quality Index declines with gray matter loss</a:t>
            </a:r>
          </a:p>
        </p:txBody>
      </p:sp>
      <p:sp>
        <p:nvSpPr>
          <p:cNvPr id="63495" name="TextBox 3">
            <a:extLst>
              <a:ext uri="{FF2B5EF4-FFF2-40B4-BE49-F238E27FC236}">
                <a16:creationId xmlns:a16="http://schemas.microsoft.com/office/drawing/2014/main" id="{829418A8-92E0-4551-96C5-975D6E54D345}"/>
              </a:ext>
            </a:extLst>
          </p:cNvPr>
          <p:cNvSpPr txBox="1">
            <a:spLocks noChangeArrowheads="1"/>
          </p:cNvSpPr>
          <p:nvPr/>
        </p:nvSpPr>
        <p:spPr bwMode="auto">
          <a:xfrm>
            <a:off x="7645400" y="1187450"/>
            <a:ext cx="620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total</a:t>
            </a:r>
          </a:p>
        </p:txBody>
      </p:sp>
      <p:sp>
        <p:nvSpPr>
          <p:cNvPr id="63496" name="TextBox 4">
            <a:extLst>
              <a:ext uri="{FF2B5EF4-FFF2-40B4-BE49-F238E27FC236}">
                <a16:creationId xmlns:a16="http://schemas.microsoft.com/office/drawing/2014/main" id="{50C6C5BC-C203-44AC-BEB6-B9F855A7E93E}"/>
              </a:ext>
            </a:extLst>
          </p:cNvPr>
          <p:cNvSpPr txBox="1">
            <a:spLocks noChangeArrowheads="1"/>
          </p:cNvSpPr>
          <p:nvPr/>
        </p:nvSpPr>
        <p:spPr bwMode="auto">
          <a:xfrm>
            <a:off x="7772400" y="38100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frontal</a:t>
            </a:r>
          </a:p>
        </p:txBody>
      </p:sp>
      <p:sp>
        <p:nvSpPr>
          <p:cNvPr id="63497" name="TextBox 6">
            <a:extLst>
              <a:ext uri="{FF2B5EF4-FFF2-40B4-BE49-F238E27FC236}">
                <a16:creationId xmlns:a16="http://schemas.microsoft.com/office/drawing/2014/main" id="{503940E6-AF32-45EE-A55C-3CFE07593485}"/>
              </a:ext>
            </a:extLst>
          </p:cNvPr>
          <p:cNvSpPr txBox="1">
            <a:spLocks noChangeArrowheads="1"/>
          </p:cNvSpPr>
          <p:nvPr/>
        </p:nvSpPr>
        <p:spPr bwMode="auto">
          <a:xfrm>
            <a:off x="171450" y="6286500"/>
            <a:ext cx="214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Freesurfer analysis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D601457-68FB-4E68-8DB4-DFC64D79EAFB}"/>
              </a:ext>
            </a:extLst>
          </p:cNvPr>
          <p:cNvSpPr>
            <a:spLocks noGrp="1" noChangeArrowheads="1"/>
          </p:cNvSpPr>
          <p:nvPr>
            <p:ph type="title"/>
          </p:nvPr>
        </p:nvSpPr>
        <p:spPr/>
        <p:txBody>
          <a:bodyPr/>
          <a:lstStyle/>
          <a:p>
            <a:r>
              <a:rPr lang="en-US" altLang="en-US" sz="2800"/>
              <a:t>Most Frequent Symptoms, Affected Systems</a:t>
            </a:r>
            <a:br>
              <a:rPr lang="en-US" altLang="en-US" sz="2800"/>
            </a:br>
            <a:r>
              <a:rPr lang="en-US" altLang="en-US" sz="2800"/>
              <a:t>of Veterans from Gulf War 1</a:t>
            </a:r>
          </a:p>
        </p:txBody>
      </p:sp>
      <p:sp>
        <p:nvSpPr>
          <p:cNvPr id="21507" name="Rectangle 3">
            <a:extLst>
              <a:ext uri="{FF2B5EF4-FFF2-40B4-BE49-F238E27FC236}">
                <a16:creationId xmlns:a16="http://schemas.microsoft.com/office/drawing/2014/main" id="{F24DD64A-3CAB-4775-8252-57BC98211DD9}"/>
              </a:ext>
            </a:extLst>
          </p:cNvPr>
          <p:cNvSpPr>
            <a:spLocks noGrp="1" noChangeArrowheads="1"/>
          </p:cNvSpPr>
          <p:nvPr>
            <p:ph type="body" idx="1"/>
          </p:nvPr>
        </p:nvSpPr>
        <p:spPr>
          <a:xfrm>
            <a:off x="457200" y="1447800"/>
            <a:ext cx="8229600" cy="4678363"/>
          </a:xfrm>
        </p:spPr>
        <p:txBody>
          <a:bodyPr/>
          <a:lstStyle/>
          <a:p>
            <a:pPr algn="ctr">
              <a:buFontTx/>
              <a:buNone/>
            </a:pPr>
            <a:r>
              <a:rPr lang="en-US" altLang="en-US" sz="1800"/>
              <a:t>Frequency of Symptoms of 53,835 Participants in VA Registry (1992–1997)</a:t>
            </a:r>
          </a:p>
          <a:p>
            <a:pPr>
              <a:buFontTx/>
              <a:buNone/>
            </a:pPr>
            <a:r>
              <a:rPr lang="en-US" altLang="en-US" sz="2400" b="1"/>
              <a:t>Symptoms			    	    Percentage</a:t>
            </a:r>
          </a:p>
          <a:p>
            <a:pPr lvl="1"/>
            <a:r>
              <a:rPr lang="en-US" altLang="en-US" sz="1400">
                <a:solidFill>
                  <a:srgbClr val="FF0000"/>
                </a:solidFill>
              </a:rPr>
              <a:t>Fatigue </a:t>
            </a:r>
            <a:r>
              <a:rPr lang="en-US" altLang="en-US" sz="1400"/>
              <a:t>					20.5</a:t>
            </a:r>
          </a:p>
          <a:p>
            <a:pPr lvl="1"/>
            <a:r>
              <a:rPr lang="en-US" altLang="en-US" sz="1400"/>
              <a:t>Skin rash 					18.4</a:t>
            </a:r>
          </a:p>
          <a:p>
            <a:pPr lvl="1"/>
            <a:r>
              <a:rPr lang="en-US" altLang="en-US" sz="1400">
                <a:solidFill>
                  <a:srgbClr val="FF0000"/>
                </a:solidFill>
              </a:rPr>
              <a:t>Headache</a:t>
            </a:r>
            <a:r>
              <a:rPr lang="en-US" altLang="en-US" sz="1400"/>
              <a:t> 					18.0</a:t>
            </a:r>
          </a:p>
          <a:p>
            <a:pPr lvl="1"/>
            <a:r>
              <a:rPr lang="en-US" altLang="en-US" sz="1400">
                <a:solidFill>
                  <a:srgbClr val="FF0000"/>
                </a:solidFill>
              </a:rPr>
              <a:t>Muscle and joint pain   </a:t>
            </a:r>
            <a:r>
              <a:rPr lang="en-US" altLang="en-US" sz="1400"/>
              <a:t>				16.8</a:t>
            </a:r>
          </a:p>
          <a:p>
            <a:pPr lvl="1"/>
            <a:r>
              <a:rPr lang="en-US" altLang="en-US" sz="1400">
                <a:solidFill>
                  <a:srgbClr val="FF0000"/>
                </a:solidFill>
              </a:rPr>
              <a:t>Loss of memory </a:t>
            </a:r>
            <a:r>
              <a:rPr lang="en-US" altLang="en-US" sz="1400"/>
              <a:t>				14.0</a:t>
            </a:r>
          </a:p>
          <a:p>
            <a:pPr lvl="1"/>
            <a:r>
              <a:rPr lang="en-US" altLang="en-US" sz="1400"/>
              <a:t>Shortness of breath 		  		  7.9</a:t>
            </a:r>
          </a:p>
          <a:p>
            <a:pPr lvl="1"/>
            <a:r>
              <a:rPr lang="en-US" altLang="en-US" sz="1400">
                <a:solidFill>
                  <a:srgbClr val="FF0000"/>
                </a:solidFill>
              </a:rPr>
              <a:t>Sleep disturbances </a:t>
            </a:r>
            <a:r>
              <a:rPr lang="en-US" altLang="en-US" sz="1400"/>
              <a:t>		  		  5.9</a:t>
            </a:r>
          </a:p>
          <a:p>
            <a:pPr>
              <a:buFontTx/>
              <a:buNone/>
            </a:pPr>
            <a:r>
              <a:rPr lang="en-US" altLang="en-US" sz="2400" b="1"/>
              <a:t>Systems</a:t>
            </a:r>
          </a:p>
          <a:p>
            <a:pPr lvl="1"/>
            <a:r>
              <a:rPr lang="en-US" altLang="en-US" sz="1400">
                <a:solidFill>
                  <a:srgbClr val="FF0000"/>
                </a:solidFill>
              </a:rPr>
              <a:t>Musculoskeletal and connective tissue </a:t>
            </a:r>
            <a:r>
              <a:rPr lang="en-US" altLang="en-US" sz="1400"/>
              <a:t>		25.4</a:t>
            </a:r>
          </a:p>
          <a:p>
            <a:pPr lvl="1"/>
            <a:r>
              <a:rPr lang="en-US" altLang="en-US" sz="1400">
                <a:solidFill>
                  <a:srgbClr val="FF0000"/>
                </a:solidFill>
              </a:rPr>
              <a:t>Mental disorders </a:t>
            </a:r>
            <a:r>
              <a:rPr lang="en-US" altLang="en-US" sz="1400"/>
              <a:t>				14.7</a:t>
            </a:r>
          </a:p>
          <a:p>
            <a:pPr lvl="1"/>
            <a:r>
              <a:rPr lang="en-US" altLang="en-US" sz="1400"/>
              <a:t>Respiratory system 				14.0</a:t>
            </a:r>
          </a:p>
          <a:p>
            <a:pPr lvl="1"/>
            <a:r>
              <a:rPr lang="en-US" altLang="en-US" sz="1400"/>
              <a:t>Skin and subcutaneous tissue 			13.4</a:t>
            </a:r>
          </a:p>
          <a:p>
            <a:pPr lvl="1"/>
            <a:r>
              <a:rPr lang="en-US" altLang="en-US" sz="1400">
                <a:solidFill>
                  <a:srgbClr val="FF0000"/>
                </a:solidFill>
              </a:rPr>
              <a:t>Digestive system (irritable bowel syndrome)</a:t>
            </a:r>
            <a:r>
              <a:rPr lang="en-US" altLang="en-US" sz="1400"/>
              <a:t>		11.1	 SOURCE: Murphy</a:t>
            </a:r>
          </a:p>
          <a:p>
            <a:pPr lvl="1"/>
            <a:r>
              <a:rPr lang="en-US" altLang="en-US" sz="1400">
                <a:solidFill>
                  <a:srgbClr val="FF0000"/>
                </a:solidFill>
              </a:rPr>
              <a:t>Chest pain </a:t>
            </a:r>
            <a:r>
              <a:rPr lang="en-US" altLang="en-US" sz="1400"/>
              <a:t>					  3.5	 et al., 1999</a:t>
            </a:r>
          </a:p>
          <a:p>
            <a:pPr lvl="1"/>
            <a:endParaRPr lang="en-US" altLang="en-US" sz="1400"/>
          </a:p>
          <a:p>
            <a:r>
              <a:rPr lang="en-US" altLang="en-US" sz="2000">
                <a:solidFill>
                  <a:srgbClr val="FF0000"/>
                </a:solidFill>
              </a:rPr>
              <a:t>Symptoms of fibromyalgia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Graphical user interface, application&#10;&#10;Description automatically generated">
            <a:extLst>
              <a:ext uri="{FF2B5EF4-FFF2-40B4-BE49-F238E27FC236}">
                <a16:creationId xmlns:a16="http://schemas.microsoft.com/office/drawing/2014/main" id="{3FE93396-58B3-4558-86D5-CAE8FA4BC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59" t="35954" r="56619" b="9554"/>
          <a:stretch>
            <a:fillRect/>
          </a:stretch>
        </p:blipFill>
        <p:spPr bwMode="auto">
          <a:xfrm>
            <a:off x="381000" y="0"/>
            <a:ext cx="85344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4">
            <a:extLst>
              <a:ext uri="{FF2B5EF4-FFF2-40B4-BE49-F238E27FC236}">
                <a16:creationId xmlns:a16="http://schemas.microsoft.com/office/drawing/2014/main" id="{7D9297EC-4C13-4085-ADDE-E71F6D61812E}"/>
              </a:ext>
            </a:extLst>
          </p:cNvPr>
          <p:cNvSpPr txBox="1">
            <a:spLocks noChangeArrowheads="1"/>
          </p:cNvSpPr>
          <p:nvPr/>
        </p:nvSpPr>
        <p:spPr bwMode="auto">
          <a:xfrm>
            <a:off x="495300" y="6096000"/>
            <a:ext cx="81962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t>Brainstem damage is associated with poorer sleep quality and increased pain in gulf war illness veterans </a:t>
            </a:r>
          </a:p>
          <a:p>
            <a:pPr>
              <a:spcBef>
                <a:spcPct val="0"/>
              </a:spcBef>
              <a:buFontTx/>
              <a:buNone/>
            </a:pPr>
            <a:r>
              <a:rPr lang="en-US" altLang="en-US" sz="800"/>
              <a:t>Yu Zhang a,* , Andrei A. Vakhtin c , Jessica Dietch a,b , Jennifer S. Jennings a , Jerome A. Yesavage a,b , J. David Clark a,b , Peter J. Bayley a,b , J. Wesson Ashford a,b , Ansgar J. Furst a,b a  -  War Related Illness &amp; Injury Study Center (WRIISC), VA Palo Alto Health Care System, Palo Alto, CA, United States b Stanford University, Stanford, CA, United States c The Mind Research Network, Albuquerque, NM, United States. Life Sciences 280 (2021) 119724.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0C6FEB4-E0F3-431B-8F0B-55F0735E8F33}"/>
              </a:ext>
            </a:extLst>
          </p:cNvPr>
          <p:cNvSpPr/>
          <p:nvPr/>
        </p:nvSpPr>
        <p:spPr>
          <a:xfrm>
            <a:off x="471488" y="1662113"/>
            <a:ext cx="1582737" cy="3900487"/>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MFT- medial forebrain tract</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STT- spinothalamic tract</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NS- nigrostriatal tract</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SCP- superior cerebellar peduncle</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DLF- dorsal longitudinal fasciculus</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MLF- medial longitudinal fasciculus</a:t>
            </a:r>
          </a:p>
          <a:p>
            <a:pPr defTabSz="685800" eaLnBrk="1" fontAlgn="auto" hangingPunct="1">
              <a:spcBef>
                <a:spcPts val="0"/>
              </a:spcBef>
              <a:spcAft>
                <a:spcPts val="0"/>
              </a:spcAft>
              <a:defRPr/>
            </a:pPr>
            <a:endParaRPr lang="en-US" sz="750" b="1" dirty="0">
              <a:solidFill>
                <a:prstClr val="black"/>
              </a:solidFill>
              <a:latin typeface="Calibri" panose="020F0502020204030204"/>
              <a:cs typeface="+mn-cs"/>
            </a:endParaRPr>
          </a:p>
          <a:p>
            <a:pPr defTabSz="685800" eaLnBrk="1" fontAlgn="auto" hangingPunct="1">
              <a:spcBef>
                <a:spcPts val="0"/>
              </a:spcBef>
              <a:spcAft>
                <a:spcPts val="0"/>
              </a:spcAft>
              <a:defRPr/>
            </a:pPr>
            <a:endParaRPr lang="en-US" sz="750" b="1" dirty="0">
              <a:solidFill>
                <a:prstClr val="black"/>
              </a:solidFill>
              <a:latin typeface="Calibri" panose="020F0502020204030204"/>
              <a:cs typeface="+mn-cs"/>
            </a:endParaRP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CST- corticospinal tracts</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TPF- transverse pontine fibers</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ML- medial lemniscus</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STT- spinothalamic tract</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CTT- central tegmental tract</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MCP- middle cerebellar peduncle</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SCP- superior cerebellar peduncle</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ICP- inferior cerebellar peduncle</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DSCP- Decussation of superior cerebellar peduncle</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Pym- Pyramid tract</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CP- cerebral peduncle</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IO- inferior olivary nucleus</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ATR- anterior thalamic radiation</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 </a:t>
            </a:r>
          </a:p>
          <a:p>
            <a:pPr defTabSz="685800" eaLnBrk="1" fontAlgn="auto" hangingPunct="1">
              <a:spcBef>
                <a:spcPts val="0"/>
              </a:spcBef>
              <a:spcAft>
                <a:spcPts val="0"/>
              </a:spcAft>
              <a:defRPr/>
            </a:pPr>
            <a:endParaRPr lang="en-US" sz="750" b="1" dirty="0">
              <a:solidFill>
                <a:prstClr val="black"/>
              </a:solidFill>
              <a:latin typeface="Calibri" panose="020F0502020204030204"/>
              <a:cs typeface="+mn-cs"/>
            </a:endParaRPr>
          </a:p>
          <a:p>
            <a:pPr defTabSz="685800" eaLnBrk="1" fontAlgn="auto" hangingPunct="1">
              <a:spcBef>
                <a:spcPts val="0"/>
              </a:spcBef>
              <a:spcAft>
                <a:spcPts val="0"/>
              </a:spcAft>
              <a:defRPr/>
            </a:pPr>
            <a:r>
              <a:rPr lang="en-US" sz="750" b="1" dirty="0" err="1">
                <a:solidFill>
                  <a:prstClr val="black"/>
                </a:solidFill>
                <a:latin typeface="Calibri" panose="020F0502020204030204"/>
                <a:cs typeface="+mn-cs"/>
              </a:rPr>
              <a:t>RaN</a:t>
            </a:r>
            <a:r>
              <a:rPr lang="en-US" sz="750" b="1" dirty="0">
                <a:solidFill>
                  <a:prstClr val="black"/>
                </a:solidFill>
                <a:latin typeface="Calibri" panose="020F0502020204030204"/>
                <a:cs typeface="+mn-cs"/>
              </a:rPr>
              <a:t>- raphe nucleus</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DRN- dorsal raphe nucleus</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PAG- periaqueductal gray</a:t>
            </a:r>
          </a:p>
          <a:p>
            <a:pPr defTabSz="685800" eaLnBrk="1" fontAlgn="auto" hangingPunct="1">
              <a:spcBef>
                <a:spcPts val="0"/>
              </a:spcBef>
              <a:spcAft>
                <a:spcPts val="0"/>
              </a:spcAft>
              <a:defRPr/>
            </a:pPr>
            <a:r>
              <a:rPr lang="en-US" sz="750" b="1" dirty="0" err="1">
                <a:solidFill>
                  <a:prstClr val="black"/>
                </a:solidFill>
                <a:latin typeface="Calibri" panose="020F0502020204030204"/>
                <a:cs typeface="+mn-cs"/>
              </a:rPr>
              <a:t>TegN</a:t>
            </a:r>
            <a:r>
              <a:rPr lang="en-US" sz="750" b="1" dirty="0">
                <a:solidFill>
                  <a:prstClr val="black"/>
                </a:solidFill>
                <a:latin typeface="Calibri" panose="020F0502020204030204"/>
                <a:cs typeface="+mn-cs"/>
              </a:rPr>
              <a:t>- tegmental nuclei</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LC- locus coeruleus</a:t>
            </a:r>
          </a:p>
          <a:p>
            <a:pPr defTabSz="685800" eaLnBrk="1" fontAlgn="auto" hangingPunct="1">
              <a:spcBef>
                <a:spcPts val="0"/>
              </a:spcBef>
              <a:spcAft>
                <a:spcPts val="0"/>
              </a:spcAft>
              <a:defRPr/>
            </a:pPr>
            <a:r>
              <a:rPr lang="en-US" sz="750" b="1" dirty="0" err="1">
                <a:solidFill>
                  <a:prstClr val="black"/>
                </a:solidFill>
                <a:latin typeface="Calibri" panose="020F0502020204030204"/>
                <a:cs typeface="+mn-cs"/>
              </a:rPr>
              <a:t>HypoT</a:t>
            </a:r>
            <a:r>
              <a:rPr lang="en-US" sz="750" b="1" dirty="0">
                <a:solidFill>
                  <a:prstClr val="black"/>
                </a:solidFill>
                <a:latin typeface="Calibri" panose="020F0502020204030204"/>
                <a:cs typeface="+mn-cs"/>
              </a:rPr>
              <a:t>- hypothalamus</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RN- red nucleus</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LG- lateral geniculate nucleus </a:t>
            </a:r>
          </a:p>
          <a:p>
            <a:pPr defTabSz="685800" eaLnBrk="1" fontAlgn="auto" hangingPunct="1">
              <a:spcBef>
                <a:spcPts val="0"/>
              </a:spcBef>
              <a:spcAft>
                <a:spcPts val="0"/>
              </a:spcAft>
              <a:defRPr/>
            </a:pPr>
            <a:r>
              <a:rPr lang="en-US" sz="750" b="1" dirty="0">
                <a:solidFill>
                  <a:prstClr val="black"/>
                </a:solidFill>
                <a:latin typeface="Calibri" panose="020F0502020204030204"/>
                <a:cs typeface="+mn-cs"/>
              </a:rPr>
              <a:t>CTR- </a:t>
            </a:r>
            <a:r>
              <a:rPr lang="en-US" sz="750" b="1" dirty="0" err="1">
                <a:solidFill>
                  <a:prstClr val="black"/>
                </a:solidFill>
                <a:latin typeface="Calibri" panose="020F0502020204030204"/>
                <a:cs typeface="+mn-cs"/>
              </a:rPr>
              <a:t>cerebellotalamic</a:t>
            </a:r>
            <a:r>
              <a:rPr lang="en-US" sz="750" b="1" dirty="0">
                <a:solidFill>
                  <a:prstClr val="black"/>
                </a:solidFill>
                <a:latin typeface="Calibri" panose="020F0502020204030204"/>
                <a:cs typeface="+mn-cs"/>
              </a:rPr>
              <a:t> tract</a:t>
            </a:r>
          </a:p>
        </p:txBody>
      </p:sp>
      <p:grpSp>
        <p:nvGrpSpPr>
          <p:cNvPr id="65539" name="Group 150">
            <a:extLst>
              <a:ext uri="{FF2B5EF4-FFF2-40B4-BE49-F238E27FC236}">
                <a16:creationId xmlns:a16="http://schemas.microsoft.com/office/drawing/2014/main" id="{F5A02680-AFDC-466B-807E-E63191C81564}"/>
              </a:ext>
            </a:extLst>
          </p:cNvPr>
          <p:cNvGrpSpPr>
            <a:grpSpLocks/>
          </p:cNvGrpSpPr>
          <p:nvPr/>
        </p:nvGrpSpPr>
        <p:grpSpPr bwMode="auto">
          <a:xfrm>
            <a:off x="3649663" y="3014663"/>
            <a:ext cx="1900237" cy="1265237"/>
            <a:chOff x="2251497" y="2443907"/>
            <a:chExt cx="2533364" cy="1686678"/>
          </a:xfrm>
        </p:grpSpPr>
        <p:pic>
          <p:nvPicPr>
            <p:cNvPr id="65677" name="Picture 3">
              <a:extLst>
                <a:ext uri="{FF2B5EF4-FFF2-40B4-BE49-F238E27FC236}">
                  <a16:creationId xmlns:a16="http://schemas.microsoft.com/office/drawing/2014/main" id="{9F4262B8-E327-49F8-88A6-F488A2100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298" y="2443907"/>
              <a:ext cx="1985956" cy="168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8107136-E18E-4477-99D6-D69AD5960BFB}"/>
                </a:ext>
              </a:extLst>
            </p:cNvPr>
            <p:cNvSpPr/>
            <p:nvPr/>
          </p:nvSpPr>
          <p:spPr>
            <a:xfrm>
              <a:off x="2405996" y="3808910"/>
              <a:ext cx="554504" cy="277234"/>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SCP</a:t>
              </a:r>
            </a:p>
          </p:txBody>
        </p:sp>
        <p:cxnSp>
          <p:nvCxnSpPr>
            <p:cNvPr id="13" name="Straight Arrow Connector 12">
              <a:extLst>
                <a:ext uri="{FF2B5EF4-FFF2-40B4-BE49-F238E27FC236}">
                  <a16:creationId xmlns:a16="http://schemas.microsoft.com/office/drawing/2014/main" id="{998D62FA-70ED-4710-8BE8-D5AC9E9AC663}"/>
                </a:ext>
              </a:extLst>
            </p:cNvPr>
            <p:cNvCxnSpPr>
              <a:cxnSpLocks/>
            </p:cNvCxnSpPr>
            <p:nvPr/>
          </p:nvCxnSpPr>
          <p:spPr>
            <a:xfrm flipV="1">
              <a:off x="2685364" y="3595166"/>
              <a:ext cx="433868" cy="275117"/>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52794F3-889E-49C3-B8B1-104DBF5446A4}"/>
                </a:ext>
              </a:extLst>
            </p:cNvPr>
            <p:cNvSpPr/>
            <p:nvPr/>
          </p:nvSpPr>
          <p:spPr>
            <a:xfrm>
              <a:off x="2251497" y="3624794"/>
              <a:ext cx="569319" cy="27723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MCP</a:t>
              </a:r>
            </a:p>
          </p:txBody>
        </p:sp>
        <p:cxnSp>
          <p:nvCxnSpPr>
            <p:cNvPr id="20" name="Straight Arrow Connector 19">
              <a:extLst>
                <a:ext uri="{FF2B5EF4-FFF2-40B4-BE49-F238E27FC236}">
                  <a16:creationId xmlns:a16="http://schemas.microsoft.com/office/drawing/2014/main" id="{E219045C-3F7B-492B-AD6F-46FB2C59A922}"/>
                </a:ext>
              </a:extLst>
            </p:cNvPr>
            <p:cNvCxnSpPr>
              <a:cxnSpLocks/>
            </p:cNvCxnSpPr>
            <p:nvPr/>
          </p:nvCxnSpPr>
          <p:spPr>
            <a:xfrm flipV="1">
              <a:off x="2416578" y="3535910"/>
              <a:ext cx="268786" cy="139675"/>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29B3270-1127-4A98-83B1-949F4450A243}"/>
                </a:ext>
              </a:extLst>
            </p:cNvPr>
            <p:cNvSpPr/>
            <p:nvPr/>
          </p:nvSpPr>
          <p:spPr>
            <a:xfrm>
              <a:off x="3893845" y="2524326"/>
              <a:ext cx="891016" cy="27723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CST</a:t>
              </a:r>
            </a:p>
          </p:txBody>
        </p:sp>
        <p:cxnSp>
          <p:nvCxnSpPr>
            <p:cNvPr id="25" name="Straight Arrow Connector 24">
              <a:extLst>
                <a:ext uri="{FF2B5EF4-FFF2-40B4-BE49-F238E27FC236}">
                  <a16:creationId xmlns:a16="http://schemas.microsoft.com/office/drawing/2014/main" id="{8B657A33-197A-419A-80C4-ECA2E8B26F70}"/>
                </a:ext>
              </a:extLst>
            </p:cNvPr>
            <p:cNvCxnSpPr>
              <a:cxnSpLocks/>
            </p:cNvCxnSpPr>
            <p:nvPr/>
          </p:nvCxnSpPr>
          <p:spPr>
            <a:xfrm flipH="1">
              <a:off x="3584847" y="2685163"/>
              <a:ext cx="361909" cy="165070"/>
            </a:xfrm>
            <a:prstGeom prst="straightConnector1">
              <a:avLst/>
            </a:prstGeom>
            <a:ln>
              <a:solidFill>
                <a:srgbClr val="FFFF00"/>
              </a:solidFill>
              <a:tailEnd type="non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FACF5D3F-3716-473D-BAF6-668F0F3D8097}"/>
                </a:ext>
              </a:extLst>
            </p:cNvPr>
            <p:cNvSpPr/>
            <p:nvPr/>
          </p:nvSpPr>
          <p:spPr>
            <a:xfrm>
              <a:off x="3929824" y="2837536"/>
              <a:ext cx="438101" cy="27723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TPF</a:t>
              </a:r>
            </a:p>
          </p:txBody>
        </p:sp>
        <p:cxnSp>
          <p:nvCxnSpPr>
            <p:cNvPr id="32" name="Straight Arrow Connector 31">
              <a:extLst>
                <a:ext uri="{FF2B5EF4-FFF2-40B4-BE49-F238E27FC236}">
                  <a16:creationId xmlns:a16="http://schemas.microsoft.com/office/drawing/2014/main" id="{71B3831A-4BE3-4500-BA60-659A106C9434}"/>
                </a:ext>
              </a:extLst>
            </p:cNvPr>
            <p:cNvCxnSpPr>
              <a:cxnSpLocks/>
            </p:cNvCxnSpPr>
            <p:nvPr/>
          </p:nvCxnSpPr>
          <p:spPr>
            <a:xfrm flipH="1">
              <a:off x="3578497" y="2960280"/>
              <a:ext cx="368259" cy="31744"/>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DD2DF431-72C0-40AD-905A-DD613B43C07C}"/>
                </a:ext>
              </a:extLst>
            </p:cNvPr>
            <p:cNvSpPr/>
            <p:nvPr/>
          </p:nvSpPr>
          <p:spPr>
            <a:xfrm>
              <a:off x="3908660" y="3169792"/>
              <a:ext cx="438101" cy="275117"/>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ML</a:t>
              </a:r>
            </a:p>
          </p:txBody>
        </p:sp>
        <p:cxnSp>
          <p:nvCxnSpPr>
            <p:cNvPr id="62" name="Straight Arrow Connector 61">
              <a:extLst>
                <a:ext uri="{FF2B5EF4-FFF2-40B4-BE49-F238E27FC236}">
                  <a16:creationId xmlns:a16="http://schemas.microsoft.com/office/drawing/2014/main" id="{0DF565EB-746B-4922-90C1-B3817DD9E297}"/>
                </a:ext>
              </a:extLst>
            </p:cNvPr>
            <p:cNvCxnSpPr>
              <a:cxnSpLocks/>
            </p:cNvCxnSpPr>
            <p:nvPr/>
          </p:nvCxnSpPr>
          <p:spPr>
            <a:xfrm flipH="1" flipV="1">
              <a:off x="3390135" y="3144396"/>
              <a:ext cx="556620" cy="107931"/>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4CFB13EC-FA1F-4C02-BBED-EC7DC5F85311}"/>
                </a:ext>
              </a:extLst>
            </p:cNvPr>
            <p:cNvSpPr/>
            <p:nvPr/>
          </p:nvSpPr>
          <p:spPr>
            <a:xfrm>
              <a:off x="2450441" y="3214235"/>
              <a:ext cx="438100" cy="27723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STT</a:t>
              </a:r>
            </a:p>
          </p:txBody>
        </p:sp>
        <p:cxnSp>
          <p:nvCxnSpPr>
            <p:cNvPr id="80" name="Straight Arrow Connector 79">
              <a:extLst>
                <a:ext uri="{FF2B5EF4-FFF2-40B4-BE49-F238E27FC236}">
                  <a16:creationId xmlns:a16="http://schemas.microsoft.com/office/drawing/2014/main" id="{EB292816-8918-462C-A5F6-3AB84FCE38E6}"/>
                </a:ext>
              </a:extLst>
            </p:cNvPr>
            <p:cNvCxnSpPr>
              <a:cxnSpLocks/>
            </p:cNvCxnSpPr>
            <p:nvPr/>
          </p:nvCxnSpPr>
          <p:spPr>
            <a:xfrm flipV="1">
              <a:off x="2759440" y="3250211"/>
              <a:ext cx="323813" cy="80419"/>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8E90F9A3-DD88-42ED-A924-072583786154}"/>
                </a:ext>
              </a:extLst>
            </p:cNvPr>
            <p:cNvSpPr/>
            <p:nvPr/>
          </p:nvSpPr>
          <p:spPr>
            <a:xfrm>
              <a:off x="2683248" y="2699977"/>
              <a:ext cx="438100" cy="277234"/>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ML</a:t>
              </a:r>
            </a:p>
          </p:txBody>
        </p:sp>
        <p:cxnSp>
          <p:nvCxnSpPr>
            <p:cNvPr id="83" name="Straight Arrow Connector 82">
              <a:extLst>
                <a:ext uri="{FF2B5EF4-FFF2-40B4-BE49-F238E27FC236}">
                  <a16:creationId xmlns:a16="http://schemas.microsoft.com/office/drawing/2014/main" id="{842B7559-BBFD-4405-8804-B234206BE1A6}"/>
                </a:ext>
              </a:extLst>
            </p:cNvPr>
            <p:cNvCxnSpPr>
              <a:cxnSpLocks/>
            </p:cNvCxnSpPr>
            <p:nvPr/>
          </p:nvCxnSpPr>
          <p:spPr>
            <a:xfrm flipH="1" flipV="1">
              <a:off x="2960500" y="2871396"/>
              <a:ext cx="247623" cy="194698"/>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980E2B00-F1BF-4B20-8712-618D5E3AA942}"/>
                </a:ext>
              </a:extLst>
            </p:cNvPr>
            <p:cNvSpPr/>
            <p:nvPr/>
          </p:nvSpPr>
          <p:spPr>
            <a:xfrm>
              <a:off x="2564728" y="2907373"/>
              <a:ext cx="438100" cy="429606"/>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CTT</a:t>
              </a:r>
            </a:p>
          </p:txBody>
        </p:sp>
        <p:cxnSp>
          <p:nvCxnSpPr>
            <p:cNvPr id="90" name="Straight Arrow Connector 89">
              <a:extLst>
                <a:ext uri="{FF2B5EF4-FFF2-40B4-BE49-F238E27FC236}">
                  <a16:creationId xmlns:a16="http://schemas.microsoft.com/office/drawing/2014/main" id="{37D38730-B079-41C9-B552-2136B142C3A8}"/>
                </a:ext>
              </a:extLst>
            </p:cNvPr>
            <p:cNvCxnSpPr>
              <a:cxnSpLocks/>
            </p:cNvCxnSpPr>
            <p:nvPr/>
          </p:nvCxnSpPr>
          <p:spPr>
            <a:xfrm flipH="1" flipV="1">
              <a:off x="2852563" y="3057629"/>
              <a:ext cx="364026" cy="110047"/>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C479AC41-6928-4E59-8321-D377964E3B11}"/>
                </a:ext>
              </a:extLst>
            </p:cNvPr>
            <p:cNvSpPr/>
            <p:nvPr/>
          </p:nvSpPr>
          <p:spPr>
            <a:xfrm>
              <a:off x="3622943" y="3764468"/>
              <a:ext cx="571436" cy="27723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CTT</a:t>
              </a:r>
            </a:p>
          </p:txBody>
        </p:sp>
        <p:cxnSp>
          <p:nvCxnSpPr>
            <p:cNvPr id="95" name="Straight Arrow Connector 94">
              <a:extLst>
                <a:ext uri="{FF2B5EF4-FFF2-40B4-BE49-F238E27FC236}">
                  <a16:creationId xmlns:a16="http://schemas.microsoft.com/office/drawing/2014/main" id="{E8B974D8-611B-4E44-836C-87F93859773B}"/>
                </a:ext>
              </a:extLst>
            </p:cNvPr>
            <p:cNvCxnSpPr>
              <a:cxnSpLocks/>
            </p:cNvCxnSpPr>
            <p:nvPr/>
          </p:nvCxnSpPr>
          <p:spPr>
            <a:xfrm flipH="1" flipV="1">
              <a:off x="3515004" y="3252328"/>
              <a:ext cx="279369" cy="556582"/>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grpSp>
      <p:grpSp>
        <p:nvGrpSpPr>
          <p:cNvPr id="65540" name="Group 230">
            <a:extLst>
              <a:ext uri="{FF2B5EF4-FFF2-40B4-BE49-F238E27FC236}">
                <a16:creationId xmlns:a16="http://schemas.microsoft.com/office/drawing/2014/main" id="{DA152804-B339-4E4D-BEC6-16BDBFFC639B}"/>
              </a:ext>
            </a:extLst>
          </p:cNvPr>
          <p:cNvGrpSpPr>
            <a:grpSpLocks/>
          </p:cNvGrpSpPr>
          <p:nvPr/>
        </p:nvGrpSpPr>
        <p:grpSpPr bwMode="auto">
          <a:xfrm>
            <a:off x="5302250" y="3014663"/>
            <a:ext cx="1514475" cy="1262062"/>
            <a:chOff x="8066150" y="2443907"/>
            <a:chExt cx="2017397" cy="1682740"/>
          </a:xfrm>
        </p:grpSpPr>
        <p:pic>
          <p:nvPicPr>
            <p:cNvPr id="65656" name="Picture 127">
              <a:extLst>
                <a:ext uri="{FF2B5EF4-FFF2-40B4-BE49-F238E27FC236}">
                  <a16:creationId xmlns:a16="http://schemas.microsoft.com/office/drawing/2014/main" id="{992F31D5-02E2-48CE-87E1-4676A3E2A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6150" y="2443907"/>
              <a:ext cx="1983817" cy="168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3" name="Straight Arrow Connector 152">
              <a:extLst>
                <a:ext uri="{FF2B5EF4-FFF2-40B4-BE49-F238E27FC236}">
                  <a16:creationId xmlns:a16="http://schemas.microsoft.com/office/drawing/2014/main" id="{0514A944-B81E-4BBC-96C7-1A9A942AA4E8}"/>
                </a:ext>
              </a:extLst>
            </p:cNvPr>
            <p:cNvCxnSpPr>
              <a:cxnSpLocks/>
            </p:cNvCxnSpPr>
            <p:nvPr/>
          </p:nvCxnSpPr>
          <p:spPr>
            <a:xfrm flipH="1">
              <a:off x="9057932" y="2992120"/>
              <a:ext cx="543470" cy="120650"/>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56" name="Rectangle 155">
              <a:extLst>
                <a:ext uri="{FF2B5EF4-FFF2-40B4-BE49-F238E27FC236}">
                  <a16:creationId xmlns:a16="http://schemas.microsoft.com/office/drawing/2014/main" id="{8676E819-0523-45B6-8B22-53BC57B87D47}"/>
                </a:ext>
              </a:extLst>
            </p:cNvPr>
            <p:cNvSpPr/>
            <p:nvPr/>
          </p:nvSpPr>
          <p:spPr>
            <a:xfrm>
              <a:off x="9561224" y="2837605"/>
              <a:ext cx="439852" cy="275165"/>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TPF</a:t>
              </a:r>
            </a:p>
          </p:txBody>
        </p:sp>
        <p:cxnSp>
          <p:nvCxnSpPr>
            <p:cNvPr id="157" name="Straight Arrow Connector 156">
              <a:extLst>
                <a:ext uri="{FF2B5EF4-FFF2-40B4-BE49-F238E27FC236}">
                  <a16:creationId xmlns:a16="http://schemas.microsoft.com/office/drawing/2014/main" id="{0C6C537E-9905-4290-B4CE-7CFFA2FBDE8B}"/>
                </a:ext>
              </a:extLst>
            </p:cNvPr>
            <p:cNvCxnSpPr>
              <a:cxnSpLocks/>
            </p:cNvCxnSpPr>
            <p:nvPr/>
          </p:nvCxnSpPr>
          <p:spPr>
            <a:xfrm flipH="1">
              <a:off x="9438573" y="2744472"/>
              <a:ext cx="211467" cy="122766"/>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A1468ACC-E65E-4B74-A806-D6464BF59432}"/>
                </a:ext>
              </a:extLst>
            </p:cNvPr>
            <p:cNvSpPr/>
            <p:nvPr/>
          </p:nvSpPr>
          <p:spPr>
            <a:xfrm>
              <a:off x="9611976" y="2577256"/>
              <a:ext cx="439852" cy="277282"/>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CST</a:t>
              </a:r>
            </a:p>
          </p:txBody>
        </p:sp>
        <p:cxnSp>
          <p:nvCxnSpPr>
            <p:cNvPr id="161" name="Straight Arrow Connector 160">
              <a:extLst>
                <a:ext uri="{FF2B5EF4-FFF2-40B4-BE49-F238E27FC236}">
                  <a16:creationId xmlns:a16="http://schemas.microsoft.com/office/drawing/2014/main" id="{8392565D-A4D3-48F2-A200-8B0949D1E6A1}"/>
                </a:ext>
              </a:extLst>
            </p:cNvPr>
            <p:cNvCxnSpPr>
              <a:cxnSpLocks/>
            </p:cNvCxnSpPr>
            <p:nvPr/>
          </p:nvCxnSpPr>
          <p:spPr>
            <a:xfrm flipH="1" flipV="1">
              <a:off x="8563099" y="3136052"/>
              <a:ext cx="494833" cy="249765"/>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B0D29CE3-301C-4786-B116-991BAD8A9A5C}"/>
                </a:ext>
              </a:extLst>
            </p:cNvPr>
            <p:cNvSpPr/>
            <p:nvPr/>
          </p:nvSpPr>
          <p:spPr>
            <a:xfrm>
              <a:off x="8099985" y="2992120"/>
              <a:ext cx="524439" cy="277282"/>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DSCP</a:t>
              </a:r>
            </a:p>
          </p:txBody>
        </p:sp>
        <p:cxnSp>
          <p:nvCxnSpPr>
            <p:cNvPr id="171" name="Straight Arrow Connector 170">
              <a:extLst>
                <a:ext uri="{FF2B5EF4-FFF2-40B4-BE49-F238E27FC236}">
                  <a16:creationId xmlns:a16="http://schemas.microsoft.com/office/drawing/2014/main" id="{5C578458-B35E-4212-9EF0-40A5D0818EB5}"/>
                </a:ext>
              </a:extLst>
            </p:cNvPr>
            <p:cNvCxnSpPr>
              <a:cxnSpLocks/>
            </p:cNvCxnSpPr>
            <p:nvPr/>
          </p:nvCxnSpPr>
          <p:spPr>
            <a:xfrm flipH="1" flipV="1">
              <a:off x="9489325" y="3273636"/>
              <a:ext cx="285480" cy="112182"/>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1665A574-11A1-4E35-AD4F-A81EC8D38F5B}"/>
                </a:ext>
              </a:extLst>
            </p:cNvPr>
            <p:cNvSpPr/>
            <p:nvPr/>
          </p:nvSpPr>
          <p:spPr>
            <a:xfrm>
              <a:off x="9660613" y="3328669"/>
              <a:ext cx="412362" cy="277281"/>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ML</a:t>
              </a:r>
            </a:p>
          </p:txBody>
        </p:sp>
        <p:cxnSp>
          <p:nvCxnSpPr>
            <p:cNvPr id="174" name="Straight Arrow Connector 173">
              <a:extLst>
                <a:ext uri="{FF2B5EF4-FFF2-40B4-BE49-F238E27FC236}">
                  <a16:creationId xmlns:a16="http://schemas.microsoft.com/office/drawing/2014/main" id="{CB6E6FF6-A2EA-4831-AEDA-FB5B6C5539FD}"/>
                </a:ext>
              </a:extLst>
            </p:cNvPr>
            <p:cNvCxnSpPr>
              <a:cxnSpLocks/>
            </p:cNvCxnSpPr>
            <p:nvPr/>
          </p:nvCxnSpPr>
          <p:spPr>
            <a:xfrm flipH="1" flipV="1">
              <a:off x="9489325" y="3462017"/>
              <a:ext cx="262219" cy="188383"/>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9B6AF155-8FE5-4213-80DD-58A58DA1DF3F}"/>
                </a:ext>
              </a:extLst>
            </p:cNvPr>
            <p:cNvSpPr/>
            <p:nvPr/>
          </p:nvSpPr>
          <p:spPr>
            <a:xfrm>
              <a:off x="9650040" y="3650400"/>
              <a:ext cx="433507" cy="277281"/>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STT</a:t>
              </a:r>
            </a:p>
          </p:txBody>
        </p:sp>
        <p:sp>
          <p:nvSpPr>
            <p:cNvPr id="179" name="Rectangle 178">
              <a:extLst>
                <a:ext uri="{FF2B5EF4-FFF2-40B4-BE49-F238E27FC236}">
                  <a16:creationId xmlns:a16="http://schemas.microsoft.com/office/drawing/2014/main" id="{82DF1794-1D6B-4101-A40D-3433AD153284}"/>
                </a:ext>
              </a:extLst>
            </p:cNvPr>
            <p:cNvSpPr/>
            <p:nvPr/>
          </p:nvSpPr>
          <p:spPr>
            <a:xfrm>
              <a:off x="8214177" y="3498001"/>
              <a:ext cx="471573" cy="277281"/>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MLF</a:t>
              </a:r>
            </a:p>
          </p:txBody>
        </p:sp>
        <p:cxnSp>
          <p:nvCxnSpPr>
            <p:cNvPr id="180" name="Straight Arrow Connector 179">
              <a:extLst>
                <a:ext uri="{FF2B5EF4-FFF2-40B4-BE49-F238E27FC236}">
                  <a16:creationId xmlns:a16="http://schemas.microsoft.com/office/drawing/2014/main" id="{A18EBD27-53A8-4D3F-86FE-9FF57CD382F5}"/>
                </a:ext>
              </a:extLst>
            </p:cNvPr>
            <p:cNvCxnSpPr>
              <a:cxnSpLocks/>
            </p:cNvCxnSpPr>
            <p:nvPr/>
          </p:nvCxnSpPr>
          <p:spPr>
            <a:xfrm flipH="1">
              <a:off x="8563099" y="3544568"/>
              <a:ext cx="494833" cy="76200"/>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FA9B59A3-DD9C-4B70-A9FE-1812BC859CA5}"/>
                </a:ext>
              </a:extLst>
            </p:cNvPr>
            <p:cNvSpPr/>
            <p:nvPr/>
          </p:nvSpPr>
          <p:spPr>
            <a:xfrm>
              <a:off x="8535607" y="3758349"/>
              <a:ext cx="439852" cy="277282"/>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DLF</a:t>
              </a:r>
            </a:p>
          </p:txBody>
        </p:sp>
        <p:cxnSp>
          <p:nvCxnSpPr>
            <p:cNvPr id="184" name="Straight Arrow Connector 183">
              <a:extLst>
                <a:ext uri="{FF2B5EF4-FFF2-40B4-BE49-F238E27FC236}">
                  <a16:creationId xmlns:a16="http://schemas.microsoft.com/office/drawing/2014/main" id="{AFF92330-3930-47E0-96EB-AF36D1676A68}"/>
                </a:ext>
              </a:extLst>
            </p:cNvPr>
            <p:cNvCxnSpPr>
              <a:cxnSpLocks/>
            </p:cNvCxnSpPr>
            <p:nvPr/>
          </p:nvCxnSpPr>
          <p:spPr>
            <a:xfrm flipH="1">
              <a:off x="8903560" y="3639816"/>
              <a:ext cx="139568" cy="230716"/>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0DDE80C1-F78F-4623-AFC6-7B643201DB76}"/>
                </a:ext>
              </a:extLst>
            </p:cNvPr>
            <p:cNvCxnSpPr>
              <a:cxnSpLocks/>
            </p:cNvCxnSpPr>
            <p:nvPr/>
          </p:nvCxnSpPr>
          <p:spPr>
            <a:xfrm>
              <a:off x="8535607" y="3385818"/>
              <a:ext cx="456769" cy="74084"/>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13073E9F-9C49-4E52-9ABD-371E9EFB6BA9}"/>
                </a:ext>
              </a:extLst>
            </p:cNvPr>
            <p:cNvSpPr/>
            <p:nvPr/>
          </p:nvSpPr>
          <p:spPr>
            <a:xfrm>
              <a:off x="8176113" y="3258818"/>
              <a:ext cx="399674" cy="431798"/>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CTT</a:t>
              </a:r>
            </a:p>
          </p:txBody>
        </p:sp>
        <p:cxnSp>
          <p:nvCxnSpPr>
            <p:cNvPr id="196" name="Straight Arrow Connector 195">
              <a:extLst>
                <a:ext uri="{FF2B5EF4-FFF2-40B4-BE49-F238E27FC236}">
                  <a16:creationId xmlns:a16="http://schemas.microsoft.com/office/drawing/2014/main" id="{D03CDCA3-9D6B-4930-93B1-C97562C2C296}"/>
                </a:ext>
              </a:extLst>
            </p:cNvPr>
            <p:cNvCxnSpPr>
              <a:cxnSpLocks/>
            </p:cNvCxnSpPr>
            <p:nvPr/>
          </p:nvCxnSpPr>
          <p:spPr>
            <a:xfrm flipH="1" flipV="1">
              <a:off x="8442562" y="2657688"/>
              <a:ext cx="367953" cy="86784"/>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761F6EB3-2674-411B-B0C9-3C59A2CC3327}"/>
                </a:ext>
              </a:extLst>
            </p:cNvPr>
            <p:cNvSpPr/>
            <p:nvPr/>
          </p:nvSpPr>
          <p:spPr>
            <a:xfrm>
              <a:off x="8116902" y="2501056"/>
              <a:ext cx="494833" cy="277282"/>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MCP</a:t>
              </a:r>
            </a:p>
          </p:txBody>
        </p:sp>
        <p:cxnSp>
          <p:nvCxnSpPr>
            <p:cNvPr id="199" name="Straight Arrow Connector 198">
              <a:extLst>
                <a:ext uri="{FF2B5EF4-FFF2-40B4-BE49-F238E27FC236}">
                  <a16:creationId xmlns:a16="http://schemas.microsoft.com/office/drawing/2014/main" id="{9F4C0485-0075-44B8-8A4E-2DA486854095}"/>
                </a:ext>
              </a:extLst>
            </p:cNvPr>
            <p:cNvCxnSpPr>
              <a:cxnSpLocks/>
              <a:stCxn id="200" idx="0"/>
            </p:cNvCxnSpPr>
            <p:nvPr/>
          </p:nvCxnSpPr>
          <p:spPr>
            <a:xfrm flipH="1" flipV="1">
              <a:off x="9328610" y="3603834"/>
              <a:ext cx="160715" cy="226481"/>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0EB28F56-DC57-4C88-B92B-425B603BDD0E}"/>
                </a:ext>
              </a:extLst>
            </p:cNvPr>
            <p:cNvSpPr/>
            <p:nvPr/>
          </p:nvSpPr>
          <p:spPr>
            <a:xfrm>
              <a:off x="9267284" y="3830315"/>
              <a:ext cx="441967" cy="277282"/>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SCP</a:t>
              </a:r>
            </a:p>
          </p:txBody>
        </p:sp>
      </p:grpSp>
      <p:grpSp>
        <p:nvGrpSpPr>
          <p:cNvPr id="65541" name="Group 248">
            <a:extLst>
              <a:ext uri="{FF2B5EF4-FFF2-40B4-BE49-F238E27FC236}">
                <a16:creationId xmlns:a16="http://schemas.microsoft.com/office/drawing/2014/main" id="{780826CB-7D1B-4920-8E6A-C0961E2881B3}"/>
              </a:ext>
            </a:extLst>
          </p:cNvPr>
          <p:cNvGrpSpPr>
            <a:grpSpLocks/>
          </p:cNvGrpSpPr>
          <p:nvPr/>
        </p:nvGrpSpPr>
        <p:grpSpPr bwMode="auto">
          <a:xfrm>
            <a:off x="3698875" y="1731963"/>
            <a:ext cx="1847850" cy="1268412"/>
            <a:chOff x="2318583" y="732281"/>
            <a:chExt cx="2462319" cy="1692169"/>
          </a:xfrm>
        </p:grpSpPr>
        <p:pic>
          <p:nvPicPr>
            <p:cNvPr id="65643" name="Picture 8">
              <a:extLst>
                <a:ext uri="{FF2B5EF4-FFF2-40B4-BE49-F238E27FC236}">
                  <a16:creationId xmlns:a16="http://schemas.microsoft.com/office/drawing/2014/main" id="{A77336EB-9049-4231-A8FC-B587BBB7A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18583" y="732281"/>
              <a:ext cx="1971670" cy="168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a:extLst>
                <a:ext uri="{FF2B5EF4-FFF2-40B4-BE49-F238E27FC236}">
                  <a16:creationId xmlns:a16="http://schemas.microsoft.com/office/drawing/2014/main" id="{02E010BA-3523-4FB3-866F-53315B688EFB}"/>
                </a:ext>
              </a:extLst>
            </p:cNvPr>
            <p:cNvCxnSpPr>
              <a:cxnSpLocks/>
            </p:cNvCxnSpPr>
            <p:nvPr/>
          </p:nvCxnSpPr>
          <p:spPr>
            <a:xfrm flipH="1" flipV="1">
              <a:off x="3642820" y="2019940"/>
              <a:ext cx="135385" cy="2160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60B500D-19F9-4BB8-BA13-FCD596DE73E3}"/>
                </a:ext>
              </a:extLst>
            </p:cNvPr>
            <p:cNvCxnSpPr>
              <a:cxnSpLocks/>
            </p:cNvCxnSpPr>
            <p:nvPr/>
          </p:nvCxnSpPr>
          <p:spPr>
            <a:xfrm flipH="1" flipV="1">
              <a:off x="3738013" y="1465060"/>
              <a:ext cx="192500" cy="296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9F6418C-2A9B-4A03-AED8-E687D73695E1}"/>
                </a:ext>
              </a:extLst>
            </p:cNvPr>
            <p:cNvSpPr/>
            <p:nvPr/>
          </p:nvSpPr>
          <p:spPr>
            <a:xfrm>
              <a:off x="3116087" y="1018191"/>
              <a:ext cx="890580" cy="277440"/>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MLF</a:t>
              </a:r>
            </a:p>
          </p:txBody>
        </p:sp>
        <p:cxnSp>
          <p:nvCxnSpPr>
            <p:cNvPr id="44" name="Straight Arrow Connector 43">
              <a:extLst>
                <a:ext uri="{FF2B5EF4-FFF2-40B4-BE49-F238E27FC236}">
                  <a16:creationId xmlns:a16="http://schemas.microsoft.com/office/drawing/2014/main" id="{8852BD14-9A68-4A0D-9DBC-D3394FFE960C}"/>
                </a:ext>
              </a:extLst>
            </p:cNvPr>
            <p:cNvCxnSpPr>
              <a:cxnSpLocks/>
            </p:cNvCxnSpPr>
            <p:nvPr/>
          </p:nvCxnSpPr>
          <p:spPr>
            <a:xfrm>
              <a:off x="3391089" y="1240567"/>
              <a:ext cx="35961" cy="1355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0442C2C-D58D-4298-A513-8194E0893C6B}"/>
                </a:ext>
              </a:extLst>
            </p:cNvPr>
            <p:cNvCxnSpPr>
              <a:cxnSpLocks/>
            </p:cNvCxnSpPr>
            <p:nvPr/>
          </p:nvCxnSpPr>
          <p:spPr>
            <a:xfrm flipH="1" flipV="1">
              <a:off x="3503204" y="1583660"/>
              <a:ext cx="200963" cy="52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EBB9CD11-7B77-45C4-9D74-876309058E9D}"/>
                </a:ext>
              </a:extLst>
            </p:cNvPr>
            <p:cNvSpPr/>
            <p:nvPr/>
          </p:nvSpPr>
          <p:spPr>
            <a:xfrm>
              <a:off x="2470891" y="1518006"/>
              <a:ext cx="890582" cy="277440"/>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NS</a:t>
              </a:r>
            </a:p>
          </p:txBody>
        </p:sp>
        <p:cxnSp>
          <p:nvCxnSpPr>
            <p:cNvPr id="51" name="Straight Arrow Connector 50">
              <a:extLst>
                <a:ext uri="{FF2B5EF4-FFF2-40B4-BE49-F238E27FC236}">
                  <a16:creationId xmlns:a16="http://schemas.microsoft.com/office/drawing/2014/main" id="{23135C75-9925-4B1F-A770-3E1F80B3C707}"/>
                </a:ext>
              </a:extLst>
            </p:cNvPr>
            <p:cNvCxnSpPr>
              <a:cxnSpLocks/>
            </p:cNvCxnSpPr>
            <p:nvPr/>
          </p:nvCxnSpPr>
          <p:spPr>
            <a:xfrm>
              <a:off x="2760701" y="1617546"/>
              <a:ext cx="228463" cy="55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BBBA3B0-DEA2-43D2-BB00-5D700A593C1B}"/>
                </a:ext>
              </a:extLst>
            </p:cNvPr>
            <p:cNvSpPr/>
            <p:nvPr/>
          </p:nvSpPr>
          <p:spPr>
            <a:xfrm>
              <a:off x="2504738" y="1232096"/>
              <a:ext cx="890582" cy="275322"/>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STT</a:t>
              </a:r>
            </a:p>
          </p:txBody>
        </p:sp>
        <p:cxnSp>
          <p:nvCxnSpPr>
            <p:cNvPr id="55" name="Straight Arrow Connector 54">
              <a:extLst>
                <a:ext uri="{FF2B5EF4-FFF2-40B4-BE49-F238E27FC236}">
                  <a16:creationId xmlns:a16="http://schemas.microsoft.com/office/drawing/2014/main" id="{B03097A1-DED8-480D-B851-44ECC071173B}"/>
                </a:ext>
              </a:extLst>
            </p:cNvPr>
            <p:cNvCxnSpPr>
              <a:cxnSpLocks/>
            </p:cNvCxnSpPr>
            <p:nvPr/>
          </p:nvCxnSpPr>
          <p:spPr>
            <a:xfrm>
              <a:off x="2741662" y="1418467"/>
              <a:ext cx="247502" cy="762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 name="Rectangle 204">
              <a:extLst>
                <a:ext uri="{FF2B5EF4-FFF2-40B4-BE49-F238E27FC236}">
                  <a16:creationId xmlns:a16="http://schemas.microsoft.com/office/drawing/2014/main" id="{47236085-A4AB-467E-ADE1-24365D3C79E9}"/>
                </a:ext>
              </a:extLst>
            </p:cNvPr>
            <p:cNvSpPr/>
            <p:nvPr/>
          </p:nvSpPr>
          <p:spPr>
            <a:xfrm>
              <a:off x="3725321" y="2147011"/>
              <a:ext cx="890580" cy="277439"/>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SCP</a:t>
              </a:r>
            </a:p>
          </p:txBody>
        </p:sp>
        <p:sp>
          <p:nvSpPr>
            <p:cNvPr id="206" name="Rectangle 205">
              <a:extLst>
                <a:ext uri="{FF2B5EF4-FFF2-40B4-BE49-F238E27FC236}">
                  <a16:creationId xmlns:a16="http://schemas.microsoft.com/office/drawing/2014/main" id="{706451CD-9430-4543-A867-EC9586467F7C}"/>
                </a:ext>
              </a:extLst>
            </p:cNvPr>
            <p:cNvSpPr/>
            <p:nvPr/>
          </p:nvSpPr>
          <p:spPr>
            <a:xfrm>
              <a:off x="3890322" y="1382463"/>
              <a:ext cx="890580" cy="277440"/>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MFT</a:t>
              </a:r>
            </a:p>
          </p:txBody>
        </p:sp>
        <p:sp>
          <p:nvSpPr>
            <p:cNvPr id="207" name="Rectangle 206">
              <a:extLst>
                <a:ext uri="{FF2B5EF4-FFF2-40B4-BE49-F238E27FC236}">
                  <a16:creationId xmlns:a16="http://schemas.microsoft.com/office/drawing/2014/main" id="{7D395AE2-7CC8-4430-BA1B-1AD9B847EF5D}"/>
                </a:ext>
              </a:extLst>
            </p:cNvPr>
            <p:cNvSpPr/>
            <p:nvPr/>
          </p:nvSpPr>
          <p:spPr>
            <a:xfrm>
              <a:off x="3672435" y="1558246"/>
              <a:ext cx="890582" cy="275322"/>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DLF</a:t>
              </a:r>
            </a:p>
          </p:txBody>
        </p:sp>
      </p:grpSp>
      <p:grpSp>
        <p:nvGrpSpPr>
          <p:cNvPr id="65542" name="Group 228">
            <a:extLst>
              <a:ext uri="{FF2B5EF4-FFF2-40B4-BE49-F238E27FC236}">
                <a16:creationId xmlns:a16="http://schemas.microsoft.com/office/drawing/2014/main" id="{7CD489EE-46FE-4E6B-B88F-3BB0CDCFEDC4}"/>
              </a:ext>
            </a:extLst>
          </p:cNvPr>
          <p:cNvGrpSpPr>
            <a:grpSpLocks/>
          </p:cNvGrpSpPr>
          <p:nvPr/>
        </p:nvGrpSpPr>
        <p:grpSpPr bwMode="auto">
          <a:xfrm>
            <a:off x="5302250" y="1731963"/>
            <a:ext cx="1584325" cy="1284287"/>
            <a:chOff x="8066148" y="732281"/>
            <a:chExt cx="2111377" cy="1712860"/>
          </a:xfrm>
        </p:grpSpPr>
        <p:pic>
          <p:nvPicPr>
            <p:cNvPr id="65630" name="Picture 124">
              <a:extLst>
                <a:ext uri="{FF2B5EF4-FFF2-40B4-BE49-F238E27FC236}">
                  <a16:creationId xmlns:a16="http://schemas.microsoft.com/office/drawing/2014/main" id="{86CE3F68-DE0E-4905-9E08-88C4A5BB3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066148" y="732281"/>
              <a:ext cx="1983818" cy="168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8" name="Straight Arrow Connector 207">
              <a:extLst>
                <a:ext uri="{FF2B5EF4-FFF2-40B4-BE49-F238E27FC236}">
                  <a16:creationId xmlns:a16="http://schemas.microsoft.com/office/drawing/2014/main" id="{F135DF1D-4A37-4D94-B019-A451AC652542}"/>
                </a:ext>
              </a:extLst>
            </p:cNvPr>
            <p:cNvCxnSpPr>
              <a:cxnSpLocks/>
            </p:cNvCxnSpPr>
            <p:nvPr/>
          </p:nvCxnSpPr>
          <p:spPr>
            <a:xfrm flipV="1">
              <a:off x="8561200" y="1920061"/>
              <a:ext cx="249642" cy="345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8A10B56-4AA4-4669-A813-928EA4CF881E}"/>
                </a:ext>
              </a:extLst>
            </p:cNvPr>
            <p:cNvCxnSpPr>
              <a:cxnSpLocks/>
            </p:cNvCxnSpPr>
            <p:nvPr/>
          </p:nvCxnSpPr>
          <p:spPr>
            <a:xfrm>
              <a:off x="8692368" y="1382278"/>
              <a:ext cx="48660" cy="1439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0" name="Rectangle 209">
              <a:extLst>
                <a:ext uri="{FF2B5EF4-FFF2-40B4-BE49-F238E27FC236}">
                  <a16:creationId xmlns:a16="http://schemas.microsoft.com/office/drawing/2014/main" id="{9096368D-EB1E-4920-8836-E75217702E32}"/>
                </a:ext>
              </a:extLst>
            </p:cNvPr>
            <p:cNvSpPr/>
            <p:nvPr/>
          </p:nvSpPr>
          <p:spPr>
            <a:xfrm>
              <a:off x="9013940" y="1147263"/>
              <a:ext cx="888555" cy="275243"/>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MLF</a:t>
              </a:r>
            </a:p>
          </p:txBody>
        </p:sp>
        <p:cxnSp>
          <p:nvCxnSpPr>
            <p:cNvPr id="211" name="Straight Arrow Connector 210">
              <a:extLst>
                <a:ext uri="{FF2B5EF4-FFF2-40B4-BE49-F238E27FC236}">
                  <a16:creationId xmlns:a16="http://schemas.microsoft.com/office/drawing/2014/main" id="{D91C13E1-938F-4100-A98B-8B22DE6FA661}"/>
                </a:ext>
              </a:extLst>
            </p:cNvPr>
            <p:cNvCxnSpPr>
              <a:cxnSpLocks/>
            </p:cNvCxnSpPr>
            <p:nvPr/>
          </p:nvCxnSpPr>
          <p:spPr>
            <a:xfrm>
              <a:off x="9233964" y="1354754"/>
              <a:ext cx="35966" cy="135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D4E968B-31FB-486E-A8AF-41E60D9F07AD}"/>
                </a:ext>
              </a:extLst>
            </p:cNvPr>
            <p:cNvCxnSpPr>
              <a:cxnSpLocks/>
            </p:cNvCxnSpPr>
            <p:nvPr/>
          </p:nvCxnSpPr>
          <p:spPr>
            <a:xfrm>
              <a:off x="9094334" y="1574949"/>
              <a:ext cx="0" cy="1609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3" name="Rectangle 212">
              <a:extLst>
                <a:ext uri="{FF2B5EF4-FFF2-40B4-BE49-F238E27FC236}">
                  <a16:creationId xmlns:a16="http://schemas.microsoft.com/office/drawing/2014/main" id="{2975C976-594F-4761-867D-6C46F3ED802A}"/>
                </a:ext>
              </a:extLst>
            </p:cNvPr>
            <p:cNvSpPr/>
            <p:nvPr/>
          </p:nvSpPr>
          <p:spPr>
            <a:xfrm>
              <a:off x="8351756" y="1382278"/>
              <a:ext cx="888555" cy="277361"/>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NS</a:t>
              </a:r>
            </a:p>
          </p:txBody>
        </p:sp>
        <p:cxnSp>
          <p:nvCxnSpPr>
            <p:cNvPr id="214" name="Straight Arrow Connector 213">
              <a:extLst>
                <a:ext uri="{FF2B5EF4-FFF2-40B4-BE49-F238E27FC236}">
                  <a16:creationId xmlns:a16="http://schemas.microsoft.com/office/drawing/2014/main" id="{723367B3-0E7E-422E-AC2D-1BEA1231D4ED}"/>
                </a:ext>
              </a:extLst>
            </p:cNvPr>
            <p:cNvCxnSpPr>
              <a:cxnSpLocks/>
            </p:cNvCxnSpPr>
            <p:nvPr/>
          </p:nvCxnSpPr>
          <p:spPr>
            <a:xfrm>
              <a:off x="8586588" y="1543190"/>
              <a:ext cx="76162" cy="131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5" name="Rectangle 214">
              <a:extLst>
                <a:ext uri="{FF2B5EF4-FFF2-40B4-BE49-F238E27FC236}">
                  <a16:creationId xmlns:a16="http://schemas.microsoft.com/office/drawing/2014/main" id="{929FB247-2663-4B1B-B224-0E5C41C92FDB}"/>
                </a:ext>
              </a:extLst>
            </p:cNvPr>
            <p:cNvSpPr/>
            <p:nvPr/>
          </p:nvSpPr>
          <p:spPr>
            <a:xfrm>
              <a:off x="9426485" y="1168436"/>
              <a:ext cx="751040" cy="277360"/>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STT</a:t>
              </a:r>
            </a:p>
          </p:txBody>
        </p:sp>
        <p:cxnSp>
          <p:nvCxnSpPr>
            <p:cNvPr id="216" name="Straight Arrow Connector 215">
              <a:extLst>
                <a:ext uri="{FF2B5EF4-FFF2-40B4-BE49-F238E27FC236}">
                  <a16:creationId xmlns:a16="http://schemas.microsoft.com/office/drawing/2014/main" id="{00E7A3BA-331B-4A28-8E94-130E42AD9FB4}"/>
                </a:ext>
              </a:extLst>
            </p:cNvPr>
            <p:cNvCxnSpPr>
              <a:cxnSpLocks/>
            </p:cNvCxnSpPr>
            <p:nvPr/>
          </p:nvCxnSpPr>
          <p:spPr>
            <a:xfrm flipH="1">
              <a:off x="9479374" y="1354754"/>
              <a:ext cx="103665" cy="1228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541C8B4A-28BA-4902-9FA0-8A0E2A934329}"/>
                </a:ext>
              </a:extLst>
            </p:cNvPr>
            <p:cNvSpPr/>
            <p:nvPr/>
          </p:nvSpPr>
          <p:spPr>
            <a:xfrm>
              <a:off x="8320021" y="2167781"/>
              <a:ext cx="888555" cy="277360"/>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SCP</a:t>
              </a:r>
            </a:p>
          </p:txBody>
        </p:sp>
        <p:sp>
          <p:nvSpPr>
            <p:cNvPr id="218" name="Rectangle 217">
              <a:extLst>
                <a:ext uri="{FF2B5EF4-FFF2-40B4-BE49-F238E27FC236}">
                  <a16:creationId xmlns:a16="http://schemas.microsoft.com/office/drawing/2014/main" id="{E43161EC-27FE-45F1-8F57-6626DDBE6F9B}"/>
                </a:ext>
              </a:extLst>
            </p:cNvPr>
            <p:cNvSpPr/>
            <p:nvPr/>
          </p:nvSpPr>
          <p:spPr>
            <a:xfrm>
              <a:off x="8478692" y="1195960"/>
              <a:ext cx="890670" cy="277361"/>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MFT</a:t>
              </a:r>
            </a:p>
          </p:txBody>
        </p:sp>
        <p:sp>
          <p:nvSpPr>
            <p:cNvPr id="219" name="Rectangle 218">
              <a:extLst>
                <a:ext uri="{FF2B5EF4-FFF2-40B4-BE49-F238E27FC236}">
                  <a16:creationId xmlns:a16="http://schemas.microsoft.com/office/drawing/2014/main" id="{DD69E4C6-A38F-4DB3-8725-4293A6285894}"/>
                </a:ext>
              </a:extLst>
            </p:cNvPr>
            <p:cNvSpPr/>
            <p:nvPr/>
          </p:nvSpPr>
          <p:spPr>
            <a:xfrm>
              <a:off x="8914508" y="1397100"/>
              <a:ext cx="890670" cy="277360"/>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DLF</a:t>
              </a:r>
            </a:p>
          </p:txBody>
        </p:sp>
      </p:grpSp>
      <p:pic>
        <p:nvPicPr>
          <p:cNvPr id="65543" name="Picture 235">
            <a:extLst>
              <a:ext uri="{FF2B5EF4-FFF2-40B4-BE49-F238E27FC236}">
                <a16:creationId xmlns:a16="http://schemas.microsoft.com/office/drawing/2014/main" id="{F3703E15-EA11-4349-87A2-BCFAE86A6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800" y="1724025"/>
            <a:ext cx="15652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8" name="Straight Arrow Connector 237">
            <a:extLst>
              <a:ext uri="{FF2B5EF4-FFF2-40B4-BE49-F238E27FC236}">
                <a16:creationId xmlns:a16="http://schemas.microsoft.com/office/drawing/2014/main" id="{1FD1B96F-0216-498B-B376-B8B997D3D65E}"/>
              </a:ext>
            </a:extLst>
          </p:cNvPr>
          <p:cNvCxnSpPr>
            <a:cxnSpLocks/>
          </p:cNvCxnSpPr>
          <p:nvPr/>
        </p:nvCxnSpPr>
        <p:spPr>
          <a:xfrm flipV="1">
            <a:off x="7566025" y="2654300"/>
            <a:ext cx="0" cy="138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A65554B1-49E8-4E6A-88F7-66392FAB9DB0}"/>
              </a:ext>
            </a:extLst>
          </p:cNvPr>
          <p:cNvCxnSpPr>
            <a:cxnSpLocks/>
          </p:cNvCxnSpPr>
          <p:nvPr/>
        </p:nvCxnSpPr>
        <p:spPr>
          <a:xfrm flipH="1" flipV="1">
            <a:off x="8162925" y="2481263"/>
            <a:ext cx="138113" cy="65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81C4CD8D-84CE-4FE5-B77E-E94D181E0BB3}"/>
              </a:ext>
            </a:extLst>
          </p:cNvPr>
          <p:cNvCxnSpPr>
            <a:cxnSpLocks/>
          </p:cNvCxnSpPr>
          <p:nvPr/>
        </p:nvCxnSpPr>
        <p:spPr>
          <a:xfrm flipH="1" flipV="1">
            <a:off x="7731125" y="2630488"/>
            <a:ext cx="41275" cy="1301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3" name="Rectangle 242">
            <a:extLst>
              <a:ext uri="{FF2B5EF4-FFF2-40B4-BE49-F238E27FC236}">
                <a16:creationId xmlns:a16="http://schemas.microsoft.com/office/drawing/2014/main" id="{994375E7-B038-4B55-91C8-A688F9A23795}"/>
              </a:ext>
            </a:extLst>
          </p:cNvPr>
          <p:cNvSpPr/>
          <p:nvPr/>
        </p:nvSpPr>
        <p:spPr>
          <a:xfrm>
            <a:off x="6937375" y="2593975"/>
            <a:ext cx="387350" cy="206375"/>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NS</a:t>
            </a:r>
          </a:p>
        </p:txBody>
      </p:sp>
      <p:cxnSp>
        <p:nvCxnSpPr>
          <p:cNvPr id="244" name="Straight Arrow Connector 243">
            <a:extLst>
              <a:ext uri="{FF2B5EF4-FFF2-40B4-BE49-F238E27FC236}">
                <a16:creationId xmlns:a16="http://schemas.microsoft.com/office/drawing/2014/main" id="{6D1916BF-D0D8-416D-8160-323BB91A37E9}"/>
              </a:ext>
            </a:extLst>
          </p:cNvPr>
          <p:cNvCxnSpPr>
            <a:cxnSpLocks/>
          </p:cNvCxnSpPr>
          <p:nvPr/>
        </p:nvCxnSpPr>
        <p:spPr>
          <a:xfrm flipV="1">
            <a:off x="7131050" y="2654300"/>
            <a:ext cx="146050" cy="428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5" name="Rectangle 244">
            <a:extLst>
              <a:ext uri="{FF2B5EF4-FFF2-40B4-BE49-F238E27FC236}">
                <a16:creationId xmlns:a16="http://schemas.microsoft.com/office/drawing/2014/main" id="{90FDF055-EEC6-47F5-8277-3D544276C3BF}"/>
              </a:ext>
            </a:extLst>
          </p:cNvPr>
          <p:cNvSpPr/>
          <p:nvPr/>
        </p:nvSpPr>
        <p:spPr>
          <a:xfrm>
            <a:off x="6942138" y="2346325"/>
            <a:ext cx="363537" cy="207963"/>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MFT</a:t>
            </a:r>
          </a:p>
        </p:txBody>
      </p:sp>
      <p:cxnSp>
        <p:nvCxnSpPr>
          <p:cNvPr id="246" name="Straight Arrow Connector 245">
            <a:extLst>
              <a:ext uri="{FF2B5EF4-FFF2-40B4-BE49-F238E27FC236}">
                <a16:creationId xmlns:a16="http://schemas.microsoft.com/office/drawing/2014/main" id="{92C8A860-7D47-41BF-B0E8-E864186614E7}"/>
              </a:ext>
            </a:extLst>
          </p:cNvPr>
          <p:cNvCxnSpPr>
            <a:cxnSpLocks/>
          </p:cNvCxnSpPr>
          <p:nvPr/>
        </p:nvCxnSpPr>
        <p:spPr>
          <a:xfrm>
            <a:off x="7204075" y="2443163"/>
            <a:ext cx="1349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7" name="Rectangle 246">
            <a:extLst>
              <a:ext uri="{FF2B5EF4-FFF2-40B4-BE49-F238E27FC236}">
                <a16:creationId xmlns:a16="http://schemas.microsoft.com/office/drawing/2014/main" id="{DF4DD10C-E179-4390-BA58-E81298DCBF75}"/>
              </a:ext>
            </a:extLst>
          </p:cNvPr>
          <p:cNvSpPr/>
          <p:nvPr/>
        </p:nvSpPr>
        <p:spPr>
          <a:xfrm>
            <a:off x="7405688" y="2779713"/>
            <a:ext cx="666750" cy="207962"/>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SCP</a:t>
            </a:r>
          </a:p>
        </p:txBody>
      </p:sp>
      <p:sp>
        <p:nvSpPr>
          <p:cNvPr id="248" name="Rectangle 247">
            <a:extLst>
              <a:ext uri="{FF2B5EF4-FFF2-40B4-BE49-F238E27FC236}">
                <a16:creationId xmlns:a16="http://schemas.microsoft.com/office/drawing/2014/main" id="{6BC30E8A-339B-44C3-B9D7-21B6A2753C56}"/>
              </a:ext>
            </a:extLst>
          </p:cNvPr>
          <p:cNvSpPr/>
          <p:nvPr/>
        </p:nvSpPr>
        <p:spPr>
          <a:xfrm>
            <a:off x="7689850" y="2749550"/>
            <a:ext cx="533400" cy="207963"/>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DLF</a:t>
            </a:r>
          </a:p>
        </p:txBody>
      </p:sp>
      <p:sp>
        <p:nvSpPr>
          <p:cNvPr id="260" name="Rectangle 259">
            <a:extLst>
              <a:ext uri="{FF2B5EF4-FFF2-40B4-BE49-F238E27FC236}">
                <a16:creationId xmlns:a16="http://schemas.microsoft.com/office/drawing/2014/main" id="{56F61253-CFC6-4894-AE5C-D74600E270C3}"/>
              </a:ext>
            </a:extLst>
          </p:cNvPr>
          <p:cNvSpPr/>
          <p:nvPr/>
        </p:nvSpPr>
        <p:spPr>
          <a:xfrm>
            <a:off x="8178800" y="2536825"/>
            <a:ext cx="388938" cy="207963"/>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STT</a:t>
            </a:r>
          </a:p>
        </p:txBody>
      </p:sp>
      <p:pic>
        <p:nvPicPr>
          <p:cNvPr id="65554" name="Picture 236">
            <a:extLst>
              <a:ext uri="{FF2B5EF4-FFF2-40B4-BE49-F238E27FC236}">
                <a16:creationId xmlns:a16="http://schemas.microsoft.com/office/drawing/2014/main" id="{A4BA322D-FC6D-4703-BC10-9565438B69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8800" y="3006725"/>
            <a:ext cx="156527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0" name="Straight Arrow Connector 269">
            <a:extLst>
              <a:ext uri="{FF2B5EF4-FFF2-40B4-BE49-F238E27FC236}">
                <a16:creationId xmlns:a16="http://schemas.microsoft.com/office/drawing/2014/main" id="{D7DA474D-0FEF-4D08-9D56-7043A0F0EF15}"/>
              </a:ext>
            </a:extLst>
          </p:cNvPr>
          <p:cNvCxnSpPr>
            <a:cxnSpLocks/>
          </p:cNvCxnSpPr>
          <p:nvPr/>
        </p:nvCxnSpPr>
        <p:spPr>
          <a:xfrm flipV="1">
            <a:off x="7259638" y="3694113"/>
            <a:ext cx="225425" cy="301625"/>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F6B5664F-CC7A-434E-8B59-498038D91335}"/>
              </a:ext>
            </a:extLst>
          </p:cNvPr>
          <p:cNvSpPr/>
          <p:nvPr/>
        </p:nvSpPr>
        <p:spPr>
          <a:xfrm>
            <a:off x="7061200" y="3895725"/>
            <a:ext cx="257175" cy="323850"/>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SN</a:t>
            </a:r>
          </a:p>
        </p:txBody>
      </p:sp>
      <p:sp>
        <p:nvSpPr>
          <p:cNvPr id="272" name="Rectangle 271">
            <a:extLst>
              <a:ext uri="{FF2B5EF4-FFF2-40B4-BE49-F238E27FC236}">
                <a16:creationId xmlns:a16="http://schemas.microsoft.com/office/drawing/2014/main" id="{234B3D23-F13D-490C-9696-3A442FD44DDD}"/>
              </a:ext>
            </a:extLst>
          </p:cNvPr>
          <p:cNvSpPr/>
          <p:nvPr/>
        </p:nvSpPr>
        <p:spPr>
          <a:xfrm>
            <a:off x="6907213" y="3476625"/>
            <a:ext cx="255587" cy="32226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CP</a:t>
            </a:r>
          </a:p>
        </p:txBody>
      </p:sp>
      <p:cxnSp>
        <p:nvCxnSpPr>
          <p:cNvPr id="273" name="Straight Arrow Connector 272">
            <a:extLst>
              <a:ext uri="{FF2B5EF4-FFF2-40B4-BE49-F238E27FC236}">
                <a16:creationId xmlns:a16="http://schemas.microsoft.com/office/drawing/2014/main" id="{7D793CAB-2E0F-454F-A73B-A5F6825333A1}"/>
              </a:ext>
            </a:extLst>
          </p:cNvPr>
          <p:cNvCxnSpPr>
            <a:cxnSpLocks/>
          </p:cNvCxnSpPr>
          <p:nvPr/>
        </p:nvCxnSpPr>
        <p:spPr>
          <a:xfrm flipH="1" flipV="1">
            <a:off x="7061200" y="3636963"/>
            <a:ext cx="150813" cy="112712"/>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277" name="Rectangle 276">
            <a:extLst>
              <a:ext uri="{FF2B5EF4-FFF2-40B4-BE49-F238E27FC236}">
                <a16:creationId xmlns:a16="http://schemas.microsoft.com/office/drawing/2014/main" id="{061C2621-3EA4-4177-850F-B5BF3ABBB9AD}"/>
              </a:ext>
            </a:extLst>
          </p:cNvPr>
          <p:cNvSpPr/>
          <p:nvPr/>
        </p:nvSpPr>
        <p:spPr>
          <a:xfrm>
            <a:off x="8170863" y="3695700"/>
            <a:ext cx="319087" cy="20796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RN</a:t>
            </a:r>
          </a:p>
        </p:txBody>
      </p:sp>
      <p:cxnSp>
        <p:nvCxnSpPr>
          <p:cNvPr id="279" name="Straight Arrow Connector 278">
            <a:extLst>
              <a:ext uri="{FF2B5EF4-FFF2-40B4-BE49-F238E27FC236}">
                <a16:creationId xmlns:a16="http://schemas.microsoft.com/office/drawing/2014/main" id="{D796BDFB-9F3A-4A25-B22A-93EC2DFAAD8E}"/>
              </a:ext>
            </a:extLst>
          </p:cNvPr>
          <p:cNvCxnSpPr>
            <a:cxnSpLocks/>
          </p:cNvCxnSpPr>
          <p:nvPr/>
        </p:nvCxnSpPr>
        <p:spPr>
          <a:xfrm flipH="1" flipV="1">
            <a:off x="7926388" y="3725863"/>
            <a:ext cx="252412" cy="52387"/>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295" name="Rectangle 294">
            <a:extLst>
              <a:ext uri="{FF2B5EF4-FFF2-40B4-BE49-F238E27FC236}">
                <a16:creationId xmlns:a16="http://schemas.microsoft.com/office/drawing/2014/main" id="{2719CD77-8C76-48C5-A71E-6B68920B83CC}"/>
              </a:ext>
            </a:extLst>
          </p:cNvPr>
          <p:cNvSpPr/>
          <p:nvPr/>
        </p:nvSpPr>
        <p:spPr>
          <a:xfrm>
            <a:off x="8115300" y="3935413"/>
            <a:ext cx="327025" cy="207962"/>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ML</a:t>
            </a:r>
          </a:p>
        </p:txBody>
      </p:sp>
      <p:cxnSp>
        <p:nvCxnSpPr>
          <p:cNvPr id="296" name="Straight Arrow Connector 295">
            <a:extLst>
              <a:ext uri="{FF2B5EF4-FFF2-40B4-BE49-F238E27FC236}">
                <a16:creationId xmlns:a16="http://schemas.microsoft.com/office/drawing/2014/main" id="{3B60A71F-5390-4277-8E23-DE16BA172352}"/>
              </a:ext>
            </a:extLst>
          </p:cNvPr>
          <p:cNvCxnSpPr>
            <a:cxnSpLocks/>
          </p:cNvCxnSpPr>
          <p:nvPr/>
        </p:nvCxnSpPr>
        <p:spPr>
          <a:xfrm flipH="1" flipV="1">
            <a:off x="8115300" y="3879850"/>
            <a:ext cx="93663" cy="122238"/>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302" name="Rectangle 301">
            <a:extLst>
              <a:ext uri="{FF2B5EF4-FFF2-40B4-BE49-F238E27FC236}">
                <a16:creationId xmlns:a16="http://schemas.microsoft.com/office/drawing/2014/main" id="{0A78C673-2B0D-4406-954F-29F5180B34E8}"/>
              </a:ext>
            </a:extLst>
          </p:cNvPr>
          <p:cNvSpPr/>
          <p:nvPr/>
        </p:nvSpPr>
        <p:spPr>
          <a:xfrm>
            <a:off x="7061200" y="3338513"/>
            <a:ext cx="320675" cy="323850"/>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ATR</a:t>
            </a:r>
          </a:p>
        </p:txBody>
      </p:sp>
      <p:cxnSp>
        <p:nvCxnSpPr>
          <p:cNvPr id="303" name="Straight Arrow Connector 302">
            <a:extLst>
              <a:ext uri="{FF2B5EF4-FFF2-40B4-BE49-F238E27FC236}">
                <a16:creationId xmlns:a16="http://schemas.microsoft.com/office/drawing/2014/main" id="{7B1D325F-4116-43D8-901D-E2CD74A9A9FE}"/>
              </a:ext>
            </a:extLst>
          </p:cNvPr>
          <p:cNvCxnSpPr>
            <a:cxnSpLocks/>
          </p:cNvCxnSpPr>
          <p:nvPr/>
        </p:nvCxnSpPr>
        <p:spPr>
          <a:xfrm flipH="1" flipV="1">
            <a:off x="7277100" y="3494088"/>
            <a:ext cx="128588" cy="133350"/>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pic>
        <p:nvPicPr>
          <p:cNvPr id="65565" name="Picture 314">
            <a:extLst>
              <a:ext uri="{FF2B5EF4-FFF2-40B4-BE49-F238E27FC236}">
                <a16:creationId xmlns:a16="http://schemas.microsoft.com/office/drawing/2014/main" id="{2D9AE96A-46BF-4F2A-8FC6-D8C79DC27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8363" y="1731963"/>
            <a:ext cx="14589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 name="Rectangle 315">
            <a:extLst>
              <a:ext uri="{FF2B5EF4-FFF2-40B4-BE49-F238E27FC236}">
                <a16:creationId xmlns:a16="http://schemas.microsoft.com/office/drawing/2014/main" id="{D64C8650-0F67-4BD1-8B36-A6E276B13D99}"/>
              </a:ext>
            </a:extLst>
          </p:cNvPr>
          <p:cNvSpPr/>
          <p:nvPr/>
        </p:nvSpPr>
        <p:spPr>
          <a:xfrm>
            <a:off x="2903538" y="2425700"/>
            <a:ext cx="363537" cy="206375"/>
          </a:xfrm>
          <a:prstGeom prst="rect">
            <a:avLst/>
          </a:prstGeom>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MLF</a:t>
            </a:r>
          </a:p>
        </p:txBody>
      </p:sp>
      <p:cxnSp>
        <p:nvCxnSpPr>
          <p:cNvPr id="317" name="Straight Arrow Connector 316">
            <a:extLst>
              <a:ext uri="{FF2B5EF4-FFF2-40B4-BE49-F238E27FC236}">
                <a16:creationId xmlns:a16="http://schemas.microsoft.com/office/drawing/2014/main" id="{1BD715B0-1A9D-4149-91A6-E5F51EE7A1D6}"/>
              </a:ext>
            </a:extLst>
          </p:cNvPr>
          <p:cNvCxnSpPr>
            <a:cxnSpLocks/>
          </p:cNvCxnSpPr>
          <p:nvPr/>
        </p:nvCxnSpPr>
        <p:spPr>
          <a:xfrm flipH="1" flipV="1">
            <a:off x="2860675" y="2363788"/>
            <a:ext cx="96838" cy="1174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5568" name="Picture 321">
            <a:extLst>
              <a:ext uri="{FF2B5EF4-FFF2-40B4-BE49-F238E27FC236}">
                <a16:creationId xmlns:a16="http://schemas.microsoft.com/office/drawing/2014/main" id="{5C38B874-0578-4813-9E9D-33852A84F3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25" y="3014663"/>
            <a:ext cx="14620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Rectangle 330">
            <a:extLst>
              <a:ext uri="{FF2B5EF4-FFF2-40B4-BE49-F238E27FC236}">
                <a16:creationId xmlns:a16="http://schemas.microsoft.com/office/drawing/2014/main" id="{09A5B0ED-64C2-45B8-B557-1326CE7C777A}"/>
              </a:ext>
            </a:extLst>
          </p:cNvPr>
          <p:cNvSpPr/>
          <p:nvPr/>
        </p:nvSpPr>
        <p:spPr>
          <a:xfrm>
            <a:off x="3125788" y="3101975"/>
            <a:ext cx="358775" cy="207963"/>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Pym</a:t>
            </a:r>
          </a:p>
        </p:txBody>
      </p:sp>
      <p:cxnSp>
        <p:nvCxnSpPr>
          <p:cNvPr id="332" name="Straight Arrow Connector 331">
            <a:extLst>
              <a:ext uri="{FF2B5EF4-FFF2-40B4-BE49-F238E27FC236}">
                <a16:creationId xmlns:a16="http://schemas.microsoft.com/office/drawing/2014/main" id="{00B4B683-0526-481A-BDB6-3EA229B2A806}"/>
              </a:ext>
            </a:extLst>
          </p:cNvPr>
          <p:cNvCxnSpPr>
            <a:cxnSpLocks/>
          </p:cNvCxnSpPr>
          <p:nvPr/>
        </p:nvCxnSpPr>
        <p:spPr>
          <a:xfrm flipH="1">
            <a:off x="2957513" y="3194050"/>
            <a:ext cx="201612" cy="168275"/>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334" name="Rectangle 333">
            <a:extLst>
              <a:ext uri="{FF2B5EF4-FFF2-40B4-BE49-F238E27FC236}">
                <a16:creationId xmlns:a16="http://schemas.microsoft.com/office/drawing/2014/main" id="{E42B7969-1C02-4D56-87CF-E3F0A25EAB65}"/>
              </a:ext>
            </a:extLst>
          </p:cNvPr>
          <p:cNvSpPr/>
          <p:nvPr/>
        </p:nvSpPr>
        <p:spPr>
          <a:xfrm>
            <a:off x="2392363" y="3216275"/>
            <a:ext cx="276225" cy="207963"/>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IO</a:t>
            </a:r>
          </a:p>
        </p:txBody>
      </p:sp>
      <p:cxnSp>
        <p:nvCxnSpPr>
          <p:cNvPr id="335" name="Straight Arrow Connector 334">
            <a:extLst>
              <a:ext uri="{FF2B5EF4-FFF2-40B4-BE49-F238E27FC236}">
                <a16:creationId xmlns:a16="http://schemas.microsoft.com/office/drawing/2014/main" id="{AF9E3570-270F-4D17-9090-94F3343FDAF9}"/>
              </a:ext>
            </a:extLst>
          </p:cNvPr>
          <p:cNvCxnSpPr>
            <a:cxnSpLocks/>
          </p:cNvCxnSpPr>
          <p:nvPr/>
        </p:nvCxnSpPr>
        <p:spPr>
          <a:xfrm flipH="1" flipV="1">
            <a:off x="2562225" y="3362325"/>
            <a:ext cx="187325" cy="153988"/>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338" name="Rectangle 337">
            <a:extLst>
              <a:ext uri="{FF2B5EF4-FFF2-40B4-BE49-F238E27FC236}">
                <a16:creationId xmlns:a16="http://schemas.microsoft.com/office/drawing/2014/main" id="{A7124757-42F3-48C7-BBC7-DC326774FCA8}"/>
              </a:ext>
            </a:extLst>
          </p:cNvPr>
          <p:cNvSpPr/>
          <p:nvPr/>
        </p:nvSpPr>
        <p:spPr>
          <a:xfrm>
            <a:off x="3138488" y="3403600"/>
            <a:ext cx="307975" cy="206375"/>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ML</a:t>
            </a:r>
          </a:p>
        </p:txBody>
      </p:sp>
      <p:cxnSp>
        <p:nvCxnSpPr>
          <p:cNvPr id="339" name="Straight Arrow Connector 338">
            <a:extLst>
              <a:ext uri="{FF2B5EF4-FFF2-40B4-BE49-F238E27FC236}">
                <a16:creationId xmlns:a16="http://schemas.microsoft.com/office/drawing/2014/main" id="{554E5A84-697B-492F-8A69-6ECB150C7ADA}"/>
              </a:ext>
            </a:extLst>
          </p:cNvPr>
          <p:cNvCxnSpPr>
            <a:cxnSpLocks/>
          </p:cNvCxnSpPr>
          <p:nvPr/>
        </p:nvCxnSpPr>
        <p:spPr>
          <a:xfrm flipV="1">
            <a:off x="2860675" y="3494088"/>
            <a:ext cx="265113" cy="73025"/>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344" name="Rectangle 343">
            <a:extLst>
              <a:ext uri="{FF2B5EF4-FFF2-40B4-BE49-F238E27FC236}">
                <a16:creationId xmlns:a16="http://schemas.microsoft.com/office/drawing/2014/main" id="{3026CACF-9B5F-49D3-862B-20CF46FCEEE8}"/>
              </a:ext>
            </a:extLst>
          </p:cNvPr>
          <p:cNvSpPr/>
          <p:nvPr/>
        </p:nvSpPr>
        <p:spPr>
          <a:xfrm>
            <a:off x="2333625" y="3821113"/>
            <a:ext cx="312738" cy="207962"/>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ICP</a:t>
            </a:r>
          </a:p>
        </p:txBody>
      </p:sp>
      <p:cxnSp>
        <p:nvCxnSpPr>
          <p:cNvPr id="345" name="Straight Arrow Connector 344">
            <a:extLst>
              <a:ext uri="{FF2B5EF4-FFF2-40B4-BE49-F238E27FC236}">
                <a16:creationId xmlns:a16="http://schemas.microsoft.com/office/drawing/2014/main" id="{5100CED3-12D2-4B72-B6AA-EE21554AD210}"/>
              </a:ext>
            </a:extLst>
          </p:cNvPr>
          <p:cNvCxnSpPr>
            <a:cxnSpLocks/>
          </p:cNvCxnSpPr>
          <p:nvPr/>
        </p:nvCxnSpPr>
        <p:spPr>
          <a:xfrm flipV="1">
            <a:off x="2427288" y="3719513"/>
            <a:ext cx="198437" cy="127000"/>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pic>
        <p:nvPicPr>
          <p:cNvPr id="65577" name="Picture 1">
            <a:extLst>
              <a:ext uri="{FF2B5EF4-FFF2-40B4-BE49-F238E27FC236}">
                <a16:creationId xmlns:a16="http://schemas.microsoft.com/office/drawing/2014/main" id="{9C39A877-0C35-45FB-96A1-E76789061A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8863" y="4470400"/>
            <a:ext cx="103822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Rectangle 134">
            <a:extLst>
              <a:ext uri="{FF2B5EF4-FFF2-40B4-BE49-F238E27FC236}">
                <a16:creationId xmlns:a16="http://schemas.microsoft.com/office/drawing/2014/main" id="{5A3156C1-8359-4480-BF6A-1A12B144CA51}"/>
              </a:ext>
            </a:extLst>
          </p:cNvPr>
          <p:cNvSpPr/>
          <p:nvPr/>
        </p:nvSpPr>
        <p:spPr>
          <a:xfrm>
            <a:off x="3055938" y="4978400"/>
            <a:ext cx="355600" cy="20796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MLF</a:t>
            </a:r>
          </a:p>
        </p:txBody>
      </p:sp>
      <p:cxnSp>
        <p:nvCxnSpPr>
          <p:cNvPr id="136" name="Straight Arrow Connector 135">
            <a:extLst>
              <a:ext uri="{FF2B5EF4-FFF2-40B4-BE49-F238E27FC236}">
                <a16:creationId xmlns:a16="http://schemas.microsoft.com/office/drawing/2014/main" id="{9605D3E8-E720-47CC-9E7F-49E07D8177E0}"/>
              </a:ext>
            </a:extLst>
          </p:cNvPr>
          <p:cNvCxnSpPr>
            <a:cxnSpLocks/>
          </p:cNvCxnSpPr>
          <p:nvPr/>
        </p:nvCxnSpPr>
        <p:spPr>
          <a:xfrm>
            <a:off x="2878138" y="5002213"/>
            <a:ext cx="230187" cy="47625"/>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8D209B45-71F5-4063-A500-B4655ECBC2D7}"/>
              </a:ext>
            </a:extLst>
          </p:cNvPr>
          <p:cNvSpPr/>
          <p:nvPr/>
        </p:nvSpPr>
        <p:spPr>
          <a:xfrm>
            <a:off x="3003550" y="4556125"/>
            <a:ext cx="263525" cy="323850"/>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ML</a:t>
            </a:r>
          </a:p>
        </p:txBody>
      </p:sp>
      <p:cxnSp>
        <p:nvCxnSpPr>
          <p:cNvPr id="139" name="Straight Arrow Connector 138">
            <a:extLst>
              <a:ext uri="{FF2B5EF4-FFF2-40B4-BE49-F238E27FC236}">
                <a16:creationId xmlns:a16="http://schemas.microsoft.com/office/drawing/2014/main" id="{C1BEF992-0AAF-4EC0-BA39-AD0DD0DFFD67}"/>
              </a:ext>
            </a:extLst>
          </p:cNvPr>
          <p:cNvCxnSpPr>
            <a:cxnSpLocks/>
          </p:cNvCxnSpPr>
          <p:nvPr/>
        </p:nvCxnSpPr>
        <p:spPr>
          <a:xfrm flipV="1">
            <a:off x="2889250" y="4664075"/>
            <a:ext cx="141288" cy="74613"/>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3BE3762E-B393-42C2-8FD4-AE3D6E72B59F}"/>
              </a:ext>
            </a:extLst>
          </p:cNvPr>
          <p:cNvSpPr/>
          <p:nvPr/>
        </p:nvSpPr>
        <p:spPr>
          <a:xfrm>
            <a:off x="2065338" y="5287963"/>
            <a:ext cx="312737" cy="207962"/>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ICP</a:t>
            </a:r>
          </a:p>
        </p:txBody>
      </p:sp>
      <p:cxnSp>
        <p:nvCxnSpPr>
          <p:cNvPr id="142" name="Straight Arrow Connector 141">
            <a:extLst>
              <a:ext uri="{FF2B5EF4-FFF2-40B4-BE49-F238E27FC236}">
                <a16:creationId xmlns:a16="http://schemas.microsoft.com/office/drawing/2014/main" id="{E5358D87-1152-4FC1-B45C-2C6C3EE44C4B}"/>
              </a:ext>
            </a:extLst>
          </p:cNvPr>
          <p:cNvCxnSpPr>
            <a:cxnSpLocks/>
          </p:cNvCxnSpPr>
          <p:nvPr/>
        </p:nvCxnSpPr>
        <p:spPr>
          <a:xfrm flipH="1">
            <a:off x="2211388" y="5197475"/>
            <a:ext cx="219075" cy="122238"/>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pic>
        <p:nvPicPr>
          <p:cNvPr id="65584" name="Picture 16">
            <a:extLst>
              <a:ext uri="{FF2B5EF4-FFF2-40B4-BE49-F238E27FC236}">
                <a16:creationId xmlns:a16="http://schemas.microsoft.com/office/drawing/2014/main" id="{AA22F626-FF23-4844-887C-B4DE37CC65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13163" y="4337050"/>
            <a:ext cx="1458912"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Rectangle 153">
            <a:extLst>
              <a:ext uri="{FF2B5EF4-FFF2-40B4-BE49-F238E27FC236}">
                <a16:creationId xmlns:a16="http://schemas.microsoft.com/office/drawing/2014/main" id="{8219987C-1D7D-41AA-9475-A514076E400B}"/>
              </a:ext>
            </a:extLst>
          </p:cNvPr>
          <p:cNvSpPr/>
          <p:nvPr/>
        </p:nvSpPr>
        <p:spPr>
          <a:xfrm>
            <a:off x="3673475" y="5319713"/>
            <a:ext cx="415925" cy="207962"/>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SCP</a:t>
            </a:r>
          </a:p>
        </p:txBody>
      </p:sp>
      <p:cxnSp>
        <p:nvCxnSpPr>
          <p:cNvPr id="155" name="Straight Arrow Connector 154">
            <a:extLst>
              <a:ext uri="{FF2B5EF4-FFF2-40B4-BE49-F238E27FC236}">
                <a16:creationId xmlns:a16="http://schemas.microsoft.com/office/drawing/2014/main" id="{DE623A67-5CD8-4AB9-9DF5-B8670270B894}"/>
              </a:ext>
            </a:extLst>
          </p:cNvPr>
          <p:cNvCxnSpPr>
            <a:cxnSpLocks/>
          </p:cNvCxnSpPr>
          <p:nvPr/>
        </p:nvCxnSpPr>
        <p:spPr>
          <a:xfrm flipV="1">
            <a:off x="3883025" y="5319713"/>
            <a:ext cx="265113" cy="46037"/>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D97D397D-9CC4-497B-99F1-F37E318C77BD}"/>
              </a:ext>
            </a:extLst>
          </p:cNvPr>
          <p:cNvSpPr/>
          <p:nvPr/>
        </p:nvSpPr>
        <p:spPr>
          <a:xfrm>
            <a:off x="4216400" y="5607050"/>
            <a:ext cx="415925" cy="20796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DLF</a:t>
            </a:r>
          </a:p>
        </p:txBody>
      </p:sp>
      <p:cxnSp>
        <p:nvCxnSpPr>
          <p:cNvPr id="160" name="Straight Arrow Connector 159">
            <a:extLst>
              <a:ext uri="{FF2B5EF4-FFF2-40B4-BE49-F238E27FC236}">
                <a16:creationId xmlns:a16="http://schemas.microsoft.com/office/drawing/2014/main" id="{45593D1D-8878-4BF4-B329-F071A71C49AF}"/>
              </a:ext>
            </a:extLst>
          </p:cNvPr>
          <p:cNvCxnSpPr>
            <a:cxnSpLocks/>
          </p:cNvCxnSpPr>
          <p:nvPr/>
        </p:nvCxnSpPr>
        <p:spPr>
          <a:xfrm flipV="1">
            <a:off x="4337050" y="5249863"/>
            <a:ext cx="14288" cy="373062"/>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A9A7AAB1-FB6C-43BD-8C5C-73980E46235B}"/>
              </a:ext>
            </a:extLst>
          </p:cNvPr>
          <p:cNvSpPr/>
          <p:nvPr/>
        </p:nvSpPr>
        <p:spPr>
          <a:xfrm>
            <a:off x="3986213" y="5530850"/>
            <a:ext cx="415925" cy="20796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LC</a:t>
            </a:r>
          </a:p>
        </p:txBody>
      </p:sp>
      <p:cxnSp>
        <p:nvCxnSpPr>
          <p:cNvPr id="164" name="Straight Arrow Connector 163">
            <a:extLst>
              <a:ext uri="{FF2B5EF4-FFF2-40B4-BE49-F238E27FC236}">
                <a16:creationId xmlns:a16="http://schemas.microsoft.com/office/drawing/2014/main" id="{CAE0063E-5208-48A0-8879-E3B3FF80907C}"/>
              </a:ext>
            </a:extLst>
          </p:cNvPr>
          <p:cNvCxnSpPr>
            <a:cxnSpLocks/>
          </p:cNvCxnSpPr>
          <p:nvPr/>
        </p:nvCxnSpPr>
        <p:spPr>
          <a:xfrm flipH="1">
            <a:off x="4108450" y="5287963"/>
            <a:ext cx="171450" cy="274637"/>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2F04C364-9E7C-4A11-BED4-E440D4A2A555}"/>
              </a:ext>
            </a:extLst>
          </p:cNvPr>
          <p:cNvCxnSpPr>
            <a:cxnSpLocks/>
          </p:cNvCxnSpPr>
          <p:nvPr/>
        </p:nvCxnSpPr>
        <p:spPr>
          <a:xfrm>
            <a:off x="4437063" y="5070475"/>
            <a:ext cx="195262" cy="179388"/>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27A9DA24-DA60-45A4-A3A7-A2DBA205D472}"/>
              </a:ext>
            </a:extLst>
          </p:cNvPr>
          <p:cNvSpPr/>
          <p:nvPr/>
        </p:nvSpPr>
        <p:spPr>
          <a:xfrm>
            <a:off x="4543425" y="5202238"/>
            <a:ext cx="415925" cy="207962"/>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RN</a:t>
            </a:r>
          </a:p>
        </p:txBody>
      </p:sp>
      <p:cxnSp>
        <p:nvCxnSpPr>
          <p:cNvPr id="172" name="Straight Arrow Connector 171">
            <a:extLst>
              <a:ext uri="{FF2B5EF4-FFF2-40B4-BE49-F238E27FC236}">
                <a16:creationId xmlns:a16="http://schemas.microsoft.com/office/drawing/2014/main" id="{981F02DD-63F0-4EF6-B4CD-D96B0D27B168}"/>
              </a:ext>
            </a:extLst>
          </p:cNvPr>
          <p:cNvCxnSpPr>
            <a:cxnSpLocks/>
          </p:cNvCxnSpPr>
          <p:nvPr/>
        </p:nvCxnSpPr>
        <p:spPr>
          <a:xfrm>
            <a:off x="4452938" y="5181600"/>
            <a:ext cx="173037" cy="381000"/>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7C09C296-C09F-428E-8BF6-485A9FDBED3D}"/>
              </a:ext>
            </a:extLst>
          </p:cNvPr>
          <p:cNvSpPr/>
          <p:nvPr/>
        </p:nvSpPr>
        <p:spPr>
          <a:xfrm>
            <a:off x="4575175" y="5545138"/>
            <a:ext cx="414338" cy="207962"/>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MLF</a:t>
            </a:r>
          </a:p>
        </p:txBody>
      </p:sp>
      <p:cxnSp>
        <p:nvCxnSpPr>
          <p:cNvPr id="177" name="Straight Arrow Connector 176">
            <a:extLst>
              <a:ext uri="{FF2B5EF4-FFF2-40B4-BE49-F238E27FC236}">
                <a16:creationId xmlns:a16="http://schemas.microsoft.com/office/drawing/2014/main" id="{E12A33F2-D93D-489C-80B3-F1DDDD12A98E}"/>
              </a:ext>
            </a:extLst>
          </p:cNvPr>
          <p:cNvCxnSpPr>
            <a:cxnSpLocks/>
          </p:cNvCxnSpPr>
          <p:nvPr/>
        </p:nvCxnSpPr>
        <p:spPr>
          <a:xfrm flipH="1" flipV="1">
            <a:off x="4052888" y="4664075"/>
            <a:ext cx="169862" cy="334963"/>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78" name="Rectangle 177">
            <a:extLst>
              <a:ext uri="{FF2B5EF4-FFF2-40B4-BE49-F238E27FC236}">
                <a16:creationId xmlns:a16="http://schemas.microsoft.com/office/drawing/2014/main" id="{798EA531-0927-4388-BC97-924DF4F8E3A5}"/>
              </a:ext>
            </a:extLst>
          </p:cNvPr>
          <p:cNvSpPr/>
          <p:nvPr/>
        </p:nvSpPr>
        <p:spPr>
          <a:xfrm>
            <a:off x="3903663" y="4492625"/>
            <a:ext cx="415925" cy="20796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ML</a:t>
            </a:r>
          </a:p>
        </p:txBody>
      </p:sp>
      <p:cxnSp>
        <p:nvCxnSpPr>
          <p:cNvPr id="181" name="Straight Arrow Connector 180">
            <a:extLst>
              <a:ext uri="{FF2B5EF4-FFF2-40B4-BE49-F238E27FC236}">
                <a16:creationId xmlns:a16="http://schemas.microsoft.com/office/drawing/2014/main" id="{DE0EC6BA-E30B-4980-B88C-FEC17A7FCB38}"/>
              </a:ext>
            </a:extLst>
          </p:cNvPr>
          <p:cNvCxnSpPr>
            <a:cxnSpLocks/>
          </p:cNvCxnSpPr>
          <p:nvPr/>
        </p:nvCxnSpPr>
        <p:spPr>
          <a:xfrm flipH="1" flipV="1">
            <a:off x="3881438" y="4830763"/>
            <a:ext cx="187325" cy="219075"/>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82" name="Rectangle 181">
            <a:extLst>
              <a:ext uri="{FF2B5EF4-FFF2-40B4-BE49-F238E27FC236}">
                <a16:creationId xmlns:a16="http://schemas.microsoft.com/office/drawing/2014/main" id="{07F0E68C-43A5-4D11-82FC-45E059CD7FD8}"/>
              </a:ext>
            </a:extLst>
          </p:cNvPr>
          <p:cNvSpPr/>
          <p:nvPr/>
        </p:nvSpPr>
        <p:spPr>
          <a:xfrm>
            <a:off x="3689350" y="4692650"/>
            <a:ext cx="415925" cy="20796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STT</a:t>
            </a:r>
          </a:p>
        </p:txBody>
      </p:sp>
      <p:cxnSp>
        <p:nvCxnSpPr>
          <p:cNvPr id="185" name="Straight Arrow Connector 184">
            <a:extLst>
              <a:ext uri="{FF2B5EF4-FFF2-40B4-BE49-F238E27FC236}">
                <a16:creationId xmlns:a16="http://schemas.microsoft.com/office/drawing/2014/main" id="{4014FAF5-9278-4564-9E0D-E59DBBC5FCC6}"/>
              </a:ext>
            </a:extLst>
          </p:cNvPr>
          <p:cNvCxnSpPr>
            <a:cxnSpLocks/>
          </p:cNvCxnSpPr>
          <p:nvPr/>
        </p:nvCxnSpPr>
        <p:spPr>
          <a:xfrm flipV="1">
            <a:off x="4625975" y="4889500"/>
            <a:ext cx="180975" cy="215900"/>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0DF0C8A0-1080-45C1-9781-FF57575695E4}"/>
              </a:ext>
            </a:extLst>
          </p:cNvPr>
          <p:cNvSpPr/>
          <p:nvPr/>
        </p:nvSpPr>
        <p:spPr>
          <a:xfrm>
            <a:off x="4719638" y="4713288"/>
            <a:ext cx="415925" cy="207962"/>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CTT</a:t>
            </a:r>
          </a:p>
        </p:txBody>
      </p:sp>
      <p:pic>
        <p:nvPicPr>
          <p:cNvPr id="65601" name="Picture 249">
            <a:extLst>
              <a:ext uri="{FF2B5EF4-FFF2-40B4-BE49-F238E27FC236}">
                <a16:creationId xmlns:a16="http://schemas.microsoft.com/office/drawing/2014/main" id="{DA74F8DC-A8FE-4989-B073-35E0E6D5CA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6700" y="4338638"/>
            <a:ext cx="1430338"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Rectangle 188">
            <a:extLst>
              <a:ext uri="{FF2B5EF4-FFF2-40B4-BE49-F238E27FC236}">
                <a16:creationId xmlns:a16="http://schemas.microsoft.com/office/drawing/2014/main" id="{8A8F17B7-5B8C-4E72-878C-D162641F7A2E}"/>
              </a:ext>
            </a:extLst>
          </p:cNvPr>
          <p:cNvSpPr/>
          <p:nvPr/>
        </p:nvSpPr>
        <p:spPr>
          <a:xfrm>
            <a:off x="5849938" y="5637213"/>
            <a:ext cx="415925" cy="207962"/>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DLF</a:t>
            </a:r>
          </a:p>
        </p:txBody>
      </p:sp>
      <p:cxnSp>
        <p:nvCxnSpPr>
          <p:cNvPr id="190" name="Straight Arrow Connector 189">
            <a:extLst>
              <a:ext uri="{FF2B5EF4-FFF2-40B4-BE49-F238E27FC236}">
                <a16:creationId xmlns:a16="http://schemas.microsoft.com/office/drawing/2014/main" id="{D8DBF7FF-8D6E-4AA0-AA50-298AF3E026A8}"/>
              </a:ext>
            </a:extLst>
          </p:cNvPr>
          <p:cNvCxnSpPr>
            <a:cxnSpLocks/>
          </p:cNvCxnSpPr>
          <p:nvPr/>
        </p:nvCxnSpPr>
        <p:spPr>
          <a:xfrm flipV="1">
            <a:off x="6002338" y="5287963"/>
            <a:ext cx="12700" cy="373062"/>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91" name="Rectangle 190">
            <a:extLst>
              <a:ext uri="{FF2B5EF4-FFF2-40B4-BE49-F238E27FC236}">
                <a16:creationId xmlns:a16="http://schemas.microsoft.com/office/drawing/2014/main" id="{06BB106D-7A03-4A7E-B8A7-099F55479AA3}"/>
              </a:ext>
            </a:extLst>
          </p:cNvPr>
          <p:cNvSpPr/>
          <p:nvPr/>
        </p:nvSpPr>
        <p:spPr>
          <a:xfrm>
            <a:off x="5445125" y="5527675"/>
            <a:ext cx="552450" cy="323850"/>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DRN/PAG</a:t>
            </a:r>
          </a:p>
        </p:txBody>
      </p:sp>
      <p:cxnSp>
        <p:nvCxnSpPr>
          <p:cNvPr id="192" name="Straight Arrow Connector 191">
            <a:extLst>
              <a:ext uri="{FF2B5EF4-FFF2-40B4-BE49-F238E27FC236}">
                <a16:creationId xmlns:a16="http://schemas.microsoft.com/office/drawing/2014/main" id="{7563E36E-D740-4F37-8C5C-64BD4DD2D799}"/>
              </a:ext>
            </a:extLst>
          </p:cNvPr>
          <p:cNvCxnSpPr>
            <a:cxnSpLocks/>
          </p:cNvCxnSpPr>
          <p:nvPr/>
        </p:nvCxnSpPr>
        <p:spPr>
          <a:xfrm>
            <a:off x="6056313" y="5168900"/>
            <a:ext cx="346075" cy="393700"/>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9E15323F-2AB0-4B3A-90C3-E3A690262449}"/>
              </a:ext>
            </a:extLst>
          </p:cNvPr>
          <p:cNvSpPr/>
          <p:nvPr/>
        </p:nvSpPr>
        <p:spPr>
          <a:xfrm>
            <a:off x="6299200" y="5562600"/>
            <a:ext cx="415925" cy="20796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MLF</a:t>
            </a:r>
          </a:p>
        </p:txBody>
      </p:sp>
      <p:cxnSp>
        <p:nvCxnSpPr>
          <p:cNvPr id="194" name="Straight Arrow Connector 193">
            <a:extLst>
              <a:ext uri="{FF2B5EF4-FFF2-40B4-BE49-F238E27FC236}">
                <a16:creationId xmlns:a16="http://schemas.microsoft.com/office/drawing/2014/main" id="{0778ED70-913C-4100-A3F7-4241FF3503F9}"/>
              </a:ext>
            </a:extLst>
          </p:cNvPr>
          <p:cNvCxnSpPr>
            <a:cxnSpLocks/>
          </p:cNvCxnSpPr>
          <p:nvPr/>
        </p:nvCxnSpPr>
        <p:spPr>
          <a:xfrm flipH="1">
            <a:off x="5721350" y="5222875"/>
            <a:ext cx="271463" cy="347663"/>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3D34C54F-CD1F-41EE-82A7-6906B357093F}"/>
              </a:ext>
            </a:extLst>
          </p:cNvPr>
          <p:cNvCxnSpPr>
            <a:cxnSpLocks/>
          </p:cNvCxnSpPr>
          <p:nvPr/>
        </p:nvCxnSpPr>
        <p:spPr>
          <a:xfrm flipH="1">
            <a:off x="6122988" y="4819650"/>
            <a:ext cx="209550" cy="196850"/>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7C4E72FD-8475-4837-A8E0-45196D4355AD}"/>
              </a:ext>
            </a:extLst>
          </p:cNvPr>
          <p:cNvSpPr/>
          <p:nvPr/>
        </p:nvSpPr>
        <p:spPr>
          <a:xfrm>
            <a:off x="6256338" y="4664075"/>
            <a:ext cx="415925" cy="206375"/>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DSCP</a:t>
            </a:r>
          </a:p>
        </p:txBody>
      </p:sp>
      <p:cxnSp>
        <p:nvCxnSpPr>
          <p:cNvPr id="203" name="Straight Arrow Connector 202">
            <a:extLst>
              <a:ext uri="{FF2B5EF4-FFF2-40B4-BE49-F238E27FC236}">
                <a16:creationId xmlns:a16="http://schemas.microsoft.com/office/drawing/2014/main" id="{753565E9-B5C3-4D57-B833-42BE291E70E2}"/>
              </a:ext>
            </a:extLst>
          </p:cNvPr>
          <p:cNvCxnSpPr>
            <a:cxnSpLocks/>
          </p:cNvCxnSpPr>
          <p:nvPr/>
        </p:nvCxnSpPr>
        <p:spPr>
          <a:xfrm flipV="1">
            <a:off x="5483225" y="5207000"/>
            <a:ext cx="377825" cy="219075"/>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E4039A16-301D-4D37-8874-E37BC71CBC7C}"/>
              </a:ext>
            </a:extLst>
          </p:cNvPr>
          <p:cNvCxnSpPr>
            <a:cxnSpLocks/>
          </p:cNvCxnSpPr>
          <p:nvPr/>
        </p:nvCxnSpPr>
        <p:spPr>
          <a:xfrm>
            <a:off x="6477000" y="5075238"/>
            <a:ext cx="147638" cy="174625"/>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220" name="Rectangle 219">
            <a:extLst>
              <a:ext uri="{FF2B5EF4-FFF2-40B4-BE49-F238E27FC236}">
                <a16:creationId xmlns:a16="http://schemas.microsoft.com/office/drawing/2014/main" id="{03E74298-DA31-4987-A398-8EDB9EE0E580}"/>
              </a:ext>
            </a:extLst>
          </p:cNvPr>
          <p:cNvSpPr/>
          <p:nvPr/>
        </p:nvSpPr>
        <p:spPr>
          <a:xfrm>
            <a:off x="6523038" y="5207000"/>
            <a:ext cx="415925" cy="207963"/>
          </a:xfrm>
          <a:prstGeom prst="rect">
            <a:avLst/>
          </a:prstGeom>
        </p:spPr>
        <p:txBody>
          <a:bodyPr>
            <a:spAutoFit/>
          </a:bodyPr>
          <a:lstStyle/>
          <a:p>
            <a:pPr defTabSz="685800" eaLnBrk="1" fontAlgn="auto" hangingPunct="1">
              <a:spcBef>
                <a:spcPts val="0"/>
              </a:spcBef>
              <a:spcAft>
                <a:spcPts val="0"/>
              </a:spcAft>
              <a:defRPr/>
            </a:pPr>
            <a:r>
              <a:rPr lang="en-US" sz="750" dirty="0">
                <a:solidFill>
                  <a:srgbClr val="00FFFF"/>
                </a:solidFill>
                <a:latin typeface="Calibri" panose="020F0502020204030204"/>
                <a:cs typeface="+mn-cs"/>
              </a:rPr>
              <a:t>STT</a:t>
            </a:r>
          </a:p>
        </p:txBody>
      </p:sp>
      <p:cxnSp>
        <p:nvCxnSpPr>
          <p:cNvPr id="222" name="Straight Arrow Connector 221">
            <a:extLst>
              <a:ext uri="{FF2B5EF4-FFF2-40B4-BE49-F238E27FC236}">
                <a16:creationId xmlns:a16="http://schemas.microsoft.com/office/drawing/2014/main" id="{5614972A-78FC-4C83-9504-92EAA080CFF6}"/>
              </a:ext>
            </a:extLst>
          </p:cNvPr>
          <p:cNvCxnSpPr>
            <a:cxnSpLocks/>
          </p:cNvCxnSpPr>
          <p:nvPr/>
        </p:nvCxnSpPr>
        <p:spPr>
          <a:xfrm flipV="1">
            <a:off x="6353175" y="4940300"/>
            <a:ext cx="212725" cy="26988"/>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223" name="Rectangle 222">
            <a:extLst>
              <a:ext uri="{FF2B5EF4-FFF2-40B4-BE49-F238E27FC236}">
                <a16:creationId xmlns:a16="http://schemas.microsoft.com/office/drawing/2014/main" id="{41AEB2E4-AA15-489A-B582-87ECD8480AAB}"/>
              </a:ext>
            </a:extLst>
          </p:cNvPr>
          <p:cNvSpPr/>
          <p:nvPr/>
        </p:nvSpPr>
        <p:spPr>
          <a:xfrm>
            <a:off x="6503988" y="4838700"/>
            <a:ext cx="415925" cy="207963"/>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ML</a:t>
            </a:r>
          </a:p>
        </p:txBody>
      </p:sp>
      <p:sp>
        <p:nvSpPr>
          <p:cNvPr id="256" name="Rectangle 255">
            <a:extLst>
              <a:ext uri="{FF2B5EF4-FFF2-40B4-BE49-F238E27FC236}">
                <a16:creationId xmlns:a16="http://schemas.microsoft.com/office/drawing/2014/main" id="{552EF18A-C9F4-460F-8C24-A8CEC23E394A}"/>
              </a:ext>
            </a:extLst>
          </p:cNvPr>
          <p:cNvSpPr/>
          <p:nvPr/>
        </p:nvSpPr>
        <p:spPr>
          <a:xfrm>
            <a:off x="5294313" y="5380038"/>
            <a:ext cx="415925" cy="207962"/>
          </a:xfrm>
          <a:prstGeom prst="rect">
            <a:avLst/>
          </a:prstGeom>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CTT</a:t>
            </a:r>
          </a:p>
        </p:txBody>
      </p:sp>
      <p:cxnSp>
        <p:nvCxnSpPr>
          <p:cNvPr id="257" name="Straight Arrow Connector 256">
            <a:extLst>
              <a:ext uri="{FF2B5EF4-FFF2-40B4-BE49-F238E27FC236}">
                <a16:creationId xmlns:a16="http://schemas.microsoft.com/office/drawing/2014/main" id="{5E6E9BBB-34F2-48B6-A5B2-4DC90379E75C}"/>
              </a:ext>
            </a:extLst>
          </p:cNvPr>
          <p:cNvCxnSpPr>
            <a:cxnSpLocks/>
          </p:cNvCxnSpPr>
          <p:nvPr/>
        </p:nvCxnSpPr>
        <p:spPr>
          <a:xfrm flipV="1">
            <a:off x="7277100" y="3794125"/>
            <a:ext cx="61913" cy="176213"/>
          </a:xfrm>
          <a:prstGeom prst="straightConnector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pic>
        <p:nvPicPr>
          <p:cNvPr id="65617" name="Picture 261">
            <a:extLst>
              <a:ext uri="{FF2B5EF4-FFF2-40B4-BE49-F238E27FC236}">
                <a16:creationId xmlns:a16="http://schemas.microsoft.com/office/drawing/2014/main" id="{20F599A1-CAA6-4317-9A9C-0DF638EDBB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11975" y="4348163"/>
            <a:ext cx="1550988"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Rectangle 264">
            <a:extLst>
              <a:ext uri="{FF2B5EF4-FFF2-40B4-BE49-F238E27FC236}">
                <a16:creationId xmlns:a16="http://schemas.microsoft.com/office/drawing/2014/main" id="{06E8B99F-833C-4F47-8CC2-17668C600C11}"/>
              </a:ext>
            </a:extLst>
          </p:cNvPr>
          <p:cNvSpPr/>
          <p:nvPr/>
        </p:nvSpPr>
        <p:spPr>
          <a:xfrm>
            <a:off x="7343775" y="4448175"/>
            <a:ext cx="439738" cy="207963"/>
          </a:xfrm>
          <a:prstGeom prst="rect">
            <a:avLst/>
          </a:prstGeom>
        </p:spPr>
        <p:txBody>
          <a:bodyPr wrap="none">
            <a:spAutoFit/>
          </a:bodyPr>
          <a:lstStyle/>
          <a:p>
            <a:pPr defTabSz="685800" eaLnBrk="1" fontAlgn="auto" hangingPunct="1">
              <a:spcBef>
                <a:spcPts val="0"/>
              </a:spcBef>
              <a:spcAft>
                <a:spcPts val="0"/>
              </a:spcAft>
              <a:defRPr/>
            </a:pPr>
            <a:r>
              <a:rPr lang="en-US" sz="750" b="1" dirty="0" err="1">
                <a:solidFill>
                  <a:srgbClr val="00FFFF"/>
                </a:solidFill>
                <a:latin typeface="Calibri" panose="020F0502020204030204"/>
                <a:cs typeface="+mn-cs"/>
              </a:rPr>
              <a:t>HypoT</a:t>
            </a:r>
            <a:endParaRPr lang="en-US" sz="750" b="1" dirty="0">
              <a:solidFill>
                <a:srgbClr val="00FFFF"/>
              </a:solidFill>
              <a:latin typeface="Calibri" panose="020F0502020204030204"/>
              <a:cs typeface="+mn-cs"/>
            </a:endParaRPr>
          </a:p>
        </p:txBody>
      </p:sp>
      <p:cxnSp>
        <p:nvCxnSpPr>
          <p:cNvPr id="266" name="Straight Arrow Connector 265">
            <a:extLst>
              <a:ext uri="{FF2B5EF4-FFF2-40B4-BE49-F238E27FC236}">
                <a16:creationId xmlns:a16="http://schemas.microsoft.com/office/drawing/2014/main" id="{12774AFA-2075-4DB4-865C-6C0731EDD49D}"/>
              </a:ext>
            </a:extLst>
          </p:cNvPr>
          <p:cNvCxnSpPr>
            <a:cxnSpLocks/>
          </p:cNvCxnSpPr>
          <p:nvPr/>
        </p:nvCxnSpPr>
        <p:spPr>
          <a:xfrm flipH="1">
            <a:off x="7566025" y="4440238"/>
            <a:ext cx="282575" cy="60325"/>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274" name="Rectangle 273">
            <a:extLst>
              <a:ext uri="{FF2B5EF4-FFF2-40B4-BE49-F238E27FC236}">
                <a16:creationId xmlns:a16="http://schemas.microsoft.com/office/drawing/2014/main" id="{278D403F-BFBA-4B4D-8901-E2B6CB3194BD}"/>
              </a:ext>
            </a:extLst>
          </p:cNvPr>
          <p:cNvSpPr/>
          <p:nvPr/>
        </p:nvSpPr>
        <p:spPr>
          <a:xfrm>
            <a:off x="8150225" y="4487863"/>
            <a:ext cx="303213" cy="207962"/>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RN</a:t>
            </a:r>
          </a:p>
        </p:txBody>
      </p:sp>
      <p:cxnSp>
        <p:nvCxnSpPr>
          <p:cNvPr id="276" name="Straight Arrow Connector 275">
            <a:extLst>
              <a:ext uri="{FF2B5EF4-FFF2-40B4-BE49-F238E27FC236}">
                <a16:creationId xmlns:a16="http://schemas.microsoft.com/office/drawing/2014/main" id="{193EE5B4-6712-4083-AC0E-1B46BBA7DA5C}"/>
              </a:ext>
            </a:extLst>
          </p:cNvPr>
          <p:cNvCxnSpPr>
            <a:cxnSpLocks/>
          </p:cNvCxnSpPr>
          <p:nvPr/>
        </p:nvCxnSpPr>
        <p:spPr>
          <a:xfrm flipH="1">
            <a:off x="8037513" y="4652963"/>
            <a:ext cx="153987" cy="90487"/>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285" name="Rectangle 284">
            <a:extLst>
              <a:ext uri="{FF2B5EF4-FFF2-40B4-BE49-F238E27FC236}">
                <a16:creationId xmlns:a16="http://schemas.microsoft.com/office/drawing/2014/main" id="{A0DCE249-2F08-4308-81C4-3B65D9C4D133}"/>
              </a:ext>
            </a:extLst>
          </p:cNvPr>
          <p:cNvSpPr/>
          <p:nvPr/>
        </p:nvSpPr>
        <p:spPr>
          <a:xfrm>
            <a:off x="7578725" y="4997450"/>
            <a:ext cx="293688" cy="207963"/>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SN</a:t>
            </a:r>
          </a:p>
        </p:txBody>
      </p:sp>
      <p:cxnSp>
        <p:nvCxnSpPr>
          <p:cNvPr id="286" name="Straight Arrow Connector 285">
            <a:extLst>
              <a:ext uri="{FF2B5EF4-FFF2-40B4-BE49-F238E27FC236}">
                <a16:creationId xmlns:a16="http://schemas.microsoft.com/office/drawing/2014/main" id="{2EF6948E-B273-4A9E-8ECD-937F5E8D8F9B}"/>
              </a:ext>
            </a:extLst>
          </p:cNvPr>
          <p:cNvCxnSpPr>
            <a:cxnSpLocks/>
            <a:endCxn id="285" idx="0"/>
          </p:cNvCxnSpPr>
          <p:nvPr/>
        </p:nvCxnSpPr>
        <p:spPr>
          <a:xfrm>
            <a:off x="7686675" y="4619625"/>
            <a:ext cx="39688" cy="377825"/>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B2A07B00-285F-4B2E-8919-9F6C412C27AB}"/>
              </a:ext>
            </a:extLst>
          </p:cNvPr>
          <p:cNvCxnSpPr>
            <a:cxnSpLocks/>
          </p:cNvCxnSpPr>
          <p:nvPr/>
        </p:nvCxnSpPr>
        <p:spPr>
          <a:xfrm>
            <a:off x="7553325" y="4752975"/>
            <a:ext cx="133350" cy="246063"/>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293" name="Rectangle 292">
            <a:extLst>
              <a:ext uri="{FF2B5EF4-FFF2-40B4-BE49-F238E27FC236}">
                <a16:creationId xmlns:a16="http://schemas.microsoft.com/office/drawing/2014/main" id="{3CBDABBD-D39F-4109-B878-D55D77214883}"/>
              </a:ext>
            </a:extLst>
          </p:cNvPr>
          <p:cNvSpPr/>
          <p:nvPr/>
        </p:nvSpPr>
        <p:spPr>
          <a:xfrm>
            <a:off x="8228013" y="5162550"/>
            <a:ext cx="307975" cy="206375"/>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ML</a:t>
            </a:r>
          </a:p>
        </p:txBody>
      </p:sp>
      <p:cxnSp>
        <p:nvCxnSpPr>
          <p:cNvPr id="294" name="Straight Arrow Connector 293">
            <a:extLst>
              <a:ext uri="{FF2B5EF4-FFF2-40B4-BE49-F238E27FC236}">
                <a16:creationId xmlns:a16="http://schemas.microsoft.com/office/drawing/2014/main" id="{86C2FE1E-B428-4D6E-9CEE-C6C0B402BABD}"/>
              </a:ext>
            </a:extLst>
          </p:cNvPr>
          <p:cNvCxnSpPr>
            <a:cxnSpLocks/>
          </p:cNvCxnSpPr>
          <p:nvPr/>
        </p:nvCxnSpPr>
        <p:spPr>
          <a:xfrm flipH="1" flipV="1">
            <a:off x="8207375" y="4948238"/>
            <a:ext cx="79375" cy="220662"/>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301" name="Rectangle 300">
            <a:extLst>
              <a:ext uri="{FF2B5EF4-FFF2-40B4-BE49-F238E27FC236}">
                <a16:creationId xmlns:a16="http://schemas.microsoft.com/office/drawing/2014/main" id="{22C4096F-D1B7-4C4E-ACAA-EAD0E5110A2F}"/>
              </a:ext>
            </a:extLst>
          </p:cNvPr>
          <p:cNvSpPr/>
          <p:nvPr/>
        </p:nvSpPr>
        <p:spPr>
          <a:xfrm>
            <a:off x="8221663" y="4645025"/>
            <a:ext cx="339725" cy="207963"/>
          </a:xfrm>
          <a:prstGeom prst="rect">
            <a:avLst/>
          </a:prstGeom>
        </p:spPr>
        <p:txBody>
          <a:bodyPr wrap="none">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CTR</a:t>
            </a:r>
          </a:p>
        </p:txBody>
      </p:sp>
      <p:cxnSp>
        <p:nvCxnSpPr>
          <p:cNvPr id="304" name="Straight Arrow Connector 303">
            <a:extLst>
              <a:ext uri="{FF2B5EF4-FFF2-40B4-BE49-F238E27FC236}">
                <a16:creationId xmlns:a16="http://schemas.microsoft.com/office/drawing/2014/main" id="{65413140-1424-40B8-AA15-6133C9A303DB}"/>
              </a:ext>
            </a:extLst>
          </p:cNvPr>
          <p:cNvCxnSpPr>
            <a:cxnSpLocks/>
          </p:cNvCxnSpPr>
          <p:nvPr/>
        </p:nvCxnSpPr>
        <p:spPr>
          <a:xfrm flipH="1">
            <a:off x="8166100" y="4792663"/>
            <a:ext cx="131763" cy="39687"/>
          </a:xfrm>
          <a:prstGeom prst="straightConnector1">
            <a:avLst/>
          </a:prstGeom>
          <a:ln>
            <a:solidFill>
              <a:srgbClr val="00FFFF"/>
            </a:solidFill>
            <a:tailEnd type="none"/>
          </a:ln>
        </p:spPr>
        <p:style>
          <a:lnRef idx="1">
            <a:schemeClr val="accent1"/>
          </a:lnRef>
          <a:fillRef idx="0">
            <a:schemeClr val="accent1"/>
          </a:fillRef>
          <a:effectRef idx="0">
            <a:schemeClr val="accent1"/>
          </a:effectRef>
          <a:fontRef idx="minor">
            <a:schemeClr val="tx1"/>
          </a:fontRef>
        </p:style>
      </p:cxnSp>
      <p:sp>
        <p:nvSpPr>
          <p:cNvPr id="306" name="TextBox 305">
            <a:extLst>
              <a:ext uri="{FF2B5EF4-FFF2-40B4-BE49-F238E27FC236}">
                <a16:creationId xmlns:a16="http://schemas.microsoft.com/office/drawing/2014/main" id="{A8750EE6-E214-4266-B9AB-0F56DEF24A68}"/>
              </a:ext>
            </a:extLst>
          </p:cNvPr>
          <p:cNvSpPr txBox="1"/>
          <p:nvPr/>
        </p:nvSpPr>
        <p:spPr>
          <a:xfrm>
            <a:off x="877888" y="1127125"/>
            <a:ext cx="7543800" cy="368300"/>
          </a:xfrm>
          <a:prstGeom prst="rect">
            <a:avLst/>
          </a:prstGeom>
          <a:noFill/>
        </p:spPr>
        <p:txBody>
          <a:bodyPr>
            <a:spAutoFit/>
          </a:bodyPr>
          <a:lstStyle/>
          <a:p>
            <a:pPr defTabSz="685800" eaLnBrk="1" fontAlgn="auto" hangingPunct="1">
              <a:spcBef>
                <a:spcPts val="0"/>
              </a:spcBef>
              <a:spcAft>
                <a:spcPts val="0"/>
              </a:spcAft>
              <a:defRPr/>
            </a:pPr>
            <a:r>
              <a:rPr lang="en-US" dirty="0">
                <a:solidFill>
                  <a:srgbClr val="FF0000"/>
                </a:solidFill>
                <a:latin typeface="Calibri" panose="020F0502020204030204"/>
                <a:cs typeface="+mn-cs"/>
              </a:rPr>
              <a:t>Axial sections of anatomic structures on reticular fiber maps, color-FA and atlas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25448F0-3ED9-47F7-8563-B8AE3B36DFD0}"/>
              </a:ext>
            </a:extLst>
          </p:cNvPr>
          <p:cNvSpPr txBox="1"/>
          <p:nvPr/>
        </p:nvSpPr>
        <p:spPr>
          <a:xfrm>
            <a:off x="3078163" y="1163638"/>
            <a:ext cx="3251200" cy="369887"/>
          </a:xfrm>
          <a:prstGeom prst="rect">
            <a:avLst/>
          </a:prstGeom>
          <a:noFill/>
        </p:spPr>
        <p:txBody>
          <a:bodyPr>
            <a:spAutoFit/>
          </a:bodyPr>
          <a:lstStyle/>
          <a:p>
            <a:pPr defTabSz="685800" eaLnBrk="1" fontAlgn="auto" hangingPunct="1">
              <a:spcBef>
                <a:spcPts val="0"/>
              </a:spcBef>
              <a:spcAft>
                <a:spcPts val="0"/>
              </a:spcAft>
              <a:defRPr/>
            </a:pPr>
            <a:r>
              <a:rPr lang="en-US" dirty="0">
                <a:solidFill>
                  <a:srgbClr val="FF0000"/>
                </a:solidFill>
                <a:latin typeface="Calibri" panose="020F0502020204030204"/>
                <a:cs typeface="+mn-cs"/>
              </a:rPr>
              <a:t>Consistency with literature </a:t>
            </a:r>
          </a:p>
        </p:txBody>
      </p:sp>
      <p:pic>
        <p:nvPicPr>
          <p:cNvPr id="66563" name="Picture 1">
            <a:extLst>
              <a:ext uri="{FF2B5EF4-FFF2-40B4-BE49-F238E27FC236}">
                <a16:creationId xmlns:a16="http://schemas.microsoft.com/office/drawing/2014/main" id="{8E43731A-0096-486C-9F66-62A41D458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579563"/>
            <a:ext cx="46910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
            <a:extLst>
              <a:ext uri="{FF2B5EF4-FFF2-40B4-BE49-F238E27FC236}">
                <a16:creationId xmlns:a16="http://schemas.microsoft.com/office/drawing/2014/main" id="{B53A3EF4-4848-4DA6-8F2C-24CBC95B5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2471738"/>
            <a:ext cx="46910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3">
            <a:extLst>
              <a:ext uri="{FF2B5EF4-FFF2-40B4-BE49-F238E27FC236}">
                <a16:creationId xmlns:a16="http://schemas.microsoft.com/office/drawing/2014/main" id="{E1282E2A-B213-4D9C-A179-7EF4A6707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402013"/>
            <a:ext cx="4691063"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F5F96799-934C-4E21-85A8-EADA9781A1BE}"/>
              </a:ext>
            </a:extLst>
          </p:cNvPr>
          <p:cNvSpPr txBox="1"/>
          <p:nvPr/>
        </p:nvSpPr>
        <p:spPr>
          <a:xfrm>
            <a:off x="3167063" y="3060700"/>
            <a:ext cx="368300"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FF0000"/>
                </a:solidFill>
                <a:latin typeface="Calibri" panose="020F0502020204030204"/>
                <a:cs typeface="+mn-cs"/>
              </a:rPr>
              <a:t>DLF</a:t>
            </a:r>
          </a:p>
        </p:txBody>
      </p:sp>
      <p:sp>
        <p:nvSpPr>
          <p:cNvPr id="24" name="TextBox 23">
            <a:extLst>
              <a:ext uri="{FF2B5EF4-FFF2-40B4-BE49-F238E27FC236}">
                <a16:creationId xmlns:a16="http://schemas.microsoft.com/office/drawing/2014/main" id="{3B41B25F-5305-4DB1-A9F2-9ABF0D5B83FE}"/>
              </a:ext>
            </a:extLst>
          </p:cNvPr>
          <p:cNvSpPr txBox="1"/>
          <p:nvPr/>
        </p:nvSpPr>
        <p:spPr>
          <a:xfrm>
            <a:off x="1000125" y="3148013"/>
            <a:ext cx="800100" cy="207962"/>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SCP</a:t>
            </a:r>
          </a:p>
        </p:txBody>
      </p:sp>
      <p:sp>
        <p:nvSpPr>
          <p:cNvPr id="26" name="TextBox 25">
            <a:extLst>
              <a:ext uri="{FF2B5EF4-FFF2-40B4-BE49-F238E27FC236}">
                <a16:creationId xmlns:a16="http://schemas.microsoft.com/office/drawing/2014/main" id="{E60E9FC9-AB99-40D6-AA52-52CC76E3C8DB}"/>
              </a:ext>
            </a:extLst>
          </p:cNvPr>
          <p:cNvSpPr txBox="1"/>
          <p:nvPr/>
        </p:nvSpPr>
        <p:spPr>
          <a:xfrm>
            <a:off x="1868488" y="1641475"/>
            <a:ext cx="403225"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CCCC00"/>
                </a:solidFill>
                <a:latin typeface="Calibri" panose="020F0502020204030204"/>
                <a:cs typeface="+mn-cs"/>
              </a:rPr>
              <a:t>MLF</a:t>
            </a:r>
          </a:p>
        </p:txBody>
      </p:sp>
      <p:sp>
        <p:nvSpPr>
          <p:cNvPr id="28" name="Rectangle 27">
            <a:extLst>
              <a:ext uri="{FF2B5EF4-FFF2-40B4-BE49-F238E27FC236}">
                <a16:creationId xmlns:a16="http://schemas.microsoft.com/office/drawing/2014/main" id="{AE4EB190-5016-4923-A1B6-42AA6786755E}"/>
              </a:ext>
            </a:extLst>
          </p:cNvPr>
          <p:cNvSpPr/>
          <p:nvPr/>
        </p:nvSpPr>
        <p:spPr>
          <a:xfrm>
            <a:off x="5373688" y="3216275"/>
            <a:ext cx="3395662" cy="2351088"/>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9" name="Rectangle 28">
            <a:extLst>
              <a:ext uri="{FF2B5EF4-FFF2-40B4-BE49-F238E27FC236}">
                <a16:creationId xmlns:a16="http://schemas.microsoft.com/office/drawing/2014/main" id="{057B0E89-E9EB-41B0-B92F-AD21FDC61DEB}"/>
              </a:ext>
            </a:extLst>
          </p:cNvPr>
          <p:cNvSpPr/>
          <p:nvPr/>
        </p:nvSpPr>
        <p:spPr>
          <a:xfrm>
            <a:off x="5900738" y="4910138"/>
            <a:ext cx="374650" cy="21907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pic>
        <p:nvPicPr>
          <p:cNvPr id="66571" name="Picture 29">
            <a:extLst>
              <a:ext uri="{FF2B5EF4-FFF2-40B4-BE49-F238E27FC236}">
                <a16:creationId xmlns:a16="http://schemas.microsoft.com/office/drawing/2014/main" id="{82729078-3B9F-49BA-A3A9-46A6D573C2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6088" y="3405188"/>
            <a:ext cx="31321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3A13F360-4D1B-439A-B1D9-9A00E7701F87}"/>
              </a:ext>
            </a:extLst>
          </p:cNvPr>
          <p:cNvSpPr/>
          <p:nvPr/>
        </p:nvSpPr>
        <p:spPr>
          <a:xfrm>
            <a:off x="5500688" y="5235575"/>
            <a:ext cx="1506537" cy="277813"/>
          </a:xfrm>
          <a:prstGeom prst="rect">
            <a:avLst/>
          </a:prstGeom>
        </p:spPr>
        <p:txBody>
          <a:bodyPr wrap="none">
            <a:spAutoFit/>
          </a:bodyPr>
          <a:lstStyle/>
          <a:p>
            <a:pPr defTabSz="685800" eaLnBrk="1" fontAlgn="auto" hangingPunct="1">
              <a:spcBef>
                <a:spcPts val="0"/>
              </a:spcBef>
              <a:spcAft>
                <a:spcPts val="0"/>
              </a:spcAft>
              <a:defRPr/>
            </a:pPr>
            <a:r>
              <a:rPr lang="en-US" sz="1200" dirty="0">
                <a:solidFill>
                  <a:prstClr val="black"/>
                </a:solidFill>
                <a:latin typeface="Calibri" panose="020F0502020204030204"/>
                <a:cs typeface="+mn-cs"/>
              </a:rPr>
              <a:t>J.F. </a:t>
            </a:r>
            <a:r>
              <a:rPr lang="en-US" sz="1200" dirty="0" err="1">
                <a:solidFill>
                  <a:prstClr val="black"/>
                </a:solidFill>
                <a:latin typeface="Calibri" panose="020F0502020204030204"/>
                <a:cs typeface="+mn-cs"/>
              </a:rPr>
              <a:t>Gálvez</a:t>
            </a:r>
            <a:r>
              <a:rPr lang="en-US" sz="1200" dirty="0">
                <a:solidFill>
                  <a:prstClr val="black"/>
                </a:solidFill>
                <a:latin typeface="Calibri" panose="020F0502020204030204"/>
                <a:cs typeface="+mn-cs"/>
              </a:rPr>
              <a:t> et al. 2015</a:t>
            </a:r>
            <a:endParaRPr lang="en-US" sz="3300" dirty="0">
              <a:solidFill>
                <a:prstClr val="black"/>
              </a:solidFill>
              <a:latin typeface="Calibri" panose="020F0502020204030204"/>
              <a:cs typeface="+mn-cs"/>
            </a:endParaRPr>
          </a:p>
        </p:txBody>
      </p:sp>
      <p:sp>
        <p:nvSpPr>
          <p:cNvPr id="36" name="Rectangle 35">
            <a:extLst>
              <a:ext uri="{FF2B5EF4-FFF2-40B4-BE49-F238E27FC236}">
                <a16:creationId xmlns:a16="http://schemas.microsoft.com/office/drawing/2014/main" id="{9B553225-9FB8-4BCA-99A3-5917367CFD8F}"/>
              </a:ext>
            </a:extLst>
          </p:cNvPr>
          <p:cNvSpPr/>
          <p:nvPr/>
        </p:nvSpPr>
        <p:spPr>
          <a:xfrm>
            <a:off x="7208838" y="1577975"/>
            <a:ext cx="1560512" cy="155575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pic>
        <p:nvPicPr>
          <p:cNvPr id="66574" name="Picture 36">
            <a:extLst>
              <a:ext uri="{FF2B5EF4-FFF2-40B4-BE49-F238E27FC236}">
                <a16:creationId xmlns:a16="http://schemas.microsoft.com/office/drawing/2014/main" id="{EDD6FD58-D83C-4132-BA56-45BD38A291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7263" y="1685925"/>
            <a:ext cx="13509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48C19812-A647-4137-8497-F916B3E2C00B}"/>
              </a:ext>
            </a:extLst>
          </p:cNvPr>
          <p:cNvSpPr/>
          <p:nvPr/>
        </p:nvSpPr>
        <p:spPr>
          <a:xfrm>
            <a:off x="7243763" y="2870200"/>
            <a:ext cx="1389062" cy="276225"/>
          </a:xfrm>
          <a:prstGeom prst="rect">
            <a:avLst/>
          </a:prstGeom>
        </p:spPr>
        <p:txBody>
          <a:bodyPr wrap="none">
            <a:spAutoFit/>
          </a:bodyPr>
          <a:lstStyle/>
          <a:p>
            <a:pPr defTabSz="685800" eaLnBrk="1" fontAlgn="auto" hangingPunct="1">
              <a:spcBef>
                <a:spcPts val="0"/>
              </a:spcBef>
              <a:spcAft>
                <a:spcPts val="0"/>
              </a:spcAft>
              <a:defRPr/>
            </a:pPr>
            <a:r>
              <a:rPr lang="en-US" sz="1200" dirty="0">
                <a:solidFill>
                  <a:prstClr val="black"/>
                </a:solidFill>
                <a:latin typeface="Calibri" panose="020F0502020204030204"/>
                <a:cs typeface="+mn-cs"/>
              </a:rPr>
              <a:t>Y. Zhang et al. 2015</a:t>
            </a:r>
            <a:endParaRPr lang="en-US" sz="3300" dirty="0">
              <a:solidFill>
                <a:prstClr val="black"/>
              </a:solidFill>
              <a:latin typeface="Calibri" panose="020F0502020204030204"/>
              <a:cs typeface="+mn-cs"/>
            </a:endParaRPr>
          </a:p>
        </p:txBody>
      </p:sp>
      <p:sp>
        <p:nvSpPr>
          <p:cNvPr id="39" name="TextBox 38">
            <a:extLst>
              <a:ext uri="{FF2B5EF4-FFF2-40B4-BE49-F238E27FC236}">
                <a16:creationId xmlns:a16="http://schemas.microsoft.com/office/drawing/2014/main" id="{54A3E5A4-DAA6-49CF-9C20-46FF52DD4078}"/>
              </a:ext>
            </a:extLst>
          </p:cNvPr>
          <p:cNvSpPr txBox="1"/>
          <p:nvPr/>
        </p:nvSpPr>
        <p:spPr>
          <a:xfrm>
            <a:off x="4175125" y="3944938"/>
            <a:ext cx="474663" cy="207962"/>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00FF00"/>
                </a:solidFill>
                <a:latin typeface="Calibri" panose="020F0502020204030204"/>
                <a:cs typeface="+mn-cs"/>
              </a:rPr>
              <a:t>MFT</a:t>
            </a:r>
          </a:p>
        </p:txBody>
      </p:sp>
      <p:sp>
        <p:nvSpPr>
          <p:cNvPr id="40" name="TextBox 39">
            <a:extLst>
              <a:ext uri="{FF2B5EF4-FFF2-40B4-BE49-F238E27FC236}">
                <a16:creationId xmlns:a16="http://schemas.microsoft.com/office/drawing/2014/main" id="{F0F3AFD4-6777-4063-BF9C-8BB55B913067}"/>
              </a:ext>
            </a:extLst>
          </p:cNvPr>
          <p:cNvSpPr txBox="1"/>
          <p:nvPr/>
        </p:nvSpPr>
        <p:spPr>
          <a:xfrm>
            <a:off x="2281238" y="4111625"/>
            <a:ext cx="368300"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0000FF"/>
                </a:solidFill>
                <a:latin typeface="Calibri" panose="020F0502020204030204"/>
                <a:cs typeface="+mn-cs"/>
              </a:rPr>
              <a:t>NS</a:t>
            </a:r>
          </a:p>
        </p:txBody>
      </p:sp>
      <p:sp>
        <p:nvSpPr>
          <p:cNvPr id="41" name="TextBox 40">
            <a:extLst>
              <a:ext uri="{FF2B5EF4-FFF2-40B4-BE49-F238E27FC236}">
                <a16:creationId xmlns:a16="http://schemas.microsoft.com/office/drawing/2014/main" id="{EBD5CEF8-269D-41D4-B0C0-C63317F3FDCB}"/>
              </a:ext>
            </a:extLst>
          </p:cNvPr>
          <p:cNvSpPr txBox="1"/>
          <p:nvPr/>
        </p:nvSpPr>
        <p:spPr>
          <a:xfrm>
            <a:off x="7915275" y="2309813"/>
            <a:ext cx="673100" cy="207962"/>
          </a:xfrm>
          <a:prstGeom prst="rect">
            <a:avLst/>
          </a:prstGeom>
          <a:noFill/>
        </p:spPr>
        <p:txBody>
          <a:bodyPr>
            <a:spAutoFit/>
          </a:bodyPr>
          <a:lstStyle/>
          <a:p>
            <a:pPr defTabSz="685800" eaLnBrk="1" fontAlgn="auto" hangingPunct="1">
              <a:spcBef>
                <a:spcPts val="0"/>
              </a:spcBef>
              <a:spcAft>
                <a:spcPts val="0"/>
              </a:spcAft>
              <a:defRPr/>
            </a:pPr>
            <a:r>
              <a:rPr lang="en-US" sz="750" b="1" dirty="0">
                <a:solidFill>
                  <a:prstClr val="white"/>
                </a:solidFill>
                <a:latin typeface="Calibri" panose="020F0502020204030204"/>
                <a:cs typeface="+mn-cs"/>
              </a:rPr>
              <a:t>ns</a:t>
            </a:r>
          </a:p>
        </p:txBody>
      </p:sp>
      <p:sp>
        <p:nvSpPr>
          <p:cNvPr id="42" name="TextBox 41">
            <a:extLst>
              <a:ext uri="{FF2B5EF4-FFF2-40B4-BE49-F238E27FC236}">
                <a16:creationId xmlns:a16="http://schemas.microsoft.com/office/drawing/2014/main" id="{3CCCD0B5-899E-45D7-BC88-5A363549F35B}"/>
              </a:ext>
            </a:extLst>
          </p:cNvPr>
          <p:cNvSpPr txBox="1"/>
          <p:nvPr/>
        </p:nvSpPr>
        <p:spPr>
          <a:xfrm>
            <a:off x="7859713" y="3667125"/>
            <a:ext cx="674687"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ED7D31"/>
                </a:solidFill>
                <a:latin typeface="Calibri" panose="020F0502020204030204"/>
                <a:cs typeface="+mn-cs"/>
              </a:rPr>
              <a:t>MFT</a:t>
            </a:r>
          </a:p>
        </p:txBody>
      </p:sp>
      <p:sp>
        <p:nvSpPr>
          <p:cNvPr id="43" name="TextBox 42">
            <a:extLst>
              <a:ext uri="{FF2B5EF4-FFF2-40B4-BE49-F238E27FC236}">
                <a16:creationId xmlns:a16="http://schemas.microsoft.com/office/drawing/2014/main" id="{264F78BE-01BB-4F5B-9ED4-663FA4F9A72F}"/>
              </a:ext>
            </a:extLst>
          </p:cNvPr>
          <p:cNvSpPr txBox="1"/>
          <p:nvPr/>
        </p:nvSpPr>
        <p:spPr>
          <a:xfrm>
            <a:off x="7323138" y="4178300"/>
            <a:ext cx="673100"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prstClr val="white"/>
                </a:solidFill>
                <a:latin typeface="Calibri" panose="020F0502020204030204"/>
                <a:cs typeface="+mn-cs"/>
              </a:rPr>
              <a:t>SCP</a:t>
            </a:r>
          </a:p>
        </p:txBody>
      </p:sp>
      <p:sp>
        <p:nvSpPr>
          <p:cNvPr id="44" name="TextBox 43">
            <a:extLst>
              <a:ext uri="{FF2B5EF4-FFF2-40B4-BE49-F238E27FC236}">
                <a16:creationId xmlns:a16="http://schemas.microsoft.com/office/drawing/2014/main" id="{E0C23E4D-6427-4794-B45D-EB829501EAA3}"/>
              </a:ext>
            </a:extLst>
          </p:cNvPr>
          <p:cNvSpPr txBox="1"/>
          <p:nvPr/>
        </p:nvSpPr>
        <p:spPr>
          <a:xfrm>
            <a:off x="7862888" y="3971925"/>
            <a:ext cx="674687" cy="206375"/>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DLF</a:t>
            </a:r>
          </a:p>
        </p:txBody>
      </p:sp>
      <p:sp>
        <p:nvSpPr>
          <p:cNvPr id="45" name="TextBox 44">
            <a:extLst>
              <a:ext uri="{FF2B5EF4-FFF2-40B4-BE49-F238E27FC236}">
                <a16:creationId xmlns:a16="http://schemas.microsoft.com/office/drawing/2014/main" id="{2C0CA875-C2A3-44E2-B7C8-0199F73A637C}"/>
              </a:ext>
            </a:extLst>
          </p:cNvPr>
          <p:cNvSpPr txBox="1"/>
          <p:nvPr/>
        </p:nvSpPr>
        <p:spPr>
          <a:xfrm>
            <a:off x="7645400" y="4460875"/>
            <a:ext cx="674688"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MLF </a:t>
            </a:r>
          </a:p>
        </p:txBody>
      </p:sp>
      <p:sp>
        <p:nvSpPr>
          <p:cNvPr id="46" name="Rectangle 45">
            <a:extLst>
              <a:ext uri="{FF2B5EF4-FFF2-40B4-BE49-F238E27FC236}">
                <a16:creationId xmlns:a16="http://schemas.microsoft.com/office/drawing/2014/main" id="{C0DD2C94-EA25-4F6C-9048-2708ED296B48}"/>
              </a:ext>
            </a:extLst>
          </p:cNvPr>
          <p:cNvSpPr/>
          <p:nvPr/>
        </p:nvSpPr>
        <p:spPr>
          <a:xfrm>
            <a:off x="404813" y="4776788"/>
            <a:ext cx="1879600" cy="923925"/>
          </a:xfrm>
          <a:prstGeom prst="rect">
            <a:avLst/>
          </a:prstGeom>
        </p:spPr>
        <p:txBody>
          <a:bodyPr wrap="none">
            <a:spAutoFit/>
          </a:bodyPr>
          <a:lstStyle/>
          <a:p>
            <a:pPr defTabSz="685800" eaLnBrk="1" fontAlgn="auto" hangingPunct="1">
              <a:spcBef>
                <a:spcPts val="0"/>
              </a:spcBef>
              <a:spcAft>
                <a:spcPts val="0"/>
              </a:spcAft>
              <a:defRPr/>
            </a:pPr>
            <a:r>
              <a:rPr lang="en-US" sz="900" dirty="0">
                <a:solidFill>
                  <a:prstClr val="black"/>
                </a:solidFill>
                <a:latin typeface="Calibri" panose="020F0502020204030204"/>
                <a:cs typeface="+mn-cs"/>
              </a:rPr>
              <a:t>MFT = medial forebrain tract</a:t>
            </a:r>
          </a:p>
          <a:p>
            <a:pPr defTabSz="685800" eaLnBrk="1" fontAlgn="auto" hangingPunct="1">
              <a:spcBef>
                <a:spcPts val="0"/>
              </a:spcBef>
              <a:spcAft>
                <a:spcPts val="0"/>
              </a:spcAft>
              <a:defRPr/>
            </a:pPr>
            <a:r>
              <a:rPr lang="en-US" sz="900" dirty="0">
                <a:solidFill>
                  <a:prstClr val="black"/>
                </a:solidFill>
                <a:latin typeface="Calibri" panose="020F0502020204030204"/>
                <a:cs typeface="+mn-cs"/>
              </a:rPr>
              <a:t>SCP = superior cerebellar peduncle</a:t>
            </a:r>
          </a:p>
          <a:p>
            <a:pPr defTabSz="685800" eaLnBrk="1" fontAlgn="auto" hangingPunct="1">
              <a:spcBef>
                <a:spcPts val="0"/>
              </a:spcBef>
              <a:spcAft>
                <a:spcPts val="0"/>
              </a:spcAft>
              <a:defRPr/>
            </a:pPr>
            <a:r>
              <a:rPr lang="en-US" sz="900" dirty="0">
                <a:solidFill>
                  <a:prstClr val="black"/>
                </a:solidFill>
                <a:latin typeface="Calibri" panose="020F0502020204030204"/>
                <a:cs typeface="+mn-cs"/>
              </a:rPr>
              <a:t>NS = nigrostriatal tract</a:t>
            </a:r>
          </a:p>
          <a:p>
            <a:pPr defTabSz="685800" eaLnBrk="1" fontAlgn="auto" hangingPunct="1">
              <a:spcBef>
                <a:spcPts val="0"/>
              </a:spcBef>
              <a:spcAft>
                <a:spcPts val="0"/>
              </a:spcAft>
              <a:defRPr/>
            </a:pPr>
            <a:r>
              <a:rPr lang="en-US" sz="900" dirty="0">
                <a:solidFill>
                  <a:prstClr val="black"/>
                </a:solidFill>
                <a:latin typeface="Calibri" panose="020F0502020204030204"/>
                <a:cs typeface="+mn-cs"/>
              </a:rPr>
              <a:t>DLF = dorsal longitudinal fasciculus</a:t>
            </a:r>
          </a:p>
          <a:p>
            <a:pPr defTabSz="685800" eaLnBrk="1" fontAlgn="auto" hangingPunct="1">
              <a:spcBef>
                <a:spcPts val="0"/>
              </a:spcBef>
              <a:spcAft>
                <a:spcPts val="0"/>
              </a:spcAft>
              <a:defRPr/>
            </a:pPr>
            <a:r>
              <a:rPr lang="en-US" sz="900" dirty="0">
                <a:solidFill>
                  <a:prstClr val="black"/>
                </a:solidFill>
                <a:latin typeface="Calibri" panose="020F0502020204030204"/>
                <a:cs typeface="+mn-cs"/>
              </a:rPr>
              <a:t>MLF = medial longitudinal fasciculus</a:t>
            </a:r>
          </a:p>
          <a:p>
            <a:pPr defTabSz="685800" eaLnBrk="1" fontAlgn="auto" hangingPunct="1">
              <a:spcBef>
                <a:spcPts val="0"/>
              </a:spcBef>
              <a:spcAft>
                <a:spcPts val="0"/>
              </a:spcAft>
              <a:defRPr/>
            </a:pPr>
            <a:r>
              <a:rPr lang="en-US" sz="900" dirty="0">
                <a:solidFill>
                  <a:prstClr val="black"/>
                </a:solidFill>
                <a:latin typeface="Calibri" panose="020F0502020204030204"/>
                <a:cs typeface="+mn-cs"/>
              </a:rPr>
              <a:t>Pedunculopontine</a:t>
            </a:r>
          </a:p>
        </p:txBody>
      </p:sp>
      <p:pic>
        <p:nvPicPr>
          <p:cNvPr id="66584" name="Picture 9">
            <a:extLst>
              <a:ext uri="{FF2B5EF4-FFF2-40B4-BE49-F238E27FC236}">
                <a16:creationId xmlns:a16="http://schemas.microsoft.com/office/drawing/2014/main" id="{3E7F6AB6-F653-4D78-BC54-F30D584259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3688" y="1577975"/>
            <a:ext cx="17589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a:extLst>
              <a:ext uri="{FF2B5EF4-FFF2-40B4-BE49-F238E27FC236}">
                <a16:creationId xmlns:a16="http://schemas.microsoft.com/office/drawing/2014/main" id="{A0BD5E10-753A-4382-908F-4FBE86258800}"/>
              </a:ext>
            </a:extLst>
          </p:cNvPr>
          <p:cNvSpPr txBox="1"/>
          <p:nvPr/>
        </p:nvSpPr>
        <p:spPr>
          <a:xfrm>
            <a:off x="6418263" y="1852613"/>
            <a:ext cx="673100" cy="207962"/>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00FF00"/>
                </a:solidFill>
                <a:latin typeface="Calibri" panose="020F0502020204030204"/>
                <a:cs typeface="+mn-cs"/>
              </a:rPr>
              <a:t>MFT</a:t>
            </a:r>
          </a:p>
        </p:txBody>
      </p:sp>
      <p:sp>
        <p:nvSpPr>
          <p:cNvPr id="48" name="TextBox 47">
            <a:extLst>
              <a:ext uri="{FF2B5EF4-FFF2-40B4-BE49-F238E27FC236}">
                <a16:creationId xmlns:a16="http://schemas.microsoft.com/office/drawing/2014/main" id="{40A92438-E040-463B-901C-CCAE436A8CAE}"/>
              </a:ext>
            </a:extLst>
          </p:cNvPr>
          <p:cNvSpPr txBox="1"/>
          <p:nvPr/>
        </p:nvSpPr>
        <p:spPr>
          <a:xfrm>
            <a:off x="6284913" y="2378075"/>
            <a:ext cx="674687"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FF0000"/>
                </a:solidFill>
                <a:latin typeface="Calibri" panose="020F0502020204030204"/>
                <a:cs typeface="+mn-cs"/>
              </a:rPr>
              <a:t>DLF</a:t>
            </a:r>
          </a:p>
        </p:txBody>
      </p:sp>
      <p:sp>
        <p:nvSpPr>
          <p:cNvPr id="49" name="TextBox 48">
            <a:extLst>
              <a:ext uri="{FF2B5EF4-FFF2-40B4-BE49-F238E27FC236}">
                <a16:creationId xmlns:a16="http://schemas.microsoft.com/office/drawing/2014/main" id="{B1358F85-03E6-4ED8-8694-75F578FA519F}"/>
              </a:ext>
            </a:extLst>
          </p:cNvPr>
          <p:cNvSpPr txBox="1"/>
          <p:nvPr/>
        </p:nvSpPr>
        <p:spPr>
          <a:xfrm>
            <a:off x="5489575" y="2646363"/>
            <a:ext cx="674688" cy="207962"/>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00FFFF"/>
                </a:solidFill>
                <a:latin typeface="Calibri" panose="020F0502020204030204"/>
                <a:cs typeface="+mn-cs"/>
              </a:rPr>
              <a:t>SCP</a:t>
            </a:r>
          </a:p>
        </p:txBody>
      </p:sp>
      <p:sp>
        <p:nvSpPr>
          <p:cNvPr id="50" name="TextBox 49">
            <a:extLst>
              <a:ext uri="{FF2B5EF4-FFF2-40B4-BE49-F238E27FC236}">
                <a16:creationId xmlns:a16="http://schemas.microsoft.com/office/drawing/2014/main" id="{8ACEA7F5-BC3F-4A17-BC87-12CF7E16C51E}"/>
              </a:ext>
            </a:extLst>
          </p:cNvPr>
          <p:cNvSpPr txBox="1"/>
          <p:nvPr/>
        </p:nvSpPr>
        <p:spPr>
          <a:xfrm>
            <a:off x="5938838" y="2968625"/>
            <a:ext cx="674687"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FFFF00"/>
                </a:solidFill>
                <a:latin typeface="Calibri" panose="020F0502020204030204"/>
                <a:cs typeface="+mn-cs"/>
              </a:rPr>
              <a:t>MLF </a:t>
            </a:r>
          </a:p>
        </p:txBody>
      </p:sp>
      <p:sp>
        <p:nvSpPr>
          <p:cNvPr id="51" name="TextBox 50">
            <a:extLst>
              <a:ext uri="{FF2B5EF4-FFF2-40B4-BE49-F238E27FC236}">
                <a16:creationId xmlns:a16="http://schemas.microsoft.com/office/drawing/2014/main" id="{13376FC7-F9EA-436F-AF16-D86DFA1B3B7D}"/>
              </a:ext>
            </a:extLst>
          </p:cNvPr>
          <p:cNvSpPr txBox="1"/>
          <p:nvPr/>
        </p:nvSpPr>
        <p:spPr>
          <a:xfrm>
            <a:off x="5991225" y="2143125"/>
            <a:ext cx="674688"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srgbClr val="0000FF"/>
                </a:solidFill>
                <a:latin typeface="Calibri" panose="020F0502020204030204"/>
                <a:cs typeface="+mn-cs"/>
              </a:rPr>
              <a:t>ns</a:t>
            </a:r>
          </a:p>
        </p:txBody>
      </p:sp>
      <p:sp>
        <p:nvSpPr>
          <p:cNvPr id="52" name="TextBox 51">
            <a:extLst>
              <a:ext uri="{FF2B5EF4-FFF2-40B4-BE49-F238E27FC236}">
                <a16:creationId xmlns:a16="http://schemas.microsoft.com/office/drawing/2014/main" id="{20B77B72-980A-4F74-8439-CD9892F644E2}"/>
              </a:ext>
            </a:extLst>
          </p:cNvPr>
          <p:cNvSpPr txBox="1"/>
          <p:nvPr/>
        </p:nvSpPr>
        <p:spPr>
          <a:xfrm>
            <a:off x="1868488" y="3030538"/>
            <a:ext cx="368300" cy="207962"/>
          </a:xfrm>
          <a:prstGeom prst="rect">
            <a:avLst/>
          </a:prstGeom>
          <a:noFill/>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PPN</a:t>
            </a:r>
          </a:p>
        </p:txBody>
      </p:sp>
      <p:sp>
        <p:nvSpPr>
          <p:cNvPr id="53" name="TextBox 52">
            <a:extLst>
              <a:ext uri="{FF2B5EF4-FFF2-40B4-BE49-F238E27FC236}">
                <a16:creationId xmlns:a16="http://schemas.microsoft.com/office/drawing/2014/main" id="{AE14B385-FE6F-4730-B69B-E3F01130BE2F}"/>
              </a:ext>
            </a:extLst>
          </p:cNvPr>
          <p:cNvSpPr txBox="1"/>
          <p:nvPr/>
        </p:nvSpPr>
        <p:spPr>
          <a:xfrm>
            <a:off x="976313" y="2955925"/>
            <a:ext cx="368300" cy="207963"/>
          </a:xfrm>
          <a:prstGeom prst="rect">
            <a:avLst/>
          </a:prstGeom>
          <a:noFill/>
        </p:spPr>
        <p:txBody>
          <a:bodyPr>
            <a:spAutoFit/>
          </a:bodyPr>
          <a:lstStyle/>
          <a:p>
            <a:pPr defTabSz="685800" eaLnBrk="1" fontAlgn="auto" hangingPunct="1">
              <a:spcBef>
                <a:spcPts val="0"/>
              </a:spcBef>
              <a:spcAft>
                <a:spcPts val="0"/>
              </a:spcAft>
              <a:defRPr/>
            </a:pPr>
            <a:r>
              <a:rPr lang="en-US" sz="750" b="1" dirty="0">
                <a:solidFill>
                  <a:prstClr val="black"/>
                </a:solidFill>
                <a:latin typeface="Calibri" panose="020F0502020204030204"/>
                <a:cs typeface="+mn-cs"/>
              </a:rPr>
              <a:t>LC</a:t>
            </a:r>
          </a:p>
        </p:txBody>
      </p:sp>
      <p:sp>
        <p:nvSpPr>
          <p:cNvPr id="54" name="Rectangle 53">
            <a:extLst>
              <a:ext uri="{FF2B5EF4-FFF2-40B4-BE49-F238E27FC236}">
                <a16:creationId xmlns:a16="http://schemas.microsoft.com/office/drawing/2014/main" id="{0100EA9F-53F6-4D39-B59A-9E9D525D8879}"/>
              </a:ext>
            </a:extLst>
          </p:cNvPr>
          <p:cNvSpPr/>
          <p:nvPr/>
        </p:nvSpPr>
        <p:spPr>
          <a:xfrm>
            <a:off x="2697163" y="4756150"/>
            <a:ext cx="1658937" cy="368300"/>
          </a:xfrm>
          <a:prstGeom prst="rect">
            <a:avLst/>
          </a:prstGeom>
        </p:spPr>
        <p:txBody>
          <a:bodyPr wrap="none">
            <a:spAutoFit/>
          </a:bodyPr>
          <a:lstStyle/>
          <a:p>
            <a:pPr defTabSz="685800" eaLnBrk="1" fontAlgn="auto" hangingPunct="1">
              <a:spcBef>
                <a:spcPts val="0"/>
              </a:spcBef>
              <a:spcAft>
                <a:spcPts val="0"/>
              </a:spcAft>
              <a:defRPr/>
            </a:pPr>
            <a:r>
              <a:rPr lang="en-US" sz="900" dirty="0">
                <a:solidFill>
                  <a:prstClr val="black"/>
                </a:solidFill>
                <a:latin typeface="Calibri" panose="020F0502020204030204"/>
                <a:cs typeface="+mn-cs"/>
              </a:rPr>
              <a:t>PPN = Pedunculopontine nuclei</a:t>
            </a:r>
          </a:p>
          <a:p>
            <a:pPr defTabSz="685800" eaLnBrk="1" fontAlgn="auto" hangingPunct="1">
              <a:spcBef>
                <a:spcPts val="0"/>
              </a:spcBef>
              <a:spcAft>
                <a:spcPts val="0"/>
              </a:spcAft>
              <a:defRPr/>
            </a:pPr>
            <a:r>
              <a:rPr lang="en-US" sz="900" dirty="0">
                <a:solidFill>
                  <a:prstClr val="black"/>
                </a:solidFill>
                <a:latin typeface="Calibri" panose="020F0502020204030204"/>
                <a:cs typeface="+mn-cs"/>
              </a:rPr>
              <a:t>LC = locus coeruleus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A picture containing text, screenshot, indoor&#10;&#10;Description automatically generated">
            <a:extLst>
              <a:ext uri="{FF2B5EF4-FFF2-40B4-BE49-F238E27FC236}">
                <a16:creationId xmlns:a16="http://schemas.microsoft.com/office/drawing/2014/main" id="{B539C277-2C40-4686-B312-ADFD32A1D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82" t="38446" r="52692" b="8157"/>
          <a:stretch>
            <a:fillRect/>
          </a:stretch>
        </p:blipFill>
        <p:spPr bwMode="auto">
          <a:xfrm>
            <a:off x="114300" y="639763"/>
            <a:ext cx="8915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1">
            <a:extLst>
              <a:ext uri="{FF2B5EF4-FFF2-40B4-BE49-F238E27FC236}">
                <a16:creationId xmlns:a16="http://schemas.microsoft.com/office/drawing/2014/main" id="{7AA3A0F7-6BEE-4736-8CF9-2F69984E3312}"/>
              </a:ext>
            </a:extLst>
          </p:cNvPr>
          <p:cNvSpPr txBox="1">
            <a:spLocks noChangeArrowheads="1"/>
          </p:cNvSpPr>
          <p:nvPr/>
        </p:nvSpPr>
        <p:spPr bwMode="auto">
          <a:xfrm>
            <a:off x="1779588" y="57150"/>
            <a:ext cx="5584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Brainstem atrophy and loss of FA in brainstem tracts </a:t>
            </a:r>
          </a:p>
          <a:p>
            <a:pPr algn="ctr">
              <a:spcBef>
                <a:spcPct val="0"/>
              </a:spcBef>
              <a:buFontTx/>
              <a:buNone/>
            </a:pPr>
            <a:r>
              <a:rPr lang="en-US" altLang="en-US" sz="1800"/>
              <a:t>Such damage could cause dysautonomia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9C0E53F-1D0D-47FA-AEB9-7058E866ED6A}"/>
              </a:ext>
            </a:extLst>
          </p:cNvPr>
          <p:cNvGraphicFramePr>
            <a:graphicFrameLocks noGrp="1"/>
          </p:cNvGraphicFramePr>
          <p:nvPr/>
        </p:nvGraphicFramePr>
        <p:xfrm>
          <a:off x="352425" y="1485900"/>
          <a:ext cx="8374063" cy="3857626"/>
        </p:xfrm>
        <a:graphic>
          <a:graphicData uri="http://schemas.openxmlformats.org/drawingml/2006/table">
            <a:tbl>
              <a:tblPr/>
              <a:tblGrid>
                <a:gridCol w="482600">
                  <a:extLst>
                    <a:ext uri="{9D8B030D-6E8A-4147-A177-3AD203B41FA5}">
                      <a16:colId xmlns:a16="http://schemas.microsoft.com/office/drawing/2014/main" val="20000"/>
                    </a:ext>
                  </a:extLst>
                </a:gridCol>
                <a:gridCol w="1293813">
                  <a:extLst>
                    <a:ext uri="{9D8B030D-6E8A-4147-A177-3AD203B41FA5}">
                      <a16:colId xmlns:a16="http://schemas.microsoft.com/office/drawing/2014/main" val="20001"/>
                    </a:ext>
                  </a:extLst>
                </a:gridCol>
                <a:gridCol w="1706562">
                  <a:extLst>
                    <a:ext uri="{9D8B030D-6E8A-4147-A177-3AD203B41FA5}">
                      <a16:colId xmlns:a16="http://schemas.microsoft.com/office/drawing/2014/main" val="20002"/>
                    </a:ext>
                  </a:extLst>
                </a:gridCol>
                <a:gridCol w="1876425">
                  <a:extLst>
                    <a:ext uri="{9D8B030D-6E8A-4147-A177-3AD203B41FA5}">
                      <a16:colId xmlns:a16="http://schemas.microsoft.com/office/drawing/2014/main" val="20003"/>
                    </a:ext>
                  </a:extLst>
                </a:gridCol>
                <a:gridCol w="1136650">
                  <a:extLst>
                    <a:ext uri="{9D8B030D-6E8A-4147-A177-3AD203B41FA5}">
                      <a16:colId xmlns:a16="http://schemas.microsoft.com/office/drawing/2014/main" val="20004"/>
                    </a:ext>
                  </a:extLst>
                </a:gridCol>
                <a:gridCol w="1878013">
                  <a:extLst>
                    <a:ext uri="{9D8B030D-6E8A-4147-A177-3AD203B41FA5}">
                      <a16:colId xmlns:a16="http://schemas.microsoft.com/office/drawing/2014/main" val="20005"/>
                    </a:ext>
                  </a:extLst>
                </a:gridCol>
              </a:tblGrid>
              <a:tr h="434975">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FFFF"/>
                          </a:solidFill>
                          <a:effectLst/>
                          <a:latin typeface="Calibri" panose="020F0502020204030204" pitchFamily="34" charset="0"/>
                          <a:cs typeface="Arial" panose="020B0604020202020204" pitchFamily="34" charset="0"/>
                        </a:rPr>
                        <a:t>Fiber name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FFFF"/>
                          </a:solidFill>
                          <a:effectLst/>
                          <a:latin typeface="Calibri" panose="020F0502020204030204" pitchFamily="34" charset="0"/>
                          <a:cs typeface="Arial" panose="020B0604020202020204" pitchFamily="34" charset="0"/>
                        </a:rPr>
                        <a:t>Also includes or other names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FFFF"/>
                          </a:solidFill>
                          <a:effectLst/>
                          <a:latin typeface="Calibri" panose="020F0502020204030204" pitchFamily="34" charset="0"/>
                          <a:cs typeface="Arial" panose="020B0604020202020204" pitchFamily="34" charset="0"/>
                        </a:rPr>
                        <a:t>Pathing (projecting) key regions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FFFF"/>
                          </a:solidFill>
                          <a:effectLst/>
                          <a:latin typeface="Calibri" panose="020F0502020204030204" pitchFamily="34" charset="0"/>
                          <a:cs typeface="Arial" panose="020B0604020202020204" pitchFamily="34" charset="0"/>
                        </a:rPr>
                        <a:t>Functional pathway</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FFFF"/>
                          </a:solidFill>
                          <a:effectLst/>
                          <a:latin typeface="Calibri" panose="020F0502020204030204" pitchFamily="34" charset="0"/>
                          <a:cs typeface="Arial" panose="020B0604020202020204" pitchFamily="34" charset="0"/>
                        </a:rPr>
                        <a:t>Possible functions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17538">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MFT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Medial forebrain tract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anterior thalamic radiation; </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Lateral tegmentum – hypothalamus and NAc – ATR – VMPFC, VLPFC </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Cholinergic</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Major depression, reward and pleasure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617538">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SCP</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Superior cerebellar peduncle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Pedunculopontine projection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Arial" panose="020B0604020202020204" pitchFamily="34" charset="0"/>
                        </a:rPr>
                        <a:t>Cerebellar DN –</a:t>
                      </a: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 PPN – SCP – Thalamus</a:t>
                      </a:r>
                      <a:endParaRPr kumimoji="0" lang="en-US" altLang="en-US" sz="1200" b="0" i="0" u="none" strike="noStrike" cap="none" normalizeH="0" baseline="0">
                        <a:ln>
                          <a:noFill/>
                        </a:ln>
                        <a:solidFill>
                          <a:srgbClr val="7030A0"/>
                        </a:solidFill>
                        <a:effectLst/>
                        <a:latin typeface="Calibri" panose="020F0502020204030204" pitchFamily="34" charset="0"/>
                        <a:cs typeface="Arial" panose="020B0604020202020204"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cholinergic</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sleep, cognition, mood, attention, arousal</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2"/>
                  </a:ext>
                </a:extLst>
              </a:tr>
              <a:tr h="434975">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NS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Nigrostriatal tract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Arial" panose="020B0604020202020204" pitchFamily="34" charset="0"/>
                        </a:rPr>
                        <a:t>VTA projections; mesocortical pathway</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VTA and SNc – STN – Amygdala,HP – putamen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Dopamine, Serotonin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Motor function, </a:t>
                      </a:r>
                      <a:r>
                        <a:rPr kumimoji="0" lang="en-US" altLang="en-US" sz="1200" b="0" i="0" u="none" strike="noStrike" cap="none" normalizeH="0" baseline="0">
                          <a:ln>
                            <a:noFill/>
                          </a:ln>
                          <a:solidFill>
                            <a:schemeClr val="tx1"/>
                          </a:solidFill>
                          <a:effectLst/>
                          <a:latin typeface="Calibri" panose="020F0502020204030204" pitchFamily="34" charset="0"/>
                          <a:cs typeface="Arial" panose="020B0604020202020204" pitchFamily="34" charset="0"/>
                        </a:rPr>
                        <a:t>mood, pleasure and reinforcement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3"/>
                  </a:ext>
                </a:extLst>
              </a:tr>
              <a:tr h="1135062">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Arial" panose="020B0604020202020204" pitchFamily="34" charset="0"/>
                        </a:rPr>
                        <a:t>DLF</a:t>
                      </a:r>
                      <a:endParaRPr kumimoji="0" lang="en-US" altLang="en-US" sz="1200" b="0" i="0" u="none" strike="noStrike" cap="none" normalizeH="0" baseline="30000">
                        <a:ln>
                          <a:noFill/>
                        </a:ln>
                        <a:solidFill>
                          <a:schemeClr val="tx1"/>
                        </a:solidFill>
                        <a:effectLst/>
                        <a:latin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7030A0"/>
                        </a:solidFill>
                        <a:effectLst/>
                        <a:latin typeface="Calibri" panose="020F0502020204030204" pitchFamily="34" charset="0"/>
                        <a:cs typeface="Arial" panose="020B0604020202020204"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dorsal longitudinal fasciculus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Mamillotegmental Tract, hypothalamospinal Tract, Rostral Raphe, </a:t>
                      </a:r>
                      <a:endParaRPr kumimoji="0" lang="en-US" altLang="en-US" sz="1200" b="0" i="0" u="none" strike="noStrike" cap="none" normalizeH="0" baseline="0">
                        <a:ln>
                          <a:noFill/>
                        </a:ln>
                        <a:solidFill>
                          <a:srgbClr val="7030A0"/>
                        </a:solidFill>
                        <a:effectLst/>
                        <a:latin typeface="Calibri" panose="020F0502020204030204" pitchFamily="34" charset="0"/>
                        <a:cs typeface="Arial" panose="020B0604020202020204"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Arial" panose="020B0604020202020204" pitchFamily="34" charset="0"/>
                        </a:rPr>
                        <a:t>LC – PAG – hypothalamus – mamillary body</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Serotonin, Noradrenaline,</a:t>
                      </a:r>
                    </a:p>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Histamine</a:t>
                      </a:r>
                      <a:endParaRPr kumimoji="0" lang="en-US" altLang="en-US" sz="1200" b="0" i="0" u="none" strike="noStrike" cap="none" normalizeH="0" baseline="0">
                        <a:ln>
                          <a:noFill/>
                        </a:ln>
                        <a:solidFill>
                          <a:srgbClr val="7030A0"/>
                        </a:solidFill>
                        <a:effectLst/>
                        <a:latin typeface="Calibri" panose="020F0502020204030204" pitchFamily="34" charset="0"/>
                        <a:cs typeface="Arial" panose="020B0604020202020204"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Arial" panose="020B0604020202020204" pitchFamily="34" charset="0"/>
                        </a:rPr>
                        <a:t>sleep-waking cycle; consciousness, stress and reward; </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4"/>
                  </a:ext>
                </a:extLst>
              </a:tr>
              <a:tr h="617538">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MLF</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medial longitudinal fasciculus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central tegmental tract, rubrospinal tract,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medullary Raphe, </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Arial" panose="020B0604020202020204" pitchFamily="34" charset="0"/>
                        </a:rPr>
                        <a:t>dorsal spinal cord – anterior to DLF – inferior to red nuclear</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Serotonin, Noradrenaline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Arial" panose="020B0604020202020204" pitchFamily="34" charset="0"/>
                        </a:rPr>
                        <a:t>pain threshold; </a:t>
                      </a: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cardiovascular control</a:t>
                      </a:r>
                      <a:r>
                        <a:rPr kumimoji="0" lang="en-US" altLang="en-US" sz="1200" b="0" i="0" u="none" strike="noStrike" cap="none" normalizeH="0" baseline="0">
                          <a:ln>
                            <a:noFill/>
                          </a:ln>
                          <a:solidFill>
                            <a:srgbClr val="FF0000"/>
                          </a:solidFill>
                          <a:effectLst/>
                          <a:latin typeface="Calibri" panose="020F0502020204030204" pitchFamily="34" charset="0"/>
                          <a:cs typeface="Arial" panose="020B060402020202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F52F82D2-EAF7-4DC3-81B6-F48E237E60DA}"/>
              </a:ext>
            </a:extLst>
          </p:cNvPr>
          <p:cNvSpPr txBox="1"/>
          <p:nvPr/>
        </p:nvSpPr>
        <p:spPr>
          <a:xfrm>
            <a:off x="352425" y="1082675"/>
            <a:ext cx="7661275" cy="369888"/>
          </a:xfrm>
          <a:prstGeom prst="rect">
            <a:avLst/>
          </a:prstGeom>
          <a:noFill/>
        </p:spPr>
        <p:txBody>
          <a:bodyPr>
            <a:spAutoFit/>
          </a:bodyPr>
          <a:lstStyle/>
          <a:p>
            <a:pPr defTabSz="685800" eaLnBrk="1" fontAlgn="auto" hangingPunct="1">
              <a:spcBef>
                <a:spcPts val="0"/>
              </a:spcBef>
              <a:spcAft>
                <a:spcPts val="0"/>
              </a:spcAft>
              <a:defRPr/>
            </a:pPr>
            <a:r>
              <a:rPr lang="en-US" dirty="0">
                <a:solidFill>
                  <a:srgbClr val="FF0000"/>
                </a:solidFill>
                <a:latin typeface="Calibri" panose="020F0502020204030204"/>
                <a:cs typeface="+mn-cs"/>
              </a:rPr>
              <a:t>Reticular tracts – fibers project to deep nuclei and subcortical gm regions</a:t>
            </a:r>
          </a:p>
        </p:txBody>
      </p:sp>
      <p:sp>
        <p:nvSpPr>
          <p:cNvPr id="7" name="Rectangle 6">
            <a:extLst>
              <a:ext uri="{FF2B5EF4-FFF2-40B4-BE49-F238E27FC236}">
                <a16:creationId xmlns:a16="http://schemas.microsoft.com/office/drawing/2014/main" id="{FE242BBB-3B33-4F57-A6A0-D15EE76CC7DB}"/>
              </a:ext>
            </a:extLst>
          </p:cNvPr>
          <p:cNvSpPr/>
          <p:nvPr/>
        </p:nvSpPr>
        <p:spPr>
          <a:xfrm>
            <a:off x="914400" y="5638800"/>
            <a:ext cx="2978150" cy="830263"/>
          </a:xfrm>
          <a:prstGeom prst="rect">
            <a:avLst/>
          </a:prstGeom>
        </p:spPr>
        <p:txBody>
          <a:bodyPr>
            <a:spAutoFit/>
          </a:bodyPr>
          <a:lstStyle/>
          <a:p>
            <a:pPr defTabSz="685800" eaLnBrk="1" fontAlgn="auto" hangingPunct="1">
              <a:spcBef>
                <a:spcPts val="0"/>
              </a:spcBef>
              <a:spcAft>
                <a:spcPts val="0"/>
              </a:spcAft>
              <a:defRPr/>
            </a:pPr>
            <a:r>
              <a:rPr lang="en-US" sz="1200" dirty="0">
                <a:solidFill>
                  <a:prstClr val="black"/>
                </a:solidFill>
                <a:latin typeface="Calibri" panose="020F0502020204030204"/>
                <a:cs typeface="+mn-cs"/>
              </a:rPr>
              <a:t>VMPFC = ventral medial prefrontal cortex</a:t>
            </a:r>
          </a:p>
          <a:p>
            <a:pPr defTabSz="685800" eaLnBrk="1" fontAlgn="auto" hangingPunct="1">
              <a:spcBef>
                <a:spcPts val="0"/>
              </a:spcBef>
              <a:spcAft>
                <a:spcPts val="0"/>
              </a:spcAft>
              <a:defRPr/>
            </a:pPr>
            <a:r>
              <a:rPr lang="en-US" sz="1200" dirty="0">
                <a:solidFill>
                  <a:prstClr val="black"/>
                </a:solidFill>
                <a:latin typeface="Calibri" panose="020F0502020204030204"/>
                <a:cs typeface="+mn-cs"/>
              </a:rPr>
              <a:t>VLPFC = ventral lateral prefrontal cortex</a:t>
            </a:r>
          </a:p>
          <a:p>
            <a:pPr defTabSz="685800" eaLnBrk="1" fontAlgn="auto" hangingPunct="1">
              <a:spcBef>
                <a:spcPts val="0"/>
              </a:spcBef>
              <a:spcAft>
                <a:spcPts val="0"/>
              </a:spcAft>
              <a:defRPr/>
            </a:pPr>
            <a:r>
              <a:rPr lang="en-US" sz="1200" dirty="0">
                <a:solidFill>
                  <a:prstClr val="black"/>
                </a:solidFill>
                <a:latin typeface="Calibri" panose="020F0502020204030204"/>
                <a:cs typeface="+mn-cs"/>
              </a:rPr>
              <a:t>ATR = anterior thalamic radiation </a:t>
            </a:r>
          </a:p>
          <a:p>
            <a:pPr defTabSz="685800" eaLnBrk="1" fontAlgn="auto" hangingPunct="1">
              <a:spcBef>
                <a:spcPts val="0"/>
              </a:spcBef>
              <a:spcAft>
                <a:spcPts val="0"/>
              </a:spcAft>
              <a:defRPr/>
            </a:pPr>
            <a:r>
              <a:rPr lang="en-US" sz="1200" dirty="0">
                <a:solidFill>
                  <a:prstClr val="black"/>
                </a:solidFill>
                <a:latin typeface="Calibri" panose="020F0502020204030204"/>
                <a:cs typeface="+mn-cs"/>
              </a:rPr>
              <a:t>VTA = ventral tegmental area; </a:t>
            </a:r>
          </a:p>
        </p:txBody>
      </p:sp>
      <p:sp>
        <p:nvSpPr>
          <p:cNvPr id="8" name="Rectangle 7">
            <a:extLst>
              <a:ext uri="{FF2B5EF4-FFF2-40B4-BE49-F238E27FC236}">
                <a16:creationId xmlns:a16="http://schemas.microsoft.com/office/drawing/2014/main" id="{9F6F314D-F346-4572-8DC1-88EEFE51DB3B}"/>
              </a:ext>
            </a:extLst>
          </p:cNvPr>
          <p:cNvSpPr/>
          <p:nvPr/>
        </p:nvSpPr>
        <p:spPr>
          <a:xfrm>
            <a:off x="3581400" y="5638800"/>
            <a:ext cx="2978150" cy="646113"/>
          </a:xfrm>
          <a:prstGeom prst="rect">
            <a:avLst/>
          </a:prstGeom>
        </p:spPr>
        <p:txBody>
          <a:bodyPr>
            <a:spAutoFit/>
          </a:bodyPr>
          <a:lstStyle/>
          <a:p>
            <a:pPr defTabSz="685800" eaLnBrk="1" fontAlgn="auto" hangingPunct="1">
              <a:spcBef>
                <a:spcPts val="0"/>
              </a:spcBef>
              <a:spcAft>
                <a:spcPts val="0"/>
              </a:spcAft>
              <a:defRPr/>
            </a:pPr>
            <a:r>
              <a:rPr lang="en-US" sz="1200" dirty="0">
                <a:solidFill>
                  <a:prstClr val="black"/>
                </a:solidFill>
                <a:latin typeface="Calibri" panose="020F0502020204030204"/>
                <a:cs typeface="+mn-cs"/>
              </a:rPr>
              <a:t>DN = dentate nucleus (cerebellum);</a:t>
            </a:r>
          </a:p>
          <a:p>
            <a:pPr defTabSz="685800" eaLnBrk="1" fontAlgn="auto" hangingPunct="1">
              <a:spcBef>
                <a:spcPts val="0"/>
              </a:spcBef>
              <a:spcAft>
                <a:spcPts val="0"/>
              </a:spcAft>
              <a:defRPr/>
            </a:pPr>
            <a:r>
              <a:rPr lang="en-US" sz="1200" dirty="0">
                <a:solidFill>
                  <a:prstClr val="black"/>
                </a:solidFill>
                <a:latin typeface="Calibri" panose="020F0502020204030204"/>
                <a:cs typeface="+mn-cs"/>
              </a:rPr>
              <a:t>PAG = periaqueductal area</a:t>
            </a:r>
          </a:p>
          <a:p>
            <a:pPr defTabSz="685800" eaLnBrk="1" fontAlgn="auto" hangingPunct="1">
              <a:spcBef>
                <a:spcPts val="0"/>
              </a:spcBef>
              <a:spcAft>
                <a:spcPts val="0"/>
              </a:spcAft>
              <a:defRPr/>
            </a:pPr>
            <a:r>
              <a:rPr lang="en-US" sz="1200" dirty="0">
                <a:solidFill>
                  <a:prstClr val="black"/>
                </a:solidFill>
                <a:latin typeface="Calibri" panose="020F0502020204030204"/>
                <a:cs typeface="+mn-cs"/>
              </a:rPr>
              <a:t>LC = locus coeruleus </a:t>
            </a:r>
          </a:p>
        </p:txBody>
      </p:sp>
      <p:sp>
        <p:nvSpPr>
          <p:cNvPr id="6" name="Rectangle 5">
            <a:extLst>
              <a:ext uri="{FF2B5EF4-FFF2-40B4-BE49-F238E27FC236}">
                <a16:creationId xmlns:a16="http://schemas.microsoft.com/office/drawing/2014/main" id="{09C03A70-B279-495D-9F1F-2EA7F169D940}"/>
              </a:ext>
            </a:extLst>
          </p:cNvPr>
          <p:cNvSpPr/>
          <p:nvPr/>
        </p:nvSpPr>
        <p:spPr>
          <a:xfrm>
            <a:off x="5943600" y="5640388"/>
            <a:ext cx="2978150" cy="646112"/>
          </a:xfrm>
          <a:prstGeom prst="rect">
            <a:avLst/>
          </a:prstGeom>
        </p:spPr>
        <p:txBody>
          <a:bodyPr>
            <a:spAutoFit/>
          </a:bodyPr>
          <a:lstStyle/>
          <a:p>
            <a:pPr defTabSz="685800" eaLnBrk="1" fontAlgn="auto" hangingPunct="1">
              <a:spcBef>
                <a:spcPts val="0"/>
              </a:spcBef>
              <a:spcAft>
                <a:spcPts val="0"/>
              </a:spcAft>
              <a:defRPr/>
            </a:pPr>
            <a:r>
              <a:rPr lang="en-US" sz="1200" dirty="0" err="1">
                <a:solidFill>
                  <a:prstClr val="black"/>
                </a:solidFill>
                <a:latin typeface="Calibri" panose="020F0502020204030204"/>
                <a:cs typeface="+mn-cs"/>
              </a:rPr>
              <a:t>SNc</a:t>
            </a:r>
            <a:r>
              <a:rPr lang="en-US" sz="1200" dirty="0">
                <a:solidFill>
                  <a:prstClr val="black"/>
                </a:solidFill>
                <a:latin typeface="Calibri" panose="020F0502020204030204"/>
                <a:cs typeface="+mn-cs"/>
              </a:rPr>
              <a:t> = substantia </a:t>
            </a:r>
            <a:r>
              <a:rPr lang="en-US" sz="1200" dirty="0" err="1">
                <a:solidFill>
                  <a:prstClr val="black"/>
                </a:solidFill>
                <a:latin typeface="Calibri" panose="020F0502020204030204"/>
                <a:cs typeface="+mn-cs"/>
              </a:rPr>
              <a:t>nigra</a:t>
            </a:r>
            <a:r>
              <a:rPr lang="en-US" sz="1200" dirty="0">
                <a:solidFill>
                  <a:prstClr val="black"/>
                </a:solidFill>
                <a:latin typeface="Calibri" panose="020F0502020204030204"/>
                <a:cs typeface="+mn-cs"/>
              </a:rPr>
              <a:t> compacta       </a:t>
            </a:r>
          </a:p>
          <a:p>
            <a:pPr defTabSz="685800" eaLnBrk="1" fontAlgn="auto" hangingPunct="1">
              <a:spcBef>
                <a:spcPts val="0"/>
              </a:spcBef>
              <a:spcAft>
                <a:spcPts val="0"/>
              </a:spcAft>
              <a:defRPr/>
            </a:pPr>
            <a:r>
              <a:rPr lang="en-US" sz="1200" dirty="0">
                <a:solidFill>
                  <a:prstClr val="black"/>
                </a:solidFill>
                <a:latin typeface="Calibri" panose="020F0502020204030204"/>
                <a:cs typeface="+mn-cs"/>
              </a:rPr>
              <a:t>STN = subthalamic nuclei</a:t>
            </a:r>
          </a:p>
          <a:p>
            <a:pPr defTabSz="685800" eaLnBrk="1" fontAlgn="auto" hangingPunct="1">
              <a:spcBef>
                <a:spcPts val="0"/>
              </a:spcBef>
              <a:spcAft>
                <a:spcPts val="0"/>
              </a:spcAft>
              <a:defRPr/>
            </a:pPr>
            <a:r>
              <a:rPr lang="en-US" sz="1200" dirty="0">
                <a:solidFill>
                  <a:prstClr val="black"/>
                </a:solidFill>
                <a:latin typeface="Calibri" panose="020F0502020204030204"/>
                <a:cs typeface="+mn-cs"/>
              </a:rPr>
              <a:t>RN = red nuclei</a:t>
            </a:r>
          </a:p>
        </p:txBody>
      </p:sp>
      <p:sp>
        <p:nvSpPr>
          <p:cNvPr id="69689" name="TextBox 1">
            <a:extLst>
              <a:ext uri="{FF2B5EF4-FFF2-40B4-BE49-F238E27FC236}">
                <a16:creationId xmlns:a16="http://schemas.microsoft.com/office/drawing/2014/main" id="{E4566573-B14C-4BC2-ADF4-35C053A8FC8D}"/>
              </a:ext>
            </a:extLst>
          </p:cNvPr>
          <p:cNvSpPr txBox="1">
            <a:spLocks noChangeArrowheads="1"/>
          </p:cNvSpPr>
          <p:nvPr/>
        </p:nvSpPr>
        <p:spPr bwMode="auto">
          <a:xfrm>
            <a:off x="1143000" y="287338"/>
            <a:ext cx="6080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t>Explanation of DTI (diffusion tensor imaging) tractography</a:t>
            </a:r>
          </a:p>
          <a:p>
            <a:pPr algn="ctr"/>
            <a:r>
              <a:rPr lang="en-US" altLang="en-US"/>
              <a:t>And relationship to brainstem functions affected in GWI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Graphical user interface, application&#10;&#10;Description automatically generated">
            <a:extLst>
              <a:ext uri="{FF2B5EF4-FFF2-40B4-BE49-F238E27FC236}">
                <a16:creationId xmlns:a16="http://schemas.microsoft.com/office/drawing/2014/main" id="{6272B58F-0CCB-4B3C-B449-E85A64EFC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70" t="40578" r="50766" b="7985"/>
          <a:stretch>
            <a:fillRect/>
          </a:stretch>
        </p:blipFill>
        <p:spPr bwMode="auto">
          <a:xfrm>
            <a:off x="152400" y="304800"/>
            <a:ext cx="8839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2">
            <a:extLst>
              <a:ext uri="{FF2B5EF4-FFF2-40B4-BE49-F238E27FC236}">
                <a16:creationId xmlns:a16="http://schemas.microsoft.com/office/drawing/2014/main" id="{138DD407-69B9-424E-A158-D9D3D7F18871}"/>
              </a:ext>
            </a:extLst>
          </p:cNvPr>
          <p:cNvSpPr txBox="1">
            <a:spLocks noChangeArrowheads="1"/>
          </p:cNvSpPr>
          <p:nvPr/>
        </p:nvSpPr>
        <p:spPr bwMode="auto">
          <a:xfrm>
            <a:off x="5105400" y="6248400"/>
            <a:ext cx="2790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t>Zhang et al., 2021, Life Sciences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00E019AB-ADA3-47EA-93E5-E551B61B8378}"/>
              </a:ext>
            </a:extLst>
          </p:cNvPr>
          <p:cNvSpPr>
            <a:spLocks noGrp="1" noChangeArrowheads="1"/>
          </p:cNvSpPr>
          <p:nvPr>
            <p:ph type="title"/>
          </p:nvPr>
        </p:nvSpPr>
        <p:spPr>
          <a:xfrm>
            <a:off x="457200" y="76200"/>
            <a:ext cx="8229600" cy="990600"/>
          </a:xfrm>
        </p:spPr>
        <p:txBody>
          <a:bodyPr/>
          <a:lstStyle/>
          <a:p>
            <a:pPr eaLnBrk="1" hangingPunct="1"/>
            <a:r>
              <a:rPr lang="en-US" altLang="en-US" sz="2400"/>
              <a:t>Acetyl-Cholinesterase Inhibitor Withdrawal Hypothesis:</a:t>
            </a:r>
            <a:br>
              <a:rPr lang="en-US" altLang="en-US" sz="2400"/>
            </a:br>
            <a:r>
              <a:rPr lang="en-US" altLang="en-US" sz="2400"/>
              <a:t>Conclusions</a:t>
            </a:r>
          </a:p>
        </p:txBody>
      </p:sp>
      <p:sp>
        <p:nvSpPr>
          <p:cNvPr id="3" name="Content Placeholder 2">
            <a:extLst>
              <a:ext uri="{FF2B5EF4-FFF2-40B4-BE49-F238E27FC236}">
                <a16:creationId xmlns:a16="http://schemas.microsoft.com/office/drawing/2014/main" id="{CEAA09FB-123A-419F-B7CD-D9E5433BB80A}"/>
              </a:ext>
            </a:extLst>
          </p:cNvPr>
          <p:cNvSpPr>
            <a:spLocks noGrp="1"/>
          </p:cNvSpPr>
          <p:nvPr>
            <p:ph idx="1"/>
          </p:nvPr>
        </p:nvSpPr>
        <p:spPr>
          <a:xfrm>
            <a:off x="590550" y="1352145"/>
            <a:ext cx="7962900" cy="4896255"/>
          </a:xfrm>
          <a:ln>
            <a:miter lim="800000"/>
            <a:headEnd/>
            <a:tailEnd/>
          </a:ln>
        </p:spPr>
        <p:txBody>
          <a:bodyPr rtlCol="0">
            <a:normAutofit fontScale="40000" lnSpcReduction="20000"/>
          </a:bodyPr>
          <a:lstStyle/>
          <a:p>
            <a:pPr eaLnBrk="1" fontAlgn="auto" hangingPunct="1">
              <a:spcAft>
                <a:spcPts val="0"/>
              </a:spcAft>
              <a:buFont typeface="Arial" pitchFamily="34" charset="0"/>
              <a:buChar char="•"/>
              <a:defRPr/>
            </a:pPr>
            <a:r>
              <a:rPr lang="en-US" sz="4000" dirty="0" err="1"/>
              <a:t>Acetylcholinesterase</a:t>
            </a:r>
            <a:r>
              <a:rPr lang="en-US" sz="4000" dirty="0"/>
              <a:t> inhibitor exposure is the factor most closely associated with “Gulf War Illness” </a:t>
            </a:r>
          </a:p>
          <a:p>
            <a:pPr lvl="1" eaLnBrk="1" fontAlgn="auto" hangingPunct="1">
              <a:spcAft>
                <a:spcPts val="0"/>
              </a:spcAft>
              <a:buFont typeface="Arial" pitchFamily="34" charset="0"/>
              <a:buChar char="•"/>
              <a:defRPr/>
            </a:pPr>
            <a:r>
              <a:rPr lang="en-US" sz="3000" dirty="0" err="1"/>
              <a:t>Golomb</a:t>
            </a:r>
            <a:r>
              <a:rPr lang="en-US" sz="3000" dirty="0"/>
              <a:t>, 2008 – (though disputed by Blazer et al., 2008)</a:t>
            </a:r>
          </a:p>
          <a:p>
            <a:pPr marL="3657600" lvl="8" indent="0" fontAlgn="auto">
              <a:spcAft>
                <a:spcPts val="0"/>
              </a:spcAft>
              <a:buFontTx/>
              <a:buNone/>
              <a:defRPr/>
            </a:pPr>
            <a:r>
              <a:rPr lang="en-US" sz="2200" dirty="0"/>
              <a:t> </a:t>
            </a:r>
          </a:p>
          <a:p>
            <a:pPr eaLnBrk="1" fontAlgn="auto" hangingPunct="1">
              <a:spcAft>
                <a:spcPts val="0"/>
              </a:spcAft>
              <a:buFont typeface="Arial" pitchFamily="34" charset="0"/>
              <a:buChar char="•"/>
              <a:defRPr/>
            </a:pPr>
            <a:r>
              <a:rPr lang="en-US" sz="4000" dirty="0"/>
              <a:t>Anti-cholinesterase agent exposure was widespread, including:</a:t>
            </a:r>
          </a:p>
          <a:p>
            <a:pPr lvl="1" eaLnBrk="1" fontAlgn="auto" hangingPunct="1">
              <a:spcAft>
                <a:spcPts val="0"/>
              </a:spcAft>
              <a:buFont typeface="Arial" pitchFamily="34" charset="0"/>
              <a:buChar char="•"/>
              <a:defRPr/>
            </a:pPr>
            <a:r>
              <a:rPr lang="en-US" sz="3000" dirty="0"/>
              <a:t>Insecticides (organophosphates, flea collar stories)</a:t>
            </a:r>
          </a:p>
          <a:p>
            <a:pPr lvl="1" eaLnBrk="1" fontAlgn="auto" hangingPunct="1">
              <a:spcAft>
                <a:spcPts val="0"/>
              </a:spcAft>
              <a:buFont typeface="Arial" pitchFamily="34" charset="0"/>
              <a:buChar char="•"/>
              <a:defRPr/>
            </a:pPr>
            <a:r>
              <a:rPr lang="en-US" sz="3000" dirty="0"/>
              <a:t>Pyridostigmine Bromide (PB) – widely administered for months</a:t>
            </a:r>
          </a:p>
          <a:p>
            <a:pPr lvl="1" eaLnBrk="1" fontAlgn="auto" hangingPunct="1">
              <a:spcAft>
                <a:spcPts val="0"/>
              </a:spcAft>
              <a:buFont typeface="Arial" pitchFamily="34" charset="0"/>
              <a:buChar char="•"/>
              <a:defRPr/>
            </a:pPr>
            <a:r>
              <a:rPr lang="en-US" sz="3000" dirty="0"/>
              <a:t>Sarin exposure (unlikely significant since no deaths) </a:t>
            </a:r>
          </a:p>
          <a:p>
            <a:pPr lvl="1" eaLnBrk="1" fontAlgn="auto" hangingPunct="1">
              <a:spcAft>
                <a:spcPts val="0"/>
              </a:spcAft>
              <a:buFont typeface="Arial" pitchFamily="34" charset="0"/>
              <a:buChar char="•"/>
              <a:defRPr/>
            </a:pPr>
            <a:r>
              <a:rPr lang="en-US" sz="3000" dirty="0"/>
              <a:t>Combinations</a:t>
            </a:r>
            <a:endParaRPr lang="en-US" sz="1400" dirty="0"/>
          </a:p>
          <a:p>
            <a:pPr eaLnBrk="1" fontAlgn="auto" hangingPunct="1">
              <a:spcAft>
                <a:spcPts val="0"/>
              </a:spcAft>
              <a:buFont typeface="Arial" pitchFamily="34" charset="0"/>
              <a:buChar char="•"/>
              <a:defRPr/>
            </a:pPr>
            <a:endParaRPr lang="en-US" sz="3400" dirty="0"/>
          </a:p>
          <a:p>
            <a:pPr eaLnBrk="1" fontAlgn="auto" hangingPunct="1">
              <a:spcAft>
                <a:spcPts val="0"/>
              </a:spcAft>
              <a:buFont typeface="Arial" pitchFamily="34" charset="0"/>
              <a:buChar char="•"/>
              <a:defRPr/>
            </a:pPr>
            <a:r>
              <a:rPr lang="en-US" altLang="en-US" sz="4000" dirty="0"/>
              <a:t>The excess sprouting of autonomic nervous system axons (nerve fibers) can explain the excess pains, the chronic fatigue (constant efforts to conserve energy), and the irritable bowel syndrome (</a:t>
            </a:r>
            <a:r>
              <a:rPr lang="en-US" altLang="en-US" sz="4000" dirty="0" err="1"/>
              <a:t>Vagus</a:t>
            </a:r>
            <a:r>
              <a:rPr lang="en-US" altLang="en-US" sz="4000" dirty="0"/>
              <a:t> Nerve) as well as neurocognitive and dermatologic conditions (skin blood flow is managed by the autonomic nervous stem).</a:t>
            </a:r>
          </a:p>
          <a:p>
            <a:pPr eaLnBrk="1" fontAlgn="auto" hangingPunct="1">
              <a:spcAft>
                <a:spcPts val="0"/>
              </a:spcAft>
              <a:buFont typeface="Arial" pitchFamily="34" charset="0"/>
              <a:buChar char="•"/>
              <a:defRPr/>
            </a:pPr>
            <a:endParaRPr lang="en-US" sz="4000" dirty="0"/>
          </a:p>
          <a:p>
            <a:pPr eaLnBrk="1" fontAlgn="auto" hangingPunct="1">
              <a:spcAft>
                <a:spcPts val="0"/>
              </a:spcAft>
              <a:buFont typeface="Arial" pitchFamily="34" charset="0"/>
              <a:buChar char="•"/>
              <a:defRPr/>
            </a:pPr>
            <a:r>
              <a:rPr lang="en-US" sz="4000" dirty="0"/>
              <a:t>The reported symptoms are not typical of anti-cholinesterase effects, and PB is commonly used long term with myasthenia gravis. However, a potential explanation is that withdrawal from the anti-cholinesterase agents, particularly PB, could have induced a diffuse anti-cholinergic state, with post-synaptic production of </a:t>
            </a:r>
            <a:r>
              <a:rPr lang="en-US" sz="4000" dirty="0">
                <a:highlight>
                  <a:srgbClr val="FFFF00"/>
                </a:highlight>
              </a:rPr>
              <a:t>nerve-growth factor</a:t>
            </a:r>
            <a:r>
              <a:rPr lang="en-US" sz="4000" dirty="0"/>
              <a:t>, leading to aberrant cholinergic sprouting and all of the symptoms typically reported in First Gulf War Veterans, particularly chronic pain, chronic fatigue, and GI irritability. (Like tardive dyskinesia in schizophrenia treated with anti-dopamine drugs.)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8439D5F6-8488-4C1B-A981-855336642949}"/>
              </a:ext>
            </a:extLst>
          </p:cNvPr>
          <p:cNvSpPr>
            <a:spLocks noGrp="1" noChangeArrowheads="1"/>
          </p:cNvSpPr>
          <p:nvPr>
            <p:ph type="title"/>
          </p:nvPr>
        </p:nvSpPr>
        <p:spPr>
          <a:xfrm>
            <a:off x="457200" y="533400"/>
            <a:ext cx="8229600" cy="884238"/>
          </a:xfrm>
        </p:spPr>
        <p:txBody>
          <a:bodyPr/>
          <a:lstStyle/>
          <a:p>
            <a:r>
              <a:rPr lang="en-US" altLang="en-US" sz="3200"/>
              <a:t>Dysautonomia and Other Possible Causes</a:t>
            </a:r>
          </a:p>
        </p:txBody>
      </p:sp>
      <p:sp>
        <p:nvSpPr>
          <p:cNvPr id="62467" name="Content Placeholder 2">
            <a:extLst>
              <a:ext uri="{FF2B5EF4-FFF2-40B4-BE49-F238E27FC236}">
                <a16:creationId xmlns:a16="http://schemas.microsoft.com/office/drawing/2014/main" id="{DCE1497F-F118-4600-A61D-D15F54D5ACC7}"/>
              </a:ext>
            </a:extLst>
          </p:cNvPr>
          <p:cNvSpPr>
            <a:spLocks noGrp="1" noChangeArrowheads="1"/>
          </p:cNvSpPr>
          <p:nvPr>
            <p:ph idx="1"/>
          </p:nvPr>
        </p:nvSpPr>
        <p:spPr>
          <a:xfrm>
            <a:off x="457200" y="1600200"/>
            <a:ext cx="8229600" cy="5029200"/>
          </a:xfrm>
        </p:spPr>
        <p:txBody>
          <a:bodyPr/>
          <a:lstStyle/>
          <a:p>
            <a:pPr>
              <a:defRPr/>
            </a:pPr>
            <a:r>
              <a:rPr lang="en-US" altLang="en-US" sz="1800" dirty="0"/>
              <a:t>See: </a:t>
            </a:r>
            <a:r>
              <a:rPr lang="en-US" altLang="en-US" sz="1800" dirty="0" err="1"/>
              <a:t>Gean</a:t>
            </a:r>
            <a:r>
              <a:rPr lang="en-US" altLang="en-US" sz="1800" dirty="0"/>
              <a:t> et al., 2021 – Life Sciences</a:t>
            </a:r>
          </a:p>
          <a:p>
            <a:pPr lvl="1">
              <a:defRPr/>
            </a:pPr>
            <a:r>
              <a:rPr lang="en-US" altLang="en-US" sz="1400" dirty="0"/>
              <a:t>Title: “Biological measures and diagnostic tools for Gulf War Illness – A systematic review”</a:t>
            </a:r>
          </a:p>
          <a:p>
            <a:pPr lvl="1">
              <a:defRPr/>
            </a:pPr>
            <a:r>
              <a:rPr lang="en-US" altLang="en-US" sz="1400" dirty="0"/>
              <a:t>Areas of focus – 56 included studies in field: mostly central nervous system, immune system</a:t>
            </a:r>
          </a:p>
          <a:p>
            <a:pPr lvl="1">
              <a:defRPr/>
            </a:pPr>
            <a:r>
              <a:rPr lang="en-US" altLang="en-US" sz="1400" dirty="0"/>
              <a:t>Described 5 studies of the autonomic nervous system</a:t>
            </a:r>
          </a:p>
          <a:p>
            <a:pPr lvl="1">
              <a:defRPr/>
            </a:pPr>
            <a:r>
              <a:rPr lang="en-US" altLang="en-US" sz="1400" dirty="0"/>
              <a:t>Central nervous system is controlled by brainstem and autonomic nervous system</a:t>
            </a:r>
          </a:p>
          <a:p>
            <a:pPr lvl="1">
              <a:defRPr/>
            </a:pPr>
            <a:r>
              <a:rPr lang="en-US" altLang="en-US" sz="1400" dirty="0"/>
              <a:t>Immune system can affect brain and could be explanatory</a:t>
            </a:r>
          </a:p>
          <a:p>
            <a:pPr lvl="1">
              <a:defRPr/>
            </a:pPr>
            <a:endParaRPr lang="en-US" altLang="en-US" sz="1400" dirty="0"/>
          </a:p>
          <a:p>
            <a:pPr>
              <a:defRPr/>
            </a:pPr>
            <a:r>
              <a:rPr lang="en-US" altLang="en-US" sz="1800" dirty="0"/>
              <a:t>Recent paper: Martinez-Lavin &amp; </a:t>
            </a:r>
            <a:r>
              <a:rPr lang="en-US" altLang="en-US" sz="1800" dirty="0" err="1"/>
              <a:t>Tegada</a:t>
            </a:r>
            <a:r>
              <a:rPr lang="en-US" altLang="en-US" sz="1800" dirty="0"/>
              <a:t>-Ruiz, 2020, Autoimmunity Review, 19(9) 102603</a:t>
            </a:r>
          </a:p>
          <a:p>
            <a:pPr lvl="1">
              <a:defRPr/>
            </a:pPr>
            <a:r>
              <a:rPr lang="en-US" altLang="en-US" sz="1400" dirty="0"/>
              <a:t>Title: “Gulf war illness, post-HPV vaccination syndrome, and Macrophagic </a:t>
            </a:r>
            <a:r>
              <a:rPr lang="en-US" altLang="en-US" sz="1400" dirty="0" err="1"/>
              <a:t>Myofasciitis</a:t>
            </a:r>
            <a:r>
              <a:rPr lang="en-US" altLang="en-US" sz="1400" dirty="0"/>
              <a:t>. Similar disabling conditions possibly linked to vaccine-induced </a:t>
            </a:r>
            <a:r>
              <a:rPr lang="en-US" altLang="en-US" sz="1400" dirty="0">
                <a:highlight>
                  <a:srgbClr val="FFFF00"/>
                </a:highlight>
              </a:rPr>
              <a:t>autoimmune dysautonomia</a:t>
            </a:r>
            <a:r>
              <a:rPr lang="en-US" altLang="en-US" sz="1400" dirty="0"/>
              <a:t>”</a:t>
            </a:r>
          </a:p>
          <a:p>
            <a:pPr lvl="1">
              <a:defRPr/>
            </a:pPr>
            <a:r>
              <a:rPr lang="en-US" altLang="en-US" sz="1400" dirty="0"/>
              <a:t>This paper states, “Several large independent epidemiological studies suggest that multiple vaccinations at the time of the military operation played a role on the illness development (see their discussion). There are two other vaccine-related chronic syndromes: Macrophagic </a:t>
            </a:r>
            <a:r>
              <a:rPr lang="en-US" altLang="en-US" sz="1400" dirty="0" err="1"/>
              <a:t>Myofasciitis</a:t>
            </a:r>
            <a:r>
              <a:rPr lang="en-US" altLang="en-US" sz="1400" dirty="0"/>
              <a:t> originally associated to hepatitis B vaccine, and a syndrome occurring after HPV vaccination.”</a:t>
            </a:r>
          </a:p>
          <a:p>
            <a:pPr>
              <a:defRPr/>
            </a:pPr>
            <a:endParaRPr lang="en-US" altLang="en-US" sz="1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DAD03626-9BF2-44EB-91E4-54B6BAA64F13}"/>
              </a:ext>
            </a:extLst>
          </p:cNvPr>
          <p:cNvSpPr>
            <a:spLocks noGrp="1" noChangeArrowheads="1"/>
          </p:cNvSpPr>
          <p:nvPr>
            <p:ph type="title" idx="4294967295"/>
          </p:nvPr>
        </p:nvSpPr>
        <p:spPr>
          <a:xfrm>
            <a:off x="190500" y="76200"/>
            <a:ext cx="8763000" cy="1219200"/>
          </a:xfrm>
        </p:spPr>
        <p:txBody>
          <a:bodyPr/>
          <a:lstStyle/>
          <a:p>
            <a:pPr eaLnBrk="1" hangingPunct="1"/>
            <a:r>
              <a:rPr lang="en-US" altLang="en-US" sz="3200"/>
              <a:t>Possible Treatments for Symptoms of GWI</a:t>
            </a:r>
            <a:br>
              <a:rPr lang="en-US" altLang="en-US" sz="3200"/>
            </a:br>
            <a:r>
              <a:rPr lang="en-US" altLang="en-US" sz="1600" b="1"/>
              <a:t>In all cases, treatments must address the symptoms of the Veterans, minimize their discomfort, and maximize their function, emphasize strong healthy behaviors</a:t>
            </a:r>
            <a:endParaRPr lang="en-US" altLang="en-US" sz="1600"/>
          </a:p>
        </p:txBody>
      </p:sp>
      <p:sp>
        <p:nvSpPr>
          <p:cNvPr id="74755" name="Subtitle 2">
            <a:extLst>
              <a:ext uri="{FF2B5EF4-FFF2-40B4-BE49-F238E27FC236}">
                <a16:creationId xmlns:a16="http://schemas.microsoft.com/office/drawing/2014/main" id="{5F013665-26DD-4A58-8441-DB1959CCFFA3}"/>
              </a:ext>
            </a:extLst>
          </p:cNvPr>
          <p:cNvSpPr>
            <a:spLocks noGrp="1" noChangeArrowheads="1"/>
          </p:cNvSpPr>
          <p:nvPr>
            <p:ph idx="4294967295"/>
          </p:nvPr>
        </p:nvSpPr>
        <p:spPr>
          <a:xfrm>
            <a:off x="609600" y="1295400"/>
            <a:ext cx="8229600" cy="5353050"/>
          </a:xfrm>
        </p:spPr>
        <p:txBody>
          <a:bodyPr/>
          <a:lstStyle/>
          <a:p>
            <a:pPr eaLnBrk="1" hangingPunct="1"/>
            <a:r>
              <a:rPr lang="en-US" altLang="en-US" sz="2400"/>
              <a:t>Pharmacologic</a:t>
            </a:r>
          </a:p>
          <a:p>
            <a:pPr lvl="1" eaLnBrk="1" hangingPunct="1"/>
            <a:r>
              <a:rPr lang="en-US" altLang="en-US" sz="2000"/>
              <a:t>Avoid narcotics, tranquilizers, central anti-cholinergics</a:t>
            </a:r>
          </a:p>
          <a:p>
            <a:pPr lvl="1" eaLnBrk="1" hangingPunct="1"/>
            <a:r>
              <a:rPr lang="en-US" altLang="en-US" sz="2000"/>
              <a:t>Consider anti-depressants with anti-pain effects</a:t>
            </a:r>
          </a:p>
          <a:p>
            <a:pPr lvl="2" eaLnBrk="1" hangingPunct="1"/>
            <a:r>
              <a:rPr lang="en-US" altLang="en-US" sz="1400"/>
              <a:t>With anti-cholinergic effects: Nortriptyline, doxepin (stabilize GI symptoms)</a:t>
            </a:r>
          </a:p>
          <a:p>
            <a:pPr lvl="2" eaLnBrk="1" hangingPunct="1"/>
            <a:r>
              <a:rPr lang="en-US" altLang="en-US" sz="1400"/>
              <a:t>Without anti-cholinergic effects: duloxetine </a:t>
            </a:r>
          </a:p>
          <a:p>
            <a:pPr lvl="2" eaLnBrk="1" hangingPunct="1"/>
            <a:r>
              <a:rPr lang="en-US" altLang="en-US" sz="1400"/>
              <a:t>Anti-convulsant agents: gabapentin, pregabalin</a:t>
            </a:r>
          </a:p>
          <a:p>
            <a:pPr lvl="1" eaLnBrk="1" hangingPunct="1"/>
            <a:r>
              <a:rPr lang="en-US" altLang="en-US" sz="2000"/>
              <a:t>Consider cholinergic agents (galantamine – short acting), lecithin</a:t>
            </a:r>
          </a:p>
          <a:p>
            <a:pPr eaLnBrk="1" hangingPunct="1"/>
            <a:r>
              <a:rPr lang="en-US" altLang="en-US" sz="2400"/>
              <a:t>Non-pharmacologic Approaches</a:t>
            </a:r>
          </a:p>
          <a:p>
            <a:pPr lvl="1" eaLnBrk="1" hangingPunct="1"/>
            <a:r>
              <a:rPr lang="en-US" altLang="en-US" sz="2000"/>
              <a:t>Diet – management of Irritable Bowel Syndrome (low FODMAP)</a:t>
            </a:r>
          </a:p>
          <a:p>
            <a:pPr lvl="1" eaLnBrk="1" hangingPunct="1"/>
            <a:r>
              <a:rPr lang="en-US" altLang="en-US" sz="2000"/>
              <a:t>Exercise – low-impact, non-exhausting, &gt; 150 minutes/week:</a:t>
            </a:r>
          </a:p>
          <a:p>
            <a:pPr lvl="2" eaLnBrk="1" hangingPunct="1"/>
            <a:r>
              <a:rPr lang="en-US" altLang="en-US" sz="1400"/>
              <a:t>Swimming (higher water temperature – need more Masters Swimming Programs)</a:t>
            </a:r>
          </a:p>
          <a:p>
            <a:pPr lvl="2" eaLnBrk="1" hangingPunct="1"/>
            <a:r>
              <a:rPr lang="en-US" altLang="en-US" sz="1400"/>
              <a:t>Aerobic exercises - elliptical exercise machines</a:t>
            </a:r>
          </a:p>
          <a:p>
            <a:pPr lvl="2" eaLnBrk="1" hangingPunct="1"/>
            <a:r>
              <a:rPr lang="en-US" altLang="en-US" sz="1400"/>
              <a:t>Stretching and resistance routines (carefully graded to minimize fatigue)</a:t>
            </a:r>
          </a:p>
          <a:p>
            <a:pPr eaLnBrk="1" hangingPunct="1"/>
            <a:r>
              <a:rPr lang="en-US" altLang="en-US" sz="2400"/>
              <a:t>New approaches needed for pain control</a:t>
            </a:r>
          </a:p>
          <a:p>
            <a:pPr lvl="1" eaLnBrk="1" hangingPunct="1"/>
            <a:r>
              <a:rPr lang="en-US" altLang="en-US" sz="2000"/>
              <a:t>CAM: </a:t>
            </a:r>
            <a:r>
              <a:rPr lang="en-US" altLang="en-US" sz="1400"/>
              <a:t> Yoga,  Acupuncture, meditation, mindfulness, etc.</a:t>
            </a:r>
          </a:p>
          <a:p>
            <a:pPr lvl="1" eaLnBrk="1" hangingPunct="1"/>
            <a:r>
              <a:rPr lang="en-US" altLang="en-US" sz="1600"/>
              <a:t>Noninvasive brain stimulation (TMS) – may help cognition, reorganize brainstem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039EBB3C-0A23-42D8-BF61-B401D69F4CD8}"/>
              </a:ext>
            </a:extLst>
          </p:cNvPr>
          <p:cNvSpPr>
            <a:spLocks noGrp="1"/>
          </p:cNvSpPr>
          <p:nvPr>
            <p:ph type="title"/>
          </p:nvPr>
        </p:nvSpPr>
        <p:spPr>
          <a:xfrm>
            <a:off x="457200" y="304800"/>
            <a:ext cx="8229600" cy="762000"/>
          </a:xfrm>
        </p:spPr>
        <p:txBody>
          <a:bodyPr>
            <a:normAutofit fontScale="90000"/>
          </a:bodyPr>
          <a:lstStyle/>
          <a:p>
            <a:pPr>
              <a:defRPr/>
            </a:pPr>
            <a:r>
              <a:rPr lang="en-US" altLang="en-US" sz="3200" dirty="0"/>
              <a:t>Care for the Symptoms of Gulf War Veterans</a:t>
            </a:r>
            <a:br>
              <a:rPr lang="en-US" altLang="en-US" sz="3200" dirty="0"/>
            </a:br>
            <a:r>
              <a:rPr lang="en-US" altLang="en-US" sz="3200" dirty="0"/>
              <a:t>Focus on Brainstem Treatments</a:t>
            </a:r>
            <a:endParaRPr lang="en-US" altLang="en-US" sz="3200" b="1" dirty="0"/>
          </a:p>
        </p:txBody>
      </p:sp>
      <p:sp>
        <p:nvSpPr>
          <p:cNvPr id="52227" name="Content Placeholder 2">
            <a:extLst>
              <a:ext uri="{FF2B5EF4-FFF2-40B4-BE49-F238E27FC236}">
                <a16:creationId xmlns:a16="http://schemas.microsoft.com/office/drawing/2014/main" id="{A2B4EC1B-F146-4D71-BAF7-8FF3AD8DEA3A}"/>
              </a:ext>
            </a:extLst>
          </p:cNvPr>
          <p:cNvSpPr>
            <a:spLocks noGrp="1"/>
          </p:cNvSpPr>
          <p:nvPr>
            <p:ph idx="1"/>
          </p:nvPr>
        </p:nvSpPr>
        <p:spPr>
          <a:xfrm>
            <a:off x="884339" y="1447800"/>
            <a:ext cx="7375321" cy="4876800"/>
          </a:xfrm>
        </p:spPr>
        <p:txBody>
          <a:bodyPr>
            <a:normAutofit fontScale="85000" lnSpcReduction="20000"/>
          </a:bodyPr>
          <a:lstStyle/>
          <a:p>
            <a:pPr>
              <a:lnSpc>
                <a:spcPct val="120000"/>
              </a:lnSpc>
              <a:spcBef>
                <a:spcPts val="600"/>
              </a:spcBef>
              <a:defRPr/>
            </a:pPr>
            <a:r>
              <a:rPr lang="en-US" altLang="en-US" sz="2000" dirty="0">
                <a:highlight>
                  <a:srgbClr val="FFFF00"/>
                </a:highlight>
              </a:rPr>
              <a:t>Pain – MSK</a:t>
            </a:r>
            <a:r>
              <a:rPr lang="en-US" altLang="en-US" sz="2000" dirty="0"/>
              <a:t>:  Rehab/PT/exercise/CAM/acupuncture to help with pain management (?</a:t>
            </a:r>
            <a:r>
              <a:rPr lang="en-US" altLang="en-US" sz="2000" dirty="0" err="1"/>
              <a:t>rTMS</a:t>
            </a:r>
            <a:r>
              <a:rPr lang="en-US" altLang="en-US" sz="2000" dirty="0"/>
              <a:t>)</a:t>
            </a:r>
          </a:p>
          <a:p>
            <a:pPr>
              <a:lnSpc>
                <a:spcPct val="120000"/>
              </a:lnSpc>
              <a:spcBef>
                <a:spcPts val="600"/>
              </a:spcBef>
              <a:defRPr/>
            </a:pPr>
            <a:r>
              <a:rPr lang="en-US" altLang="en-US" sz="2000" dirty="0">
                <a:highlight>
                  <a:srgbClr val="FFFF00"/>
                </a:highlight>
              </a:rPr>
              <a:t>Cognition</a:t>
            </a:r>
            <a:r>
              <a:rPr lang="en-US" altLang="en-US" sz="2000" dirty="0"/>
              <a:t>:  Neurocognitive assessment and directed interventions</a:t>
            </a:r>
          </a:p>
          <a:p>
            <a:pPr>
              <a:lnSpc>
                <a:spcPct val="120000"/>
              </a:lnSpc>
              <a:spcBef>
                <a:spcPts val="600"/>
              </a:spcBef>
              <a:defRPr/>
            </a:pPr>
            <a:r>
              <a:rPr lang="en-US" altLang="en-US" sz="2000" dirty="0">
                <a:highlight>
                  <a:srgbClr val="FFFF00"/>
                </a:highlight>
              </a:rPr>
              <a:t>Fatigue</a:t>
            </a:r>
            <a:r>
              <a:rPr lang="en-US" altLang="en-US" sz="2000" dirty="0"/>
              <a:t>: medical, endocrine evaluation, management, consider metabolic disorders, 24/7 routine, graded increase of exercise</a:t>
            </a:r>
          </a:p>
          <a:p>
            <a:pPr>
              <a:lnSpc>
                <a:spcPct val="120000"/>
              </a:lnSpc>
              <a:spcBef>
                <a:spcPts val="600"/>
              </a:spcBef>
              <a:defRPr/>
            </a:pPr>
            <a:r>
              <a:rPr lang="en-US" altLang="en-US" sz="2000" dirty="0">
                <a:highlight>
                  <a:srgbClr val="FFFF00"/>
                </a:highlight>
              </a:rPr>
              <a:t>GI</a:t>
            </a:r>
            <a:r>
              <a:rPr lang="en-US" altLang="en-US" sz="2000" dirty="0"/>
              <a:t>: referral to GI Clinic, Dietician for management of Irritable Bowel Syndrome (IBS) (low-FODMAP diet) (? Glycopyrrolate)</a:t>
            </a:r>
          </a:p>
          <a:p>
            <a:pPr>
              <a:lnSpc>
                <a:spcPct val="120000"/>
              </a:lnSpc>
              <a:spcBef>
                <a:spcPts val="600"/>
              </a:spcBef>
              <a:defRPr/>
            </a:pPr>
            <a:r>
              <a:rPr lang="en-US" altLang="en-US" sz="2000" dirty="0">
                <a:highlight>
                  <a:srgbClr val="FFFF00"/>
                </a:highlight>
              </a:rPr>
              <a:t>Respiratory</a:t>
            </a:r>
            <a:r>
              <a:rPr lang="en-US" altLang="en-US" sz="2000" dirty="0"/>
              <a:t>: Pulmonary or Cardiology for shortness of breath, autonomic dysfunction</a:t>
            </a:r>
          </a:p>
          <a:p>
            <a:pPr>
              <a:lnSpc>
                <a:spcPct val="120000"/>
              </a:lnSpc>
              <a:spcBef>
                <a:spcPts val="600"/>
              </a:spcBef>
              <a:defRPr/>
            </a:pPr>
            <a:r>
              <a:rPr lang="en-US" altLang="en-US" sz="2000" dirty="0">
                <a:highlight>
                  <a:srgbClr val="FFFF00"/>
                </a:highlight>
              </a:rPr>
              <a:t>Headache/migraine/Neurologic</a:t>
            </a:r>
            <a:r>
              <a:rPr lang="en-US" altLang="en-US" sz="2000" dirty="0"/>
              <a:t>: Neurology assessment for TBI, migraine, balance</a:t>
            </a:r>
          </a:p>
          <a:p>
            <a:pPr>
              <a:lnSpc>
                <a:spcPct val="120000"/>
              </a:lnSpc>
              <a:spcBef>
                <a:spcPts val="600"/>
              </a:spcBef>
              <a:defRPr/>
            </a:pPr>
            <a:r>
              <a:rPr lang="en-US" altLang="en-US" sz="2000" dirty="0">
                <a:highlight>
                  <a:srgbClr val="FFFF00"/>
                </a:highlight>
              </a:rPr>
              <a:t>Sleep</a:t>
            </a:r>
            <a:r>
              <a:rPr lang="en-US" altLang="en-US" sz="2000" dirty="0"/>
              <a:t>: Sleep clinic evaluation, sleep hygiene, 24/7 routine, exercise, CPAP as needed, ENT referral</a:t>
            </a:r>
          </a:p>
          <a:p>
            <a:pPr>
              <a:lnSpc>
                <a:spcPct val="120000"/>
              </a:lnSpc>
              <a:spcBef>
                <a:spcPts val="600"/>
              </a:spcBef>
              <a:defRPr/>
            </a:pPr>
            <a:r>
              <a:rPr lang="en-US" altLang="en-US" sz="2000" dirty="0">
                <a:highlight>
                  <a:srgbClr val="FFFF00"/>
                </a:highlight>
              </a:rPr>
              <a:t>Dermatologic</a:t>
            </a:r>
            <a:r>
              <a:rPr lang="en-US" altLang="en-US" sz="2000" dirty="0"/>
              <a:t>: Dermatology for management of skin problems</a:t>
            </a:r>
          </a:p>
          <a:p>
            <a:pPr>
              <a:lnSpc>
                <a:spcPct val="120000"/>
              </a:lnSpc>
              <a:spcBef>
                <a:spcPts val="600"/>
              </a:spcBef>
              <a:defRPr/>
            </a:pPr>
            <a:r>
              <a:rPr lang="en-US" altLang="en-US" sz="2000" dirty="0">
                <a:highlight>
                  <a:srgbClr val="FFFF00"/>
                </a:highlight>
              </a:rPr>
              <a:t>Mood/PTSD</a:t>
            </a:r>
            <a:r>
              <a:rPr lang="en-US" altLang="en-US" sz="2000" dirty="0"/>
              <a:t>: Evaluation, f/u by Mental Health, m</a:t>
            </a:r>
            <a:r>
              <a:rPr lang="en-US" sz="2000" dirty="0"/>
              <a:t>onitor </a:t>
            </a:r>
            <a:r>
              <a:rPr lang="en-US" altLang="en-US" sz="2000" dirty="0"/>
              <a:t>for PTSD, depression, substance/opiate dependence and suicide risk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83CC414-B2D1-48FA-83EA-A5CED6FC3CE4}"/>
              </a:ext>
            </a:extLst>
          </p:cNvPr>
          <p:cNvSpPr>
            <a:spLocks noGrp="1" noChangeArrowheads="1"/>
          </p:cNvSpPr>
          <p:nvPr>
            <p:ph type="title"/>
          </p:nvPr>
        </p:nvSpPr>
        <p:spPr/>
        <p:txBody>
          <a:bodyPr/>
          <a:lstStyle/>
          <a:p>
            <a:r>
              <a:rPr lang="en-US" altLang="en-US" sz="3200"/>
              <a:t>2012-2013 VA Follow-up Study on </a:t>
            </a:r>
            <a:br>
              <a:rPr lang="en-US" altLang="en-US" sz="3200"/>
            </a:br>
            <a:r>
              <a:rPr lang="en-US" altLang="en-US" sz="3200"/>
              <a:t>30,000 Gulf War Veterans</a:t>
            </a:r>
          </a:p>
        </p:txBody>
      </p:sp>
      <p:sp>
        <p:nvSpPr>
          <p:cNvPr id="23555" name="Content Placeholder 2">
            <a:extLst>
              <a:ext uri="{FF2B5EF4-FFF2-40B4-BE49-F238E27FC236}">
                <a16:creationId xmlns:a16="http://schemas.microsoft.com/office/drawing/2014/main" id="{9ACDE22A-0909-4416-BEDD-4C2290C660EF}"/>
              </a:ext>
            </a:extLst>
          </p:cNvPr>
          <p:cNvSpPr>
            <a:spLocks noGrp="1" noChangeArrowheads="1"/>
          </p:cNvSpPr>
          <p:nvPr>
            <p:ph idx="1"/>
          </p:nvPr>
        </p:nvSpPr>
        <p:spPr>
          <a:xfrm>
            <a:off x="457200" y="1417638"/>
            <a:ext cx="8229600" cy="4800600"/>
          </a:xfrm>
        </p:spPr>
        <p:txBody>
          <a:bodyPr/>
          <a:lstStyle/>
          <a:p>
            <a:r>
              <a:rPr lang="en-US" altLang="en-US" sz="2400"/>
              <a:t>44% still reported symptoms consistent with unexplained multi-symptom illness</a:t>
            </a:r>
          </a:p>
          <a:p>
            <a:r>
              <a:rPr lang="en-US" altLang="en-US" sz="2400"/>
              <a:t>Deployed Veterans continue to report:</a:t>
            </a:r>
          </a:p>
          <a:p>
            <a:pPr lvl="1"/>
            <a:r>
              <a:rPr lang="en-US" altLang="en-US" sz="2000"/>
              <a:t>Joint stiffness and chronic pain </a:t>
            </a:r>
            <a:r>
              <a:rPr lang="en-US" altLang="en-US" sz="1600"/>
              <a:t>(fibromyalgia?)</a:t>
            </a:r>
          </a:p>
          <a:p>
            <a:pPr lvl="1"/>
            <a:r>
              <a:rPr lang="en-US" altLang="en-US" sz="2000"/>
              <a:t>Fatigue </a:t>
            </a:r>
            <a:r>
              <a:rPr lang="en-US" altLang="en-US" sz="1600"/>
              <a:t>(chronic fatigue syndrome?)</a:t>
            </a:r>
          </a:p>
          <a:p>
            <a:pPr lvl="1"/>
            <a:r>
              <a:rPr lang="en-US" altLang="en-US" sz="2000"/>
              <a:t>Gastrointestinal </a:t>
            </a:r>
            <a:r>
              <a:rPr lang="en-US" altLang="en-US" sz="1600"/>
              <a:t>(irritable bowel syndrome?)</a:t>
            </a:r>
          </a:p>
          <a:p>
            <a:pPr lvl="1"/>
            <a:r>
              <a:rPr lang="en-US" altLang="en-US" sz="2000"/>
              <a:t>Respiratory concerns (</a:t>
            </a:r>
            <a:r>
              <a:rPr lang="en-US" altLang="en-US" sz="1600"/>
              <a:t>shortness of breath, asthma, respiratory concerns</a:t>
            </a:r>
            <a:r>
              <a:rPr lang="en-US" altLang="en-US" sz="2000"/>
              <a:t>)</a:t>
            </a:r>
          </a:p>
          <a:p>
            <a:pPr lvl="1"/>
            <a:r>
              <a:rPr lang="en-US" altLang="en-US" sz="2000"/>
              <a:t>Skin rashes</a:t>
            </a:r>
          </a:p>
          <a:p>
            <a:pPr lvl="1"/>
            <a:r>
              <a:rPr lang="en-US" altLang="en-US" sz="2000"/>
              <a:t>Sleep issues </a:t>
            </a:r>
            <a:r>
              <a:rPr lang="en-US" altLang="en-US" sz="1600"/>
              <a:t>(insomnia, loss of circadian rhythm, waking during the night)</a:t>
            </a:r>
          </a:p>
          <a:p>
            <a:pPr lvl="1"/>
            <a:r>
              <a:rPr lang="en-US" altLang="en-US" sz="2000"/>
              <a:t>Mental Health </a:t>
            </a:r>
            <a:r>
              <a:rPr lang="en-US" altLang="en-US" sz="1600"/>
              <a:t>(depression, anxiety, mood changes)</a:t>
            </a:r>
          </a:p>
          <a:p>
            <a:pPr lvl="1"/>
            <a:r>
              <a:rPr lang="en-US" altLang="en-US" sz="2000"/>
              <a:t>Cognitive dysfunction and memory complaints</a:t>
            </a:r>
            <a:br>
              <a:rPr lang="en-US" altLang="en-US" sz="2000"/>
            </a:br>
            <a:br>
              <a:rPr lang="en-US" altLang="en-US" sz="2000"/>
            </a:br>
            <a:endParaRPr lang="en-US" altLang="en-US" sz="2000"/>
          </a:p>
        </p:txBody>
      </p:sp>
      <p:sp>
        <p:nvSpPr>
          <p:cNvPr id="23556" name="TextBox 5">
            <a:extLst>
              <a:ext uri="{FF2B5EF4-FFF2-40B4-BE49-F238E27FC236}">
                <a16:creationId xmlns:a16="http://schemas.microsoft.com/office/drawing/2014/main" id="{E4422B26-D86C-4A0B-990B-6A762CA8FF55}"/>
              </a:ext>
            </a:extLst>
          </p:cNvPr>
          <p:cNvSpPr txBox="1">
            <a:spLocks noChangeArrowheads="1"/>
          </p:cNvSpPr>
          <p:nvPr/>
        </p:nvSpPr>
        <p:spPr bwMode="auto">
          <a:xfrm>
            <a:off x="3810000" y="5791200"/>
            <a:ext cx="487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000000"/>
                </a:solidFill>
              </a:rPr>
              <a:t>Dursa EK, Barth SK, Schneiderman AI, Bossarte RM, 2016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2">
            <a:extLst>
              <a:ext uri="{FF2B5EF4-FFF2-40B4-BE49-F238E27FC236}">
                <a16:creationId xmlns:a16="http://schemas.microsoft.com/office/drawing/2014/main" id="{FDF6BE32-E96F-4BE5-96F2-96DE953D5503}"/>
              </a:ext>
            </a:extLst>
          </p:cNvPr>
          <p:cNvSpPr txBox="1">
            <a:spLocks noChangeArrowheads="1"/>
          </p:cNvSpPr>
          <p:nvPr/>
        </p:nvSpPr>
        <p:spPr bwMode="auto">
          <a:xfrm>
            <a:off x="838200" y="339725"/>
            <a:ext cx="7315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t>Trial of Yoga as a Treatment for GWI</a:t>
            </a:r>
          </a:p>
          <a:p>
            <a:pPr>
              <a:spcBef>
                <a:spcPct val="0"/>
              </a:spcBef>
              <a:buFontTx/>
              <a:buNone/>
            </a:pPr>
            <a:endParaRPr lang="en-US" altLang="en-US" sz="1800"/>
          </a:p>
          <a:p>
            <a:pPr>
              <a:spcBef>
                <a:spcPct val="0"/>
              </a:spcBef>
              <a:buFontTx/>
              <a:buNone/>
            </a:pPr>
            <a:r>
              <a:rPr lang="en-US" altLang="en-US" sz="1800"/>
              <a:t>Gulf War illness (GWI) is characterized by autonomic nervous system dysfunction (higher heart rate [HR], lower heart rate variability [HRV])</a:t>
            </a:r>
          </a:p>
          <a:p>
            <a:pPr>
              <a:spcBef>
                <a:spcPct val="0"/>
              </a:spcBef>
              <a:buFontTx/>
              <a:buNone/>
            </a:pPr>
            <a:endParaRPr lang="en-US" altLang="en-US" sz="1800"/>
          </a:p>
          <a:p>
            <a:pPr>
              <a:spcBef>
                <a:spcPct val="0"/>
              </a:spcBef>
              <a:buFontTx/>
              <a:buNone/>
            </a:pPr>
            <a:r>
              <a:rPr lang="en-US" altLang="en-US" sz="1800"/>
              <a:t>In a sample of Veterans randomized to CBT (cognitive behavioral therapy) or yoga, HR increases with CBT yet remains stable with yoga</a:t>
            </a:r>
          </a:p>
        </p:txBody>
      </p:sp>
      <p:pic>
        <p:nvPicPr>
          <p:cNvPr id="78851" name="Picture 3" descr="Graphical user interface, application&#10;&#10;Description automatically generated">
            <a:extLst>
              <a:ext uri="{FF2B5EF4-FFF2-40B4-BE49-F238E27FC236}">
                <a16:creationId xmlns:a16="http://schemas.microsoft.com/office/drawing/2014/main" id="{8B5F6F3E-4BE2-4C5B-B232-57957B5D1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08" t="39513" r="52950" b="16702"/>
          <a:stretch>
            <a:fillRect/>
          </a:stretch>
        </p:blipFill>
        <p:spPr bwMode="auto">
          <a:xfrm>
            <a:off x="838200" y="2835275"/>
            <a:ext cx="38862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Graphical user interface, application&#10;&#10;Description automatically generated">
            <a:extLst>
              <a:ext uri="{FF2B5EF4-FFF2-40B4-BE49-F238E27FC236}">
                <a16:creationId xmlns:a16="http://schemas.microsoft.com/office/drawing/2014/main" id="{F4CFB1FB-8897-4380-9305-F7FCDA117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72" t="41476" r="54007" b="7458"/>
          <a:stretch>
            <a:fillRect/>
          </a:stretch>
        </p:blipFill>
        <p:spPr bwMode="auto">
          <a:xfrm>
            <a:off x="849313" y="4548188"/>
            <a:ext cx="3875087"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descr="Graphical user interface, application&#10;&#10;Description automatically generated">
            <a:extLst>
              <a:ext uri="{FF2B5EF4-FFF2-40B4-BE49-F238E27FC236}">
                <a16:creationId xmlns:a16="http://schemas.microsoft.com/office/drawing/2014/main" id="{4F6CB425-DE5A-4989-9996-D328B9E43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487" t="50604" r="71371" b="14417"/>
          <a:stretch>
            <a:fillRect/>
          </a:stretch>
        </p:blipFill>
        <p:spPr bwMode="auto">
          <a:xfrm>
            <a:off x="5334000" y="3114675"/>
            <a:ext cx="3406775"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Box 7">
            <a:extLst>
              <a:ext uri="{FF2B5EF4-FFF2-40B4-BE49-F238E27FC236}">
                <a16:creationId xmlns:a16="http://schemas.microsoft.com/office/drawing/2014/main" id="{968688F0-E052-4334-A3C5-9E987D944AE1}"/>
              </a:ext>
            </a:extLst>
          </p:cNvPr>
          <p:cNvSpPr txBox="1">
            <a:spLocks noChangeArrowheads="1"/>
          </p:cNvSpPr>
          <p:nvPr/>
        </p:nvSpPr>
        <p:spPr bwMode="auto">
          <a:xfrm>
            <a:off x="685800" y="3122613"/>
            <a:ext cx="76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Mean</a:t>
            </a:r>
          </a:p>
          <a:p>
            <a:pPr>
              <a:spcBef>
                <a:spcPct val="0"/>
              </a:spcBef>
              <a:buFontTx/>
              <a:buNone/>
            </a:pPr>
            <a:r>
              <a:rPr lang="en-US" altLang="en-US" sz="1800"/>
              <a:t>Heart</a:t>
            </a:r>
          </a:p>
          <a:p>
            <a:pPr>
              <a:spcBef>
                <a:spcPct val="0"/>
              </a:spcBef>
              <a:buFontTx/>
              <a:buNone/>
            </a:pPr>
            <a:r>
              <a:rPr lang="en-US" altLang="en-US" sz="1800"/>
              <a:t>Rate </a:t>
            </a:r>
          </a:p>
        </p:txBody>
      </p:sp>
      <p:sp>
        <p:nvSpPr>
          <p:cNvPr id="78855" name="TextBox 8">
            <a:extLst>
              <a:ext uri="{FF2B5EF4-FFF2-40B4-BE49-F238E27FC236}">
                <a16:creationId xmlns:a16="http://schemas.microsoft.com/office/drawing/2014/main" id="{D3486C17-985A-445A-B6D9-B86FBF5B1D6C}"/>
              </a:ext>
            </a:extLst>
          </p:cNvPr>
          <p:cNvSpPr txBox="1">
            <a:spLocks noChangeArrowheads="1"/>
          </p:cNvSpPr>
          <p:nvPr/>
        </p:nvSpPr>
        <p:spPr bwMode="auto">
          <a:xfrm>
            <a:off x="685800" y="4857750"/>
            <a:ext cx="1017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BPI</a:t>
            </a:r>
          </a:p>
          <a:p>
            <a:pPr>
              <a:spcBef>
                <a:spcPct val="0"/>
              </a:spcBef>
              <a:buFontTx/>
              <a:buNone/>
            </a:pPr>
            <a:r>
              <a:rPr lang="en-US" altLang="en-US" sz="1800"/>
              <a:t>Pain</a:t>
            </a:r>
          </a:p>
          <a:p>
            <a:pPr>
              <a:spcBef>
                <a:spcPct val="0"/>
              </a:spcBef>
              <a:buFontTx/>
              <a:buNone/>
            </a:pPr>
            <a:r>
              <a:rPr lang="en-US" altLang="en-US" sz="1800"/>
              <a:t>Severity</a:t>
            </a:r>
          </a:p>
        </p:txBody>
      </p:sp>
      <p:sp>
        <p:nvSpPr>
          <p:cNvPr id="78856" name="TextBox 9">
            <a:extLst>
              <a:ext uri="{FF2B5EF4-FFF2-40B4-BE49-F238E27FC236}">
                <a16:creationId xmlns:a16="http://schemas.microsoft.com/office/drawing/2014/main" id="{EFB352ED-20A8-4EEB-85A0-D8C25440190C}"/>
              </a:ext>
            </a:extLst>
          </p:cNvPr>
          <p:cNvSpPr txBox="1">
            <a:spLocks noChangeArrowheads="1"/>
          </p:cNvSpPr>
          <p:nvPr/>
        </p:nvSpPr>
        <p:spPr bwMode="auto">
          <a:xfrm>
            <a:off x="5848350" y="2695575"/>
            <a:ext cx="237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BPI Pain Interference</a:t>
            </a:r>
          </a:p>
        </p:txBody>
      </p:sp>
      <p:sp>
        <p:nvSpPr>
          <p:cNvPr id="78857" name="TextBox 10">
            <a:extLst>
              <a:ext uri="{FF2B5EF4-FFF2-40B4-BE49-F238E27FC236}">
                <a16:creationId xmlns:a16="http://schemas.microsoft.com/office/drawing/2014/main" id="{81DC53C6-895A-43B7-8415-E4609FAB5BBA}"/>
              </a:ext>
            </a:extLst>
          </p:cNvPr>
          <p:cNvSpPr txBox="1">
            <a:spLocks noChangeArrowheads="1"/>
          </p:cNvSpPr>
          <p:nvPr/>
        </p:nvSpPr>
        <p:spPr bwMode="auto">
          <a:xfrm>
            <a:off x="5334000" y="6235700"/>
            <a:ext cx="3138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Mathersul et al. (2021), Life Sciences</a:t>
            </a:r>
          </a:p>
        </p:txBody>
      </p:sp>
      <p:sp>
        <p:nvSpPr>
          <p:cNvPr id="78858" name="TextBox 11">
            <a:extLst>
              <a:ext uri="{FF2B5EF4-FFF2-40B4-BE49-F238E27FC236}">
                <a16:creationId xmlns:a16="http://schemas.microsoft.com/office/drawing/2014/main" id="{AEA3354B-D961-4854-AAFD-6FAA3206CADC}"/>
              </a:ext>
            </a:extLst>
          </p:cNvPr>
          <p:cNvSpPr txBox="1">
            <a:spLocks noChangeArrowheads="1"/>
          </p:cNvSpPr>
          <p:nvPr/>
        </p:nvSpPr>
        <p:spPr bwMode="auto">
          <a:xfrm>
            <a:off x="5913438" y="5688013"/>
            <a:ext cx="2381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HF-HRV = high frequency – heart rate variability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2F3F526D-5456-42B3-AF20-459D43BD9701}"/>
              </a:ext>
            </a:extLst>
          </p:cNvPr>
          <p:cNvSpPr>
            <a:spLocks noGrp="1" noChangeArrowheads="1"/>
          </p:cNvSpPr>
          <p:nvPr>
            <p:ph type="ctrTitle"/>
          </p:nvPr>
        </p:nvSpPr>
        <p:spPr>
          <a:xfrm>
            <a:off x="1063625" y="484188"/>
            <a:ext cx="6962775" cy="1062037"/>
          </a:xfrm>
        </p:spPr>
        <p:txBody>
          <a:bodyPr/>
          <a:lstStyle/>
          <a:p>
            <a:r>
              <a:rPr lang="en-US" altLang="en-US" sz="2400" b="1">
                <a:latin typeface="Calibri" panose="020F0502020204030204" pitchFamily="34" charset="0"/>
                <a:cs typeface="Calibri" panose="020F0502020204030204" pitchFamily="34" charset="0"/>
              </a:rPr>
              <a:t>Heart Rate Variability predicted pain outcome following yoga treatment</a:t>
            </a:r>
          </a:p>
        </p:txBody>
      </p:sp>
      <p:sp>
        <p:nvSpPr>
          <p:cNvPr id="4" name="TextBox 3">
            <a:extLst>
              <a:ext uri="{FF2B5EF4-FFF2-40B4-BE49-F238E27FC236}">
                <a16:creationId xmlns:a16="http://schemas.microsoft.com/office/drawing/2014/main" id="{CC208B5C-E9F6-48AA-B141-1BBCA43CC5CE}"/>
              </a:ext>
            </a:extLst>
          </p:cNvPr>
          <p:cNvSpPr txBox="1"/>
          <p:nvPr/>
        </p:nvSpPr>
        <p:spPr>
          <a:xfrm>
            <a:off x="114300" y="1965325"/>
            <a:ext cx="8863013" cy="3602038"/>
          </a:xfrm>
          <a:prstGeom prst="rect">
            <a:avLst/>
          </a:prstGeom>
          <a:noFill/>
        </p:spPr>
        <p:txBody>
          <a:bodyPr>
            <a:spAutoFit/>
          </a:bodyPr>
          <a:lstStyle/>
          <a:p>
            <a:pPr marL="342900" indent="-342900">
              <a:buFont typeface="Arial" panose="020B0604020202020204" pitchFamily="34" charset="0"/>
              <a:buChar char="•"/>
              <a:defRPr/>
            </a:pPr>
            <a:r>
              <a:rPr lang="en-US" sz="1500" dirty="0">
                <a:latin typeface="+mj-lt"/>
              </a:rPr>
              <a:t>Autonomic nervous system dysfunction may be a characteristic of GWI</a:t>
            </a:r>
          </a:p>
          <a:p>
            <a:pPr marL="342900" indent="-342900">
              <a:buFont typeface="Arial" panose="020B0604020202020204" pitchFamily="34" charset="0"/>
              <a:buChar char="•"/>
              <a:defRPr/>
            </a:pPr>
            <a:endParaRPr lang="en-US" sz="1500" dirty="0">
              <a:latin typeface="+mj-lt"/>
            </a:endParaRPr>
          </a:p>
          <a:p>
            <a:pPr marL="342900" indent="-342900">
              <a:buFont typeface="Arial" panose="020B0604020202020204" pitchFamily="34" charset="0"/>
              <a:buChar char="•"/>
              <a:defRPr/>
            </a:pPr>
            <a:endParaRPr lang="en-US" sz="1500" dirty="0">
              <a:latin typeface="+mj-lt"/>
            </a:endParaRPr>
          </a:p>
          <a:p>
            <a:pPr marL="342900" indent="-342900">
              <a:buFont typeface="Arial" panose="020B0604020202020204" pitchFamily="34" charset="0"/>
              <a:buChar char="•"/>
              <a:defRPr/>
            </a:pPr>
            <a:r>
              <a:rPr lang="en-US" sz="1500" dirty="0">
                <a:latin typeface="+mj-lt"/>
              </a:rPr>
              <a:t>ANS function can be measured using heart rate variability (HRV)</a:t>
            </a:r>
          </a:p>
          <a:p>
            <a:pPr marL="342900" indent="-342900">
              <a:buFont typeface="Arial" panose="020B0604020202020204" pitchFamily="34" charset="0"/>
              <a:buChar char="•"/>
              <a:defRPr/>
            </a:pPr>
            <a:endParaRPr lang="en-US" sz="1500" dirty="0">
              <a:latin typeface="+mj-lt"/>
            </a:endParaRPr>
          </a:p>
          <a:p>
            <a:pPr marL="342900" indent="-342900">
              <a:buFont typeface="Arial" panose="020B0604020202020204" pitchFamily="34" charset="0"/>
              <a:buChar char="•"/>
              <a:defRPr/>
            </a:pPr>
            <a:endParaRPr lang="en-US" sz="1500" dirty="0">
              <a:latin typeface="+mj-lt"/>
            </a:endParaRPr>
          </a:p>
          <a:p>
            <a:pPr marL="342900" indent="-342900">
              <a:buFont typeface="Arial" panose="020B0604020202020204" pitchFamily="34" charset="0"/>
              <a:buChar char="•"/>
              <a:defRPr/>
            </a:pPr>
            <a:r>
              <a:rPr lang="en-US" sz="1500" dirty="0">
                <a:latin typeface="+mj-lt"/>
              </a:rPr>
              <a:t>Baseline HRV calculated from beat-to-beat intervals (RR</a:t>
            </a:r>
            <a:r>
              <a:rPr lang="en-US" sz="1500" baseline="-25000" dirty="0">
                <a:latin typeface="+mj-lt"/>
              </a:rPr>
              <a:t>1</a:t>
            </a:r>
            <a:r>
              <a:rPr lang="en-US" sz="1500" dirty="0">
                <a:latin typeface="+mj-lt"/>
              </a:rPr>
              <a:t>, RR</a:t>
            </a:r>
            <a:r>
              <a:rPr lang="en-US" sz="1500" baseline="-25000" dirty="0">
                <a:latin typeface="+mj-lt"/>
              </a:rPr>
              <a:t>2</a:t>
            </a:r>
            <a:r>
              <a:rPr lang="en-US" sz="1500" dirty="0">
                <a:latin typeface="+mj-lt"/>
              </a:rPr>
              <a:t>, RR</a:t>
            </a:r>
            <a:r>
              <a:rPr lang="en-US" sz="1500" baseline="-25000" dirty="0">
                <a:latin typeface="+mj-lt"/>
              </a:rPr>
              <a:t>3</a:t>
            </a:r>
            <a:r>
              <a:rPr lang="en-US" sz="1500" dirty="0">
                <a:latin typeface="+mj-lt"/>
              </a:rPr>
              <a:t>, </a:t>
            </a:r>
            <a:r>
              <a:rPr lang="en-US" sz="1500" dirty="0" err="1">
                <a:latin typeface="+mj-lt"/>
              </a:rPr>
              <a:t>etc</a:t>
            </a:r>
            <a:r>
              <a:rPr lang="en-US" sz="1500" dirty="0">
                <a:latin typeface="+mj-lt"/>
              </a:rPr>
              <a:t>) </a:t>
            </a:r>
          </a:p>
          <a:p>
            <a:pPr>
              <a:defRPr/>
            </a:pPr>
            <a:r>
              <a:rPr lang="en-US" sz="1500" dirty="0">
                <a:latin typeface="+mj-lt"/>
              </a:rPr>
              <a:t>        in a 5 min time window in RCT of yoga vs CBT  for Gulf War Illness</a:t>
            </a:r>
          </a:p>
          <a:p>
            <a:pPr>
              <a:defRPr/>
            </a:pPr>
            <a:r>
              <a:rPr lang="en-US" sz="1500" dirty="0">
                <a:latin typeface="+mj-lt"/>
              </a:rPr>
              <a:t>        (Bayley et al, 2020)</a:t>
            </a:r>
          </a:p>
          <a:p>
            <a:pPr marL="342900" indent="-342900">
              <a:buFont typeface="Arial" panose="020B0604020202020204" pitchFamily="34" charset="0"/>
              <a:buChar char="•"/>
              <a:defRPr/>
            </a:pPr>
            <a:endParaRPr lang="en-US" sz="1500" dirty="0">
              <a:latin typeface="+mj-lt"/>
            </a:endParaRPr>
          </a:p>
          <a:p>
            <a:pPr marL="342900" indent="-342900">
              <a:buFont typeface="Arial" panose="020B0604020202020204" pitchFamily="34" charset="0"/>
              <a:buChar char="•"/>
              <a:defRPr/>
            </a:pPr>
            <a:endParaRPr lang="en-US" sz="1500" dirty="0">
              <a:latin typeface="+mj-lt"/>
            </a:endParaRPr>
          </a:p>
          <a:p>
            <a:pPr marL="342900" indent="-342900">
              <a:buFont typeface="Arial" panose="020B0604020202020204" pitchFamily="34" charset="0"/>
              <a:buChar char="•"/>
              <a:defRPr/>
            </a:pPr>
            <a:r>
              <a:rPr lang="en-US" sz="1500" dirty="0">
                <a:latin typeface="+mj-lt"/>
              </a:rPr>
              <a:t>Power spectral ranges computed to yield low, medium and high</a:t>
            </a:r>
          </a:p>
          <a:p>
            <a:pPr>
              <a:defRPr/>
            </a:pPr>
            <a:r>
              <a:rPr lang="en-US" sz="1500" dirty="0">
                <a:latin typeface="+mj-lt"/>
              </a:rPr>
              <a:t>        frequency bands</a:t>
            </a:r>
          </a:p>
          <a:p>
            <a:pPr marL="342900" indent="-342900">
              <a:buFont typeface="Arial" panose="020B0604020202020204" pitchFamily="34" charset="0"/>
              <a:buChar char="•"/>
              <a:defRPr/>
            </a:pPr>
            <a:endParaRPr lang="en-US" sz="1500" dirty="0">
              <a:latin typeface="+mj-lt"/>
            </a:endParaRPr>
          </a:p>
          <a:p>
            <a:pPr>
              <a:defRPr/>
            </a:pPr>
            <a:endParaRPr lang="en-US" dirty="0"/>
          </a:p>
        </p:txBody>
      </p:sp>
      <p:sp>
        <p:nvSpPr>
          <p:cNvPr id="6" name="Rectangle 5">
            <a:extLst>
              <a:ext uri="{FF2B5EF4-FFF2-40B4-BE49-F238E27FC236}">
                <a16:creationId xmlns:a16="http://schemas.microsoft.com/office/drawing/2014/main" id="{67608A36-D53C-4F98-97C8-6A97AEA9E625}"/>
              </a:ext>
            </a:extLst>
          </p:cNvPr>
          <p:cNvSpPr/>
          <p:nvPr/>
        </p:nvSpPr>
        <p:spPr>
          <a:xfrm>
            <a:off x="114300" y="5624513"/>
            <a:ext cx="8154988" cy="415925"/>
          </a:xfrm>
          <a:prstGeom prst="rect">
            <a:avLst/>
          </a:prstGeom>
        </p:spPr>
        <p:txBody>
          <a:bodyPr>
            <a:spAutoFit/>
          </a:bodyPr>
          <a:lstStyle/>
          <a:p>
            <a:pPr>
              <a:defRPr/>
            </a:pPr>
            <a:r>
              <a:rPr lang="en-US" sz="1050" dirty="0">
                <a:latin typeface="Segoe UI" panose="020B0502040204020203" pitchFamily="34" charset="0"/>
              </a:rPr>
              <a:t>Mathersul, Dixit, Avery, Schulz-Heik, Zeitzer, Mahoney, Cho, &amp; Bayley (2021) Heart rate and heart rate variability as outcomes and longitudinal moderators of treatment for pain across follow-up in Veterans with Gulf War illness. </a:t>
            </a:r>
            <a:r>
              <a:rPr lang="en-US" sz="1050" i="1" dirty="0">
                <a:latin typeface="Segoe UI" panose="020B0502040204020203" pitchFamily="34" charset="0"/>
              </a:rPr>
              <a:t>Life Sciences</a:t>
            </a:r>
          </a:p>
        </p:txBody>
      </p:sp>
      <p:pic>
        <p:nvPicPr>
          <p:cNvPr id="79877" name="Picture 6">
            <a:extLst>
              <a:ext uri="{FF2B5EF4-FFF2-40B4-BE49-F238E27FC236}">
                <a16:creationId xmlns:a16="http://schemas.microsoft.com/office/drawing/2014/main" id="{198BC51F-E2DB-43C2-BEC9-213BC94F8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275" y="3159125"/>
            <a:ext cx="21971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7">
            <a:extLst>
              <a:ext uri="{FF2B5EF4-FFF2-40B4-BE49-F238E27FC236}">
                <a16:creationId xmlns:a16="http://schemas.microsoft.com/office/drawing/2014/main" id="{423FBC89-9B5A-446C-B533-07C6DF20E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363" y="4352925"/>
            <a:ext cx="206692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E3CE-6068-4851-AFCC-E5A859DC2073}"/>
              </a:ext>
            </a:extLst>
          </p:cNvPr>
          <p:cNvSpPr>
            <a:spLocks noGrp="1"/>
          </p:cNvSpPr>
          <p:nvPr>
            <p:ph type="title"/>
          </p:nvPr>
        </p:nvSpPr>
        <p:spPr>
          <a:xfrm>
            <a:off x="1219200" y="457200"/>
            <a:ext cx="6705600" cy="993775"/>
          </a:xfrm>
        </p:spPr>
        <p:txBody>
          <a:bodyPr>
            <a:normAutofit/>
          </a:bodyPr>
          <a:lstStyle/>
          <a:p>
            <a:pPr>
              <a:defRPr/>
            </a:pPr>
            <a:r>
              <a:rPr lang="en-US" sz="2400" b="1" dirty="0">
                <a:latin typeface="Calibri" panose="020F0502020204030204" pitchFamily="34" charset="0"/>
                <a:cs typeface="Calibri" panose="020F0502020204030204" pitchFamily="34" charset="0"/>
              </a:rPr>
              <a:t>Heart Rate Variability predicted pain outcome following yoga treatment</a:t>
            </a:r>
            <a:endParaRPr lang="en-US" sz="2400" b="1" dirty="0">
              <a:latin typeface="+mn-lt"/>
            </a:endParaRPr>
          </a:p>
        </p:txBody>
      </p:sp>
      <p:pic>
        <p:nvPicPr>
          <p:cNvPr id="80899" name="Picture 4">
            <a:extLst>
              <a:ext uri="{FF2B5EF4-FFF2-40B4-BE49-F238E27FC236}">
                <a16:creationId xmlns:a16="http://schemas.microsoft.com/office/drawing/2014/main" id="{5FA24C7B-7C9D-4AA3-BC5F-F1D464141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2352675"/>
            <a:ext cx="315912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E93AF20-8E2A-4BE8-B4A8-292F63218D11}"/>
              </a:ext>
            </a:extLst>
          </p:cNvPr>
          <p:cNvSpPr/>
          <p:nvPr/>
        </p:nvSpPr>
        <p:spPr>
          <a:xfrm>
            <a:off x="112713" y="5049838"/>
            <a:ext cx="7983537" cy="276225"/>
          </a:xfrm>
          <a:prstGeom prst="rect">
            <a:avLst/>
          </a:prstGeom>
        </p:spPr>
        <p:txBody>
          <a:bodyPr>
            <a:spAutoFit/>
          </a:bodyPr>
          <a:lstStyle/>
          <a:p>
            <a:pPr>
              <a:defRPr/>
            </a:pPr>
            <a:r>
              <a:rPr lang="en-US" sz="1200" dirty="0">
                <a:latin typeface="+mj-lt"/>
              </a:rPr>
              <a:t>RMSSD =   √mean squared differences in beat-to-beat intervals</a:t>
            </a:r>
          </a:p>
        </p:txBody>
      </p:sp>
      <p:sp>
        <p:nvSpPr>
          <p:cNvPr id="10" name="Rectangle 9">
            <a:extLst>
              <a:ext uri="{FF2B5EF4-FFF2-40B4-BE49-F238E27FC236}">
                <a16:creationId xmlns:a16="http://schemas.microsoft.com/office/drawing/2014/main" id="{D21D4970-881E-41B8-9FF7-AC244E8689BC}"/>
              </a:ext>
            </a:extLst>
          </p:cNvPr>
          <p:cNvSpPr/>
          <p:nvPr/>
        </p:nvSpPr>
        <p:spPr>
          <a:xfrm>
            <a:off x="3927475" y="2352675"/>
            <a:ext cx="5026025" cy="3694113"/>
          </a:xfrm>
          <a:prstGeom prst="rect">
            <a:avLst/>
          </a:prstGeom>
        </p:spPr>
        <p:txBody>
          <a:bodyPr>
            <a:spAutoFit/>
          </a:bodyPr>
          <a:lstStyle/>
          <a:p>
            <a:pPr marL="257175" indent="-257175">
              <a:buFont typeface="Arial" panose="020B0604020202020204" pitchFamily="34" charset="0"/>
              <a:buChar char="•"/>
              <a:defRPr/>
            </a:pPr>
            <a:r>
              <a:rPr lang="en-US" dirty="0">
                <a:latin typeface="+mj-lt"/>
              </a:rPr>
              <a:t>HRV used as a predictor of treatment response </a:t>
            </a:r>
          </a:p>
          <a:p>
            <a:pPr marL="257175" indent="-257175">
              <a:buFont typeface="Arial" panose="020B0604020202020204" pitchFamily="34" charset="0"/>
              <a:buChar char="•"/>
              <a:defRPr/>
            </a:pPr>
            <a:endParaRPr lang="en-US" dirty="0">
              <a:latin typeface="+mj-lt"/>
            </a:endParaRPr>
          </a:p>
          <a:p>
            <a:pPr marL="257175" indent="-257175">
              <a:buFont typeface="Arial" panose="020B0604020202020204" pitchFamily="34" charset="0"/>
              <a:buChar char="•"/>
              <a:defRPr/>
            </a:pPr>
            <a:r>
              <a:rPr lang="en-US" dirty="0">
                <a:latin typeface="+mj-lt"/>
              </a:rPr>
              <a:t>Low baseline HRV (Low RMSSD) associated with an increase in pain following yoga treatment</a:t>
            </a:r>
          </a:p>
          <a:p>
            <a:pPr>
              <a:defRPr/>
            </a:pPr>
            <a:endParaRPr lang="en-US" dirty="0">
              <a:latin typeface="+mj-lt"/>
            </a:endParaRPr>
          </a:p>
          <a:p>
            <a:pPr marL="257175" indent="-257175">
              <a:buFont typeface="Arial" panose="020B0604020202020204" pitchFamily="34" charset="0"/>
              <a:buChar char="•"/>
              <a:defRPr/>
            </a:pPr>
            <a:r>
              <a:rPr lang="en-US" dirty="0">
                <a:latin typeface="+mj-lt"/>
              </a:rPr>
              <a:t>High baseline HRV (High RMSSD) associated with reduction in pain following yoga treatment</a:t>
            </a:r>
          </a:p>
          <a:p>
            <a:pPr marL="257175" indent="-257175">
              <a:buFont typeface="Arial" panose="020B0604020202020204" pitchFamily="34" charset="0"/>
              <a:buChar char="•"/>
              <a:defRPr/>
            </a:pPr>
            <a:endParaRPr lang="en-US" dirty="0">
              <a:latin typeface="+mj-lt"/>
            </a:endParaRPr>
          </a:p>
          <a:p>
            <a:pPr marL="257175" indent="-257175">
              <a:buFont typeface="Arial" panose="020B0604020202020204" pitchFamily="34" charset="0"/>
              <a:buChar char="•"/>
              <a:defRPr/>
            </a:pPr>
            <a:r>
              <a:rPr lang="en-US" dirty="0">
                <a:latin typeface="+mj-lt"/>
              </a:rPr>
              <a:t>In conclusion, ANS function in Veterans with GWI moderated treatment outcome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722AF9B-EA57-40B1-8E17-603C036724DB}"/>
              </a:ext>
            </a:extLst>
          </p:cNvPr>
          <p:cNvSpPr>
            <a:spLocks noGrp="1" noChangeArrowheads="1"/>
          </p:cNvSpPr>
          <p:nvPr>
            <p:ph type="title"/>
          </p:nvPr>
        </p:nvSpPr>
        <p:spPr>
          <a:xfrm>
            <a:off x="457200" y="0"/>
            <a:ext cx="8229600" cy="838200"/>
          </a:xfrm>
        </p:spPr>
        <p:txBody>
          <a:bodyPr/>
          <a:lstStyle/>
          <a:p>
            <a:r>
              <a:rPr lang="en-US" altLang="en-US"/>
              <a:t> ACKNOWLEDGEMENTS</a:t>
            </a:r>
          </a:p>
        </p:txBody>
      </p:sp>
      <p:sp>
        <p:nvSpPr>
          <p:cNvPr id="81923" name="Rectangle 3">
            <a:extLst>
              <a:ext uri="{FF2B5EF4-FFF2-40B4-BE49-F238E27FC236}">
                <a16:creationId xmlns:a16="http://schemas.microsoft.com/office/drawing/2014/main" id="{5066CE28-7246-4451-A988-D48AF4D3A7F3}"/>
              </a:ext>
            </a:extLst>
          </p:cNvPr>
          <p:cNvSpPr>
            <a:spLocks noGrp="1" noChangeArrowheads="1"/>
          </p:cNvSpPr>
          <p:nvPr>
            <p:ph type="body" idx="1"/>
          </p:nvPr>
        </p:nvSpPr>
        <p:spPr>
          <a:xfrm>
            <a:off x="533400" y="990600"/>
            <a:ext cx="7620000" cy="5562600"/>
          </a:xfrm>
        </p:spPr>
        <p:txBody>
          <a:bodyPr/>
          <a:lstStyle/>
          <a:p>
            <a:pPr>
              <a:lnSpc>
                <a:spcPct val="80000"/>
              </a:lnSpc>
            </a:pPr>
            <a:r>
              <a:rPr lang="en-US" altLang="en-US" sz="2400"/>
              <a:t>Lexington VA Memory Disorders Clinic (SPECT):</a:t>
            </a:r>
          </a:p>
          <a:p>
            <a:pPr lvl="1">
              <a:lnSpc>
                <a:spcPct val="80000"/>
              </a:lnSpc>
            </a:pPr>
            <a:r>
              <a:rPr lang="en-US" altLang="en-US" sz="1600"/>
              <a:t>Cathie Cool</a:t>
            </a:r>
          </a:p>
          <a:p>
            <a:pPr lvl="1">
              <a:lnSpc>
                <a:spcPct val="80000"/>
              </a:lnSpc>
            </a:pPr>
            <a:r>
              <a:rPr lang="en-US" altLang="en-US" sz="1600"/>
              <a:t>Linda Godfrey</a:t>
            </a:r>
          </a:p>
          <a:p>
            <a:pPr lvl="1">
              <a:lnSpc>
                <a:spcPct val="80000"/>
              </a:lnSpc>
            </a:pPr>
            <a:r>
              <a:rPr lang="en-US" altLang="en-US" sz="1600"/>
              <a:t>Joel Stephens</a:t>
            </a:r>
          </a:p>
          <a:p>
            <a:pPr lvl="1">
              <a:lnSpc>
                <a:spcPct val="80000"/>
              </a:lnSpc>
            </a:pPr>
            <a:r>
              <a:rPr lang="en-US" altLang="en-US" sz="1600"/>
              <a:t>Jonathan Sickman</a:t>
            </a:r>
          </a:p>
          <a:p>
            <a:pPr lvl="1">
              <a:lnSpc>
                <a:spcPct val="80000"/>
              </a:lnSpc>
            </a:pPr>
            <a:r>
              <a:rPr lang="en-US" altLang="en-US" sz="1600"/>
              <a:t>Wei-Jen Shih</a:t>
            </a:r>
          </a:p>
          <a:p>
            <a:pPr lvl="1">
              <a:lnSpc>
                <a:spcPct val="80000"/>
              </a:lnSpc>
            </a:pPr>
            <a:r>
              <a:rPr lang="en-US" altLang="en-US" sz="1600"/>
              <a:t>Vickie Stipp</a:t>
            </a:r>
          </a:p>
          <a:p>
            <a:pPr>
              <a:lnSpc>
                <a:spcPct val="80000"/>
              </a:lnSpc>
            </a:pPr>
            <a:r>
              <a:rPr lang="en-US" altLang="en-US" sz="2400"/>
              <a:t>The WRIISC-CA program (VA PaloAlto -HCS)</a:t>
            </a:r>
          </a:p>
          <a:p>
            <a:pPr lvl="1">
              <a:lnSpc>
                <a:spcPct val="80000"/>
              </a:lnSpc>
            </a:pPr>
            <a:r>
              <a:rPr lang="en-US" altLang="en-US" sz="1600"/>
              <a:t>Sandy Bell			- Jennifer Jennings	</a:t>
            </a:r>
          </a:p>
          <a:p>
            <a:pPr lvl="1">
              <a:lnSpc>
                <a:spcPct val="80000"/>
              </a:lnSpc>
            </a:pPr>
            <a:r>
              <a:rPr lang="en-US" altLang="en-US" sz="1600"/>
              <a:t>Maheen Adamson		- Ronit Katz</a:t>
            </a:r>
          </a:p>
          <a:p>
            <a:pPr lvl="1">
              <a:lnSpc>
                <a:spcPct val="80000"/>
              </a:lnSpc>
            </a:pPr>
            <a:r>
              <a:rPr lang="en-US" altLang="en-US" sz="1600"/>
              <a:t>Louise Mahoney		- Leah Eizadi</a:t>
            </a:r>
          </a:p>
          <a:p>
            <a:pPr lvl="1">
              <a:lnSpc>
                <a:spcPct val="80000"/>
              </a:lnSpc>
            </a:pPr>
            <a:r>
              <a:rPr lang="en-US" altLang="en-US" sz="1600"/>
              <a:t>Stacy Moeder		- Angela Malenfant</a:t>
            </a:r>
          </a:p>
          <a:p>
            <a:pPr lvl="1">
              <a:lnSpc>
                <a:spcPct val="80000"/>
              </a:lnSpc>
            </a:pPr>
            <a:r>
              <a:rPr lang="en-US" altLang="en-US" sz="1600"/>
              <a:t>Ansgar Furst		- Jauhtai Joseph Cheng</a:t>
            </a:r>
          </a:p>
          <a:p>
            <a:pPr lvl="1">
              <a:lnSpc>
                <a:spcPct val="80000"/>
              </a:lnSpc>
            </a:pPr>
            <a:r>
              <a:rPr lang="en-US" altLang="en-US" sz="1600"/>
              <a:t>Valerie Darcy		- Yu Zhang</a:t>
            </a:r>
          </a:p>
          <a:p>
            <a:pPr lvl="1">
              <a:lnSpc>
                <a:spcPct val="80000"/>
              </a:lnSpc>
            </a:pPr>
            <a:r>
              <a:rPr lang="en-US" altLang="en-US" sz="1600"/>
              <a:t>Janet Baldwin		- Vince Torres</a:t>
            </a:r>
          </a:p>
          <a:p>
            <a:pPr lvl="1">
              <a:lnSpc>
                <a:spcPct val="80000"/>
              </a:lnSpc>
            </a:pPr>
            <a:r>
              <a:rPr lang="en-US" altLang="en-US" sz="1600"/>
              <a:t>Jennifer Kong		- Tamera Guess</a:t>
            </a:r>
          </a:p>
          <a:p>
            <a:pPr lvl="1">
              <a:lnSpc>
                <a:spcPct val="80000"/>
              </a:lnSpc>
            </a:pPr>
            <a:r>
              <a:rPr lang="en-US" altLang="en-US" sz="1600"/>
              <a:t>Mohsen Jahani		- Rachel Cooper</a:t>
            </a:r>
          </a:p>
          <a:p>
            <a:pPr lvl="1">
              <a:lnSpc>
                <a:spcPct val="80000"/>
              </a:lnSpc>
            </a:pPr>
            <a:r>
              <a:rPr lang="en-US" altLang="en-US" sz="1600"/>
              <a:t>Allyson Rosen		- Marina Vetlkamp</a:t>
            </a:r>
          </a:p>
          <a:p>
            <a:pPr lvl="1">
              <a:lnSpc>
                <a:spcPct val="80000"/>
              </a:lnSpc>
            </a:pPr>
            <a:r>
              <a:rPr lang="en-US" altLang="en-US" sz="1600"/>
              <a:t>Peter Bayley		- Lindsey Proctor</a:t>
            </a:r>
          </a:p>
          <a:p>
            <a:pPr lvl="1">
              <a:lnSpc>
                <a:spcPct val="80000"/>
              </a:lnSpc>
            </a:pPr>
            <a:r>
              <a:rPr lang="en-US" altLang="en-US" sz="1600"/>
              <a:t>Ahmad Salehi		- Miguel Robinson</a:t>
            </a:r>
          </a:p>
          <a:p>
            <a:pPr lvl="1">
              <a:lnSpc>
                <a:spcPct val="80000"/>
              </a:lnSpc>
            </a:pPr>
            <a:r>
              <a:rPr lang="en-US" altLang="en-US" sz="1600"/>
              <a:t>Jerome Yesavage		- Andre Vahktin</a:t>
            </a:r>
          </a:p>
          <a:p>
            <a:pPr lvl="1">
              <a:lnSpc>
                <a:spcPct val="80000"/>
              </a:lnSpc>
            </a:pPr>
            <a:endParaRPr lang="en-US" altLang="en-US" sz="2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8F0F-DBBF-4611-9CEF-E99E9CB369B6}"/>
              </a:ext>
            </a:extLst>
          </p:cNvPr>
          <p:cNvSpPr>
            <a:spLocks noGrp="1"/>
          </p:cNvSpPr>
          <p:nvPr>
            <p:ph type="title"/>
          </p:nvPr>
        </p:nvSpPr>
        <p:spPr>
          <a:xfrm>
            <a:off x="533400" y="381000"/>
            <a:ext cx="8153400" cy="487363"/>
          </a:xfrm>
        </p:spPr>
        <p:txBody>
          <a:bodyPr>
            <a:noAutofit/>
          </a:bodyPr>
          <a:lstStyle/>
          <a:p>
            <a:pPr algn="ctr">
              <a:defRPr/>
            </a:pPr>
            <a:r>
              <a:rPr lang="en-US" sz="3600" b="1" dirty="0">
                <a:latin typeface="+mj-lt"/>
              </a:rPr>
              <a:t>HOME-WRIISC History</a:t>
            </a:r>
          </a:p>
        </p:txBody>
      </p:sp>
      <p:sp>
        <p:nvSpPr>
          <p:cNvPr id="3" name="Content Placeholder 2">
            <a:extLst>
              <a:ext uri="{FF2B5EF4-FFF2-40B4-BE49-F238E27FC236}">
                <a16:creationId xmlns:a16="http://schemas.microsoft.com/office/drawing/2014/main" id="{61A56498-B7E0-4EB6-AD69-9900EA5B4405}"/>
              </a:ext>
            </a:extLst>
          </p:cNvPr>
          <p:cNvSpPr>
            <a:spLocks noGrp="1"/>
          </p:cNvSpPr>
          <p:nvPr>
            <p:ph idx="1"/>
          </p:nvPr>
        </p:nvSpPr>
        <p:spPr>
          <a:xfrm>
            <a:off x="304800" y="1447800"/>
            <a:ext cx="8610600" cy="5181600"/>
          </a:xfrm>
        </p:spPr>
        <p:txBody>
          <a:bodyPr>
            <a:noAutofit/>
          </a:bodyPr>
          <a:lstStyle/>
          <a:p>
            <a:pPr marL="0">
              <a:spcBef>
                <a:spcPts val="0"/>
              </a:spcBef>
              <a:spcAft>
                <a:spcPts val="300"/>
              </a:spcAft>
              <a:defRPr/>
            </a:pPr>
            <a:r>
              <a:rPr lang="en-US" sz="2000" dirty="0">
                <a:latin typeface="+mn-lt"/>
              </a:rPr>
              <a:t>Health Outcomes of Military Exposures </a:t>
            </a:r>
          </a:p>
          <a:p>
            <a:pPr marL="800100" lvl="2">
              <a:spcBef>
                <a:spcPts val="0"/>
              </a:spcBef>
              <a:spcAft>
                <a:spcPts val="300"/>
              </a:spcAft>
              <a:defRPr/>
            </a:pPr>
            <a:r>
              <a:rPr lang="en-US" sz="1200" dirty="0">
                <a:latin typeface="+mn-lt"/>
              </a:rPr>
              <a:t>(until recently Post-Deployment Health Services -PDHS)</a:t>
            </a:r>
          </a:p>
          <a:p>
            <a:pPr marL="0">
              <a:spcBef>
                <a:spcPts val="0"/>
              </a:spcBef>
              <a:spcAft>
                <a:spcPts val="300"/>
              </a:spcAft>
              <a:defRPr/>
            </a:pPr>
            <a:r>
              <a:rPr lang="en-US" sz="2000" dirty="0">
                <a:latin typeface="+mn-lt"/>
              </a:rPr>
              <a:t>War Related Illness &amp; Injury Study Center</a:t>
            </a:r>
          </a:p>
          <a:p>
            <a:pPr marL="0" indent="0">
              <a:spcBef>
                <a:spcPts val="0"/>
              </a:spcBef>
              <a:spcAft>
                <a:spcPts val="300"/>
              </a:spcAft>
              <a:buFontTx/>
              <a:buNone/>
              <a:defRPr/>
            </a:pPr>
            <a:endParaRPr lang="en-US" sz="2000" dirty="0">
              <a:latin typeface="+mn-lt"/>
            </a:endParaRPr>
          </a:p>
          <a:p>
            <a:pPr marL="0">
              <a:spcBef>
                <a:spcPts val="0"/>
              </a:spcBef>
              <a:spcAft>
                <a:spcPts val="300"/>
              </a:spcAft>
              <a:defRPr/>
            </a:pPr>
            <a:r>
              <a:rPr lang="en-US" sz="2000" dirty="0">
                <a:latin typeface="+mn-lt"/>
              </a:rPr>
              <a:t>WRIISC is a National VA Post-Deployment Health Program, established by </a:t>
            </a:r>
            <a:r>
              <a:rPr lang="en-US" sz="2000" b="1" dirty="0">
                <a:latin typeface="+mn-lt"/>
              </a:rPr>
              <a:t>Public Law 105-368, 105</a:t>
            </a:r>
            <a:r>
              <a:rPr lang="en-US" sz="2000" b="1" baseline="30000" dirty="0">
                <a:latin typeface="+mn-lt"/>
              </a:rPr>
              <a:t>th</a:t>
            </a:r>
            <a:r>
              <a:rPr lang="en-US" sz="2000" b="1" dirty="0">
                <a:latin typeface="+mn-lt"/>
              </a:rPr>
              <a:t> Congress, 1998</a:t>
            </a:r>
            <a:r>
              <a:rPr lang="en-US" sz="2000" dirty="0">
                <a:latin typeface="+mn-lt"/>
              </a:rPr>
              <a:t>)</a:t>
            </a:r>
          </a:p>
          <a:p>
            <a:pPr marL="0" lvl="5" indent="0">
              <a:spcBef>
                <a:spcPts val="0"/>
              </a:spcBef>
              <a:spcAft>
                <a:spcPts val="300"/>
              </a:spcAft>
              <a:buFontTx/>
              <a:buNone/>
              <a:defRPr/>
            </a:pPr>
            <a:r>
              <a:rPr lang="en-US" dirty="0"/>
              <a:t> </a:t>
            </a:r>
          </a:p>
          <a:p>
            <a:pPr marL="0">
              <a:spcBef>
                <a:spcPts val="0"/>
              </a:spcBef>
              <a:spcAft>
                <a:spcPts val="300"/>
              </a:spcAft>
              <a:defRPr/>
            </a:pPr>
            <a:r>
              <a:rPr lang="en-US" sz="2000" dirty="0">
                <a:latin typeface="+mn-lt"/>
              </a:rPr>
              <a:t>There are three WRIISC sites: Washington, DC (VISN 5), East Orange, NJ (VISN 2); Palo Alto, CA (VISN 21, since July, 2007)</a:t>
            </a:r>
          </a:p>
          <a:p>
            <a:pPr marL="0" lvl="5" indent="0">
              <a:spcBef>
                <a:spcPts val="0"/>
              </a:spcBef>
              <a:spcAft>
                <a:spcPts val="300"/>
              </a:spcAft>
              <a:buFontTx/>
              <a:buNone/>
              <a:defRPr/>
            </a:pPr>
            <a:endParaRPr lang="en-US" dirty="0"/>
          </a:p>
          <a:p>
            <a:pPr marL="0">
              <a:spcBef>
                <a:spcPts val="0"/>
              </a:spcBef>
              <a:spcAft>
                <a:spcPts val="300"/>
              </a:spcAft>
              <a:defRPr/>
            </a:pPr>
            <a:r>
              <a:rPr lang="en-US" sz="2000" dirty="0">
                <a:latin typeface="+mn-lt"/>
              </a:rPr>
              <a:t>The WRIISC develops and provides post-deployment health expertise to Veterans and their health care providers through clinical programs, education and risk communication, and research</a:t>
            </a:r>
          </a:p>
          <a:p>
            <a:pPr marL="0" lvl="5" indent="0">
              <a:spcBef>
                <a:spcPts val="0"/>
              </a:spcBef>
              <a:spcAft>
                <a:spcPts val="300"/>
              </a:spcAft>
              <a:buFontTx/>
              <a:buNone/>
              <a:defRPr/>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25C3-E674-48A0-A72F-EACE0EFE5A27}"/>
              </a:ext>
            </a:extLst>
          </p:cNvPr>
          <p:cNvSpPr>
            <a:spLocks noGrp="1"/>
          </p:cNvSpPr>
          <p:nvPr>
            <p:ph type="title"/>
          </p:nvPr>
        </p:nvSpPr>
        <p:spPr/>
        <p:txBody>
          <a:bodyPr rtlCol="0">
            <a:normAutofit fontScale="90000"/>
          </a:bodyPr>
          <a:lstStyle/>
          <a:p>
            <a:pPr eaLnBrk="1" fontAlgn="auto" hangingPunct="1">
              <a:spcAft>
                <a:spcPts val="0"/>
              </a:spcAft>
              <a:defRPr/>
            </a:pPr>
            <a:r>
              <a:rPr lang="en-US" sz="3200" dirty="0"/>
              <a:t>WRIISC Clinical Services</a:t>
            </a:r>
          </a:p>
        </p:txBody>
      </p:sp>
      <p:sp>
        <p:nvSpPr>
          <p:cNvPr id="86019" name="Content Placeholder 2">
            <a:extLst>
              <a:ext uri="{FF2B5EF4-FFF2-40B4-BE49-F238E27FC236}">
                <a16:creationId xmlns:a16="http://schemas.microsoft.com/office/drawing/2014/main" id="{E143E9E5-2589-47DC-A2C1-C9258F25F059}"/>
              </a:ext>
            </a:extLst>
          </p:cNvPr>
          <p:cNvSpPr>
            <a:spLocks noGrp="1" noChangeArrowheads="1"/>
          </p:cNvSpPr>
          <p:nvPr>
            <p:ph idx="1"/>
          </p:nvPr>
        </p:nvSpPr>
        <p:spPr>
          <a:xfrm>
            <a:off x="228600" y="1066800"/>
            <a:ext cx="8763000" cy="5257800"/>
          </a:xfrm>
        </p:spPr>
        <p:txBody>
          <a:bodyPr/>
          <a:lstStyle/>
          <a:p>
            <a:pPr marL="0" indent="0" algn="ctr" eaLnBrk="1" hangingPunct="1">
              <a:buFont typeface="Arial" panose="020B0604020202020204" pitchFamily="34" charset="0"/>
              <a:buNone/>
            </a:pPr>
            <a:r>
              <a:rPr lang="en-US" altLang="en-US" sz="1700">
                <a:latin typeface="Georgia" panose="02040502050405020303" pitchFamily="18" charset="0"/>
              </a:rPr>
              <a:t>Multi-disciplinary team approach to address complex symptoms related to deployment.  </a:t>
            </a:r>
          </a:p>
        </p:txBody>
      </p:sp>
      <p:grpSp>
        <p:nvGrpSpPr>
          <p:cNvPr id="86020" name="Group 4">
            <a:extLst>
              <a:ext uri="{FF2B5EF4-FFF2-40B4-BE49-F238E27FC236}">
                <a16:creationId xmlns:a16="http://schemas.microsoft.com/office/drawing/2014/main" id="{E41E81C5-6797-4599-8554-F954A55C38E3}"/>
              </a:ext>
            </a:extLst>
          </p:cNvPr>
          <p:cNvGrpSpPr>
            <a:grpSpLocks/>
          </p:cNvGrpSpPr>
          <p:nvPr/>
        </p:nvGrpSpPr>
        <p:grpSpPr bwMode="auto">
          <a:xfrm>
            <a:off x="381000" y="1600200"/>
            <a:ext cx="8424863" cy="4495800"/>
            <a:chOff x="533400" y="2079053"/>
            <a:chExt cx="8425458" cy="3655821"/>
          </a:xfrm>
        </p:grpSpPr>
        <p:sp>
          <p:nvSpPr>
            <p:cNvPr id="8" name="Freeform: Shape 7">
              <a:extLst>
                <a:ext uri="{FF2B5EF4-FFF2-40B4-BE49-F238E27FC236}">
                  <a16:creationId xmlns:a16="http://schemas.microsoft.com/office/drawing/2014/main" id="{A89FDC11-D073-462F-9793-BF1A5BBA6072}"/>
                </a:ext>
              </a:extLst>
            </p:cNvPr>
            <p:cNvSpPr/>
            <p:nvPr/>
          </p:nvSpPr>
          <p:spPr>
            <a:xfrm>
              <a:off x="3505410" y="2084217"/>
              <a:ext cx="2506840" cy="842956"/>
            </a:xfrm>
            <a:custGeom>
              <a:avLst/>
              <a:gdLst>
                <a:gd name="connsiteX0" fmla="*/ 0 w 2507456"/>
                <a:gd name="connsiteY0" fmla="*/ 0 h 960252"/>
                <a:gd name="connsiteX1" fmla="*/ 2507456 w 2507456"/>
                <a:gd name="connsiteY1" fmla="*/ 0 h 960252"/>
                <a:gd name="connsiteX2" fmla="*/ 2507456 w 2507456"/>
                <a:gd name="connsiteY2" fmla="*/ 960252 h 960252"/>
                <a:gd name="connsiteX3" fmla="*/ 0 w 2507456"/>
                <a:gd name="connsiteY3" fmla="*/ 960252 h 960252"/>
                <a:gd name="connsiteX4" fmla="*/ 0 w 2507456"/>
                <a:gd name="connsiteY4" fmla="*/ 0 h 96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960252">
                  <a:moveTo>
                    <a:pt x="0" y="0"/>
                  </a:moveTo>
                  <a:lnTo>
                    <a:pt x="2507456" y="0"/>
                  </a:lnTo>
                  <a:lnTo>
                    <a:pt x="2507456" y="960252"/>
                  </a:lnTo>
                  <a:lnTo>
                    <a:pt x="0" y="960252"/>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35128" tIns="77216" rIns="135128" bIns="77216" spcCol="1270" anchor="ctr"/>
            <a:lstStyle/>
            <a:p>
              <a:pPr algn="ctr" defTabSz="844550" eaLnBrk="1" hangingPunct="1">
                <a:lnSpc>
                  <a:spcPct val="90000"/>
                </a:lnSpc>
                <a:spcAft>
                  <a:spcPct val="35000"/>
                </a:spcAft>
                <a:defRPr/>
              </a:pPr>
              <a:r>
                <a:rPr lang="en-US" sz="1900" b="1" dirty="0">
                  <a:solidFill>
                    <a:prstClr val="white"/>
                  </a:solidFill>
                </a:rPr>
                <a:t>Comprehensive Multidisciplinary Evaluations</a:t>
              </a:r>
            </a:p>
          </p:txBody>
        </p:sp>
        <p:sp>
          <p:nvSpPr>
            <p:cNvPr id="9" name="Freeform: Shape 8">
              <a:extLst>
                <a:ext uri="{FF2B5EF4-FFF2-40B4-BE49-F238E27FC236}">
                  <a16:creationId xmlns:a16="http://schemas.microsoft.com/office/drawing/2014/main" id="{CD00357F-B510-4571-BEFD-5D13DE88A738}"/>
                </a:ext>
              </a:extLst>
            </p:cNvPr>
            <p:cNvSpPr/>
            <p:nvPr/>
          </p:nvSpPr>
          <p:spPr>
            <a:xfrm>
              <a:off x="3505410" y="2927173"/>
              <a:ext cx="2506840" cy="2807701"/>
            </a:xfrm>
            <a:custGeom>
              <a:avLst/>
              <a:gdLst>
                <a:gd name="connsiteX0" fmla="*/ 0 w 2507456"/>
                <a:gd name="connsiteY0" fmla="*/ 0 h 3233609"/>
                <a:gd name="connsiteX1" fmla="*/ 2507456 w 2507456"/>
                <a:gd name="connsiteY1" fmla="*/ 0 h 3233609"/>
                <a:gd name="connsiteX2" fmla="*/ 2507456 w 2507456"/>
                <a:gd name="connsiteY2" fmla="*/ 3233609 h 3233609"/>
                <a:gd name="connsiteX3" fmla="*/ 0 w 2507456"/>
                <a:gd name="connsiteY3" fmla="*/ 3233609 h 3233609"/>
                <a:gd name="connsiteX4" fmla="*/ 0 w 2507456"/>
                <a:gd name="connsiteY4" fmla="*/ 0 h 323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3233609">
                  <a:moveTo>
                    <a:pt x="0" y="0"/>
                  </a:moveTo>
                  <a:lnTo>
                    <a:pt x="2507456" y="0"/>
                  </a:lnTo>
                  <a:lnTo>
                    <a:pt x="2507456" y="3233609"/>
                  </a:lnTo>
                  <a:lnTo>
                    <a:pt x="0" y="3233609"/>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lIns="101346" tIns="101346" rIns="135128" bIns="152019" spcCol="1270"/>
            <a:lstStyle/>
            <a:p>
              <a:pPr marL="171450" lvl="1" indent="-171450" defTabSz="844550" eaLnBrk="1" hangingPunct="1">
                <a:lnSpc>
                  <a:spcPct val="90000"/>
                </a:lnSpc>
                <a:spcAft>
                  <a:spcPct val="15000"/>
                </a:spcAft>
                <a:buFontTx/>
                <a:buChar char="•"/>
                <a:defRPr/>
              </a:pPr>
              <a:r>
                <a:rPr lang="en-US" sz="1900" dirty="0">
                  <a:solidFill>
                    <a:srgbClr val="000000">
                      <a:hueOff val="0"/>
                      <a:satOff val="0"/>
                      <a:lumOff val="0"/>
                      <a:alphaOff val="0"/>
                    </a:srgbClr>
                  </a:solidFill>
                </a:rPr>
                <a:t>3-5 day visit with WRIISC clinical team; Some diagnostic testing</a:t>
              </a:r>
            </a:p>
            <a:p>
              <a:pPr marL="171450" lvl="1" indent="-171450" defTabSz="844550" eaLnBrk="1" hangingPunct="1">
                <a:lnSpc>
                  <a:spcPct val="90000"/>
                </a:lnSpc>
                <a:spcAft>
                  <a:spcPct val="15000"/>
                </a:spcAft>
                <a:buFontTx/>
                <a:buChar char="•"/>
                <a:defRPr/>
              </a:pPr>
              <a:r>
                <a:rPr lang="en-US" sz="1900" dirty="0">
                  <a:solidFill>
                    <a:srgbClr val="000000">
                      <a:hueOff val="0"/>
                      <a:satOff val="0"/>
                      <a:lumOff val="0"/>
                      <a:alphaOff val="0"/>
                    </a:srgbClr>
                  </a:solidFill>
                </a:rPr>
                <a:t>Provides diagnostic impressions and a “road map” of tailored recommendations to improve function and quality of life </a:t>
              </a:r>
            </a:p>
          </p:txBody>
        </p:sp>
        <p:sp>
          <p:nvSpPr>
            <p:cNvPr id="10" name="Freeform: Shape 9">
              <a:extLst>
                <a:ext uri="{FF2B5EF4-FFF2-40B4-BE49-F238E27FC236}">
                  <a16:creationId xmlns:a16="http://schemas.microsoft.com/office/drawing/2014/main" id="{90714E09-56AC-4478-BFEF-1D8C9F7E9EC6}"/>
                </a:ext>
              </a:extLst>
            </p:cNvPr>
            <p:cNvSpPr/>
            <p:nvPr/>
          </p:nvSpPr>
          <p:spPr>
            <a:xfrm>
              <a:off x="6452018" y="2084217"/>
              <a:ext cx="2506840" cy="842956"/>
            </a:xfrm>
            <a:custGeom>
              <a:avLst/>
              <a:gdLst>
                <a:gd name="connsiteX0" fmla="*/ 0 w 2507456"/>
                <a:gd name="connsiteY0" fmla="*/ 0 h 960252"/>
                <a:gd name="connsiteX1" fmla="*/ 2507456 w 2507456"/>
                <a:gd name="connsiteY1" fmla="*/ 0 h 960252"/>
                <a:gd name="connsiteX2" fmla="*/ 2507456 w 2507456"/>
                <a:gd name="connsiteY2" fmla="*/ 960252 h 960252"/>
                <a:gd name="connsiteX3" fmla="*/ 0 w 2507456"/>
                <a:gd name="connsiteY3" fmla="*/ 960252 h 960252"/>
                <a:gd name="connsiteX4" fmla="*/ 0 w 2507456"/>
                <a:gd name="connsiteY4" fmla="*/ 0 h 96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960252">
                  <a:moveTo>
                    <a:pt x="0" y="0"/>
                  </a:moveTo>
                  <a:lnTo>
                    <a:pt x="2507456" y="0"/>
                  </a:lnTo>
                  <a:lnTo>
                    <a:pt x="2507456" y="960252"/>
                  </a:lnTo>
                  <a:lnTo>
                    <a:pt x="0" y="960252"/>
                  </a:lnTo>
                  <a:lnTo>
                    <a:pt x="0" y="0"/>
                  </a:lnTo>
                  <a:close/>
                </a:path>
              </a:pathLst>
            </a:custGeom>
          </p:spPr>
          <p:style>
            <a:lnRef idx="2">
              <a:schemeClr val="accent4">
                <a:hueOff val="-2232385"/>
                <a:satOff val="13449"/>
                <a:lumOff val="1078"/>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lIns="135128" tIns="77216" rIns="135128" bIns="77216" spcCol="1270" anchor="ctr"/>
            <a:lstStyle/>
            <a:p>
              <a:pPr algn="ctr" defTabSz="844550" eaLnBrk="1" hangingPunct="1">
                <a:lnSpc>
                  <a:spcPct val="90000"/>
                </a:lnSpc>
                <a:spcAft>
                  <a:spcPct val="35000"/>
                </a:spcAft>
                <a:defRPr/>
              </a:pPr>
              <a:r>
                <a:rPr lang="en-US" sz="1900" b="1" dirty="0">
                  <a:solidFill>
                    <a:prstClr val="white"/>
                  </a:solidFill>
                </a:rPr>
                <a:t>Environmental Exposure </a:t>
              </a:r>
              <a:br>
                <a:rPr lang="en-US" sz="1900" b="1" dirty="0">
                  <a:solidFill>
                    <a:prstClr val="white"/>
                  </a:solidFill>
                </a:rPr>
              </a:br>
              <a:r>
                <a:rPr lang="en-US" sz="1900" b="1" dirty="0">
                  <a:solidFill>
                    <a:prstClr val="white"/>
                  </a:solidFill>
                </a:rPr>
                <a:t>Assessments</a:t>
              </a:r>
            </a:p>
          </p:txBody>
        </p:sp>
        <p:sp>
          <p:nvSpPr>
            <p:cNvPr id="11" name="Freeform: Shape 10">
              <a:extLst>
                <a:ext uri="{FF2B5EF4-FFF2-40B4-BE49-F238E27FC236}">
                  <a16:creationId xmlns:a16="http://schemas.microsoft.com/office/drawing/2014/main" id="{0506B3E6-BEE5-4EB2-A38A-43763ACDBEB9}"/>
                </a:ext>
              </a:extLst>
            </p:cNvPr>
            <p:cNvSpPr/>
            <p:nvPr/>
          </p:nvSpPr>
          <p:spPr>
            <a:xfrm>
              <a:off x="6452018" y="2927173"/>
              <a:ext cx="2506840" cy="2807701"/>
            </a:xfrm>
            <a:custGeom>
              <a:avLst/>
              <a:gdLst>
                <a:gd name="connsiteX0" fmla="*/ 0 w 2507456"/>
                <a:gd name="connsiteY0" fmla="*/ 0 h 3233609"/>
                <a:gd name="connsiteX1" fmla="*/ 2507456 w 2507456"/>
                <a:gd name="connsiteY1" fmla="*/ 0 h 3233609"/>
                <a:gd name="connsiteX2" fmla="*/ 2507456 w 2507456"/>
                <a:gd name="connsiteY2" fmla="*/ 3233609 h 3233609"/>
                <a:gd name="connsiteX3" fmla="*/ 0 w 2507456"/>
                <a:gd name="connsiteY3" fmla="*/ 3233609 h 3233609"/>
                <a:gd name="connsiteX4" fmla="*/ 0 w 2507456"/>
                <a:gd name="connsiteY4" fmla="*/ 0 h 323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3233609">
                  <a:moveTo>
                    <a:pt x="0" y="0"/>
                  </a:moveTo>
                  <a:lnTo>
                    <a:pt x="2507456" y="0"/>
                  </a:lnTo>
                  <a:lnTo>
                    <a:pt x="2507456" y="3233609"/>
                  </a:lnTo>
                  <a:lnTo>
                    <a:pt x="0" y="3233609"/>
                  </a:lnTo>
                  <a:lnTo>
                    <a:pt x="0" y="0"/>
                  </a:lnTo>
                  <a:close/>
                </a:path>
              </a:pathLst>
            </a:custGeom>
          </p:spPr>
          <p:style>
            <a:lnRef idx="2">
              <a:schemeClr val="accent4">
                <a:tint val="40000"/>
                <a:alpha val="90000"/>
                <a:hueOff val="-1972855"/>
                <a:satOff val="11079"/>
                <a:lumOff val="704"/>
                <a:alphaOff val="0"/>
              </a:schemeClr>
            </a:lnRef>
            <a:fillRef idx="1">
              <a:schemeClr val="accent4">
                <a:tint val="40000"/>
                <a:alpha val="90000"/>
                <a:hueOff val="-1972855"/>
                <a:satOff val="11079"/>
                <a:lumOff val="704"/>
                <a:alphaOff val="0"/>
              </a:schemeClr>
            </a:fillRef>
            <a:effectRef idx="0">
              <a:schemeClr val="accent4">
                <a:tint val="40000"/>
                <a:alpha val="90000"/>
                <a:hueOff val="-1972855"/>
                <a:satOff val="11079"/>
                <a:lumOff val="704"/>
                <a:alphaOff val="0"/>
              </a:schemeClr>
            </a:effectRef>
            <a:fontRef idx="minor">
              <a:schemeClr val="dk1">
                <a:hueOff val="0"/>
                <a:satOff val="0"/>
                <a:lumOff val="0"/>
                <a:alphaOff val="0"/>
              </a:schemeClr>
            </a:fontRef>
          </p:style>
          <p:txBody>
            <a:bodyPr lIns="101346" tIns="101346" rIns="135128" bIns="152019" spcCol="1270"/>
            <a:lstStyle/>
            <a:p>
              <a:pPr marL="171450" lvl="1" indent="-171450" defTabSz="844550" eaLnBrk="1" hangingPunct="1">
                <a:lnSpc>
                  <a:spcPct val="90000"/>
                </a:lnSpc>
                <a:spcAft>
                  <a:spcPct val="15000"/>
                </a:spcAft>
                <a:buFontTx/>
                <a:buChar char="•"/>
                <a:defRPr/>
              </a:pPr>
              <a:r>
                <a:rPr lang="en-US" sz="1900" dirty="0">
                  <a:solidFill>
                    <a:srgbClr val="000000">
                      <a:hueOff val="0"/>
                      <a:satOff val="0"/>
                      <a:lumOff val="0"/>
                      <a:alphaOff val="0"/>
                    </a:srgbClr>
                  </a:solidFill>
                </a:rPr>
                <a:t>Assesses potential contribution of exposures to Veteran health concerns as a component  of comprehensive evaluation</a:t>
              </a:r>
            </a:p>
            <a:p>
              <a:pPr marL="171450" lvl="1" indent="-171450" defTabSz="844550" eaLnBrk="1" hangingPunct="1">
                <a:lnSpc>
                  <a:spcPct val="90000"/>
                </a:lnSpc>
                <a:spcAft>
                  <a:spcPct val="15000"/>
                </a:spcAft>
                <a:buFontTx/>
                <a:buChar char="•"/>
                <a:defRPr/>
              </a:pPr>
              <a:r>
                <a:rPr lang="en-US" sz="1900" dirty="0">
                  <a:solidFill>
                    <a:srgbClr val="000000">
                      <a:hueOff val="0"/>
                      <a:satOff val="0"/>
                      <a:lumOff val="0"/>
                      <a:alphaOff val="0"/>
                    </a:srgbClr>
                  </a:solidFill>
                </a:rPr>
                <a:t>Stand-alone service with telephone consults available</a:t>
              </a:r>
            </a:p>
          </p:txBody>
        </p:sp>
        <p:sp>
          <p:nvSpPr>
            <p:cNvPr id="12" name="Freeform: Shape 11">
              <a:extLst>
                <a:ext uri="{FF2B5EF4-FFF2-40B4-BE49-F238E27FC236}">
                  <a16:creationId xmlns:a16="http://schemas.microsoft.com/office/drawing/2014/main" id="{260A6E5F-623C-4A9D-B3B3-AD8A2FBB825E}"/>
                </a:ext>
              </a:extLst>
            </p:cNvPr>
            <p:cNvSpPr/>
            <p:nvPr/>
          </p:nvSpPr>
          <p:spPr>
            <a:xfrm>
              <a:off x="533400" y="2079053"/>
              <a:ext cx="2506840" cy="848120"/>
            </a:xfrm>
            <a:custGeom>
              <a:avLst/>
              <a:gdLst>
                <a:gd name="connsiteX0" fmla="*/ 0 w 2507456"/>
                <a:gd name="connsiteY0" fmla="*/ 0 h 960252"/>
                <a:gd name="connsiteX1" fmla="*/ 2507456 w 2507456"/>
                <a:gd name="connsiteY1" fmla="*/ 0 h 960252"/>
                <a:gd name="connsiteX2" fmla="*/ 2507456 w 2507456"/>
                <a:gd name="connsiteY2" fmla="*/ 960252 h 960252"/>
                <a:gd name="connsiteX3" fmla="*/ 0 w 2507456"/>
                <a:gd name="connsiteY3" fmla="*/ 960252 h 960252"/>
                <a:gd name="connsiteX4" fmla="*/ 0 w 2507456"/>
                <a:gd name="connsiteY4" fmla="*/ 0 h 96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960252">
                  <a:moveTo>
                    <a:pt x="0" y="0"/>
                  </a:moveTo>
                  <a:lnTo>
                    <a:pt x="2507456" y="0"/>
                  </a:lnTo>
                  <a:lnTo>
                    <a:pt x="2507456" y="960252"/>
                  </a:lnTo>
                  <a:lnTo>
                    <a:pt x="0" y="960252"/>
                  </a:lnTo>
                  <a:lnTo>
                    <a:pt x="0" y="0"/>
                  </a:lnTo>
                  <a:close/>
                </a:path>
              </a:pathLst>
            </a:custGeom>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lIns="135128" tIns="77216" rIns="135128" bIns="77216" spcCol="1270" anchor="ctr"/>
            <a:lstStyle/>
            <a:p>
              <a:pPr algn="ctr" defTabSz="844550" eaLnBrk="1" hangingPunct="1">
                <a:lnSpc>
                  <a:spcPct val="90000"/>
                </a:lnSpc>
                <a:spcAft>
                  <a:spcPct val="35000"/>
                </a:spcAft>
                <a:defRPr/>
              </a:pPr>
              <a:r>
                <a:rPr lang="en-US" sz="1900" b="1" dirty="0">
                  <a:solidFill>
                    <a:prstClr val="white"/>
                  </a:solidFill>
                </a:rPr>
                <a:t>WRIISC E-Consults</a:t>
              </a:r>
            </a:p>
          </p:txBody>
        </p:sp>
        <p:sp>
          <p:nvSpPr>
            <p:cNvPr id="13" name="Freeform: Shape 12">
              <a:extLst>
                <a:ext uri="{FF2B5EF4-FFF2-40B4-BE49-F238E27FC236}">
                  <a16:creationId xmlns:a16="http://schemas.microsoft.com/office/drawing/2014/main" id="{A24D2786-8779-4FF1-9AF6-8F5E89D04EDA}"/>
                </a:ext>
              </a:extLst>
            </p:cNvPr>
            <p:cNvSpPr/>
            <p:nvPr/>
          </p:nvSpPr>
          <p:spPr>
            <a:xfrm>
              <a:off x="533400" y="2927173"/>
              <a:ext cx="2506840" cy="2807701"/>
            </a:xfrm>
            <a:custGeom>
              <a:avLst/>
              <a:gdLst>
                <a:gd name="connsiteX0" fmla="*/ 0 w 2507456"/>
                <a:gd name="connsiteY0" fmla="*/ 0 h 3233609"/>
                <a:gd name="connsiteX1" fmla="*/ 2507456 w 2507456"/>
                <a:gd name="connsiteY1" fmla="*/ 0 h 3233609"/>
                <a:gd name="connsiteX2" fmla="*/ 2507456 w 2507456"/>
                <a:gd name="connsiteY2" fmla="*/ 3233609 h 3233609"/>
                <a:gd name="connsiteX3" fmla="*/ 0 w 2507456"/>
                <a:gd name="connsiteY3" fmla="*/ 3233609 h 3233609"/>
                <a:gd name="connsiteX4" fmla="*/ 0 w 2507456"/>
                <a:gd name="connsiteY4" fmla="*/ 0 h 323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3233609">
                  <a:moveTo>
                    <a:pt x="0" y="0"/>
                  </a:moveTo>
                  <a:lnTo>
                    <a:pt x="2507456" y="0"/>
                  </a:lnTo>
                  <a:lnTo>
                    <a:pt x="2507456" y="3233609"/>
                  </a:lnTo>
                  <a:lnTo>
                    <a:pt x="0" y="3233609"/>
                  </a:lnTo>
                  <a:lnTo>
                    <a:pt x="0" y="0"/>
                  </a:lnTo>
                  <a:close/>
                </a:path>
              </a:pathLst>
            </a:custGeom>
          </p:spPr>
          <p:style>
            <a:lnRef idx="2">
              <a:schemeClr val="accent4">
                <a:tint val="40000"/>
                <a:alpha val="90000"/>
                <a:hueOff val="-3945710"/>
                <a:satOff val="22157"/>
                <a:lumOff val="1408"/>
                <a:alphaOff val="0"/>
              </a:schemeClr>
            </a:lnRef>
            <a:fillRef idx="1">
              <a:schemeClr val="accent4">
                <a:tint val="40000"/>
                <a:alpha val="90000"/>
                <a:hueOff val="-3945710"/>
                <a:satOff val="22157"/>
                <a:lumOff val="1408"/>
                <a:alphaOff val="0"/>
              </a:schemeClr>
            </a:fillRef>
            <a:effectRef idx="0">
              <a:schemeClr val="accent4">
                <a:tint val="40000"/>
                <a:alpha val="90000"/>
                <a:hueOff val="-3945710"/>
                <a:satOff val="22157"/>
                <a:lumOff val="1408"/>
                <a:alphaOff val="0"/>
              </a:schemeClr>
            </a:effectRef>
            <a:fontRef idx="minor">
              <a:schemeClr val="dk1">
                <a:hueOff val="0"/>
                <a:satOff val="0"/>
                <a:lumOff val="0"/>
                <a:alphaOff val="0"/>
              </a:schemeClr>
            </a:fontRef>
          </p:style>
          <p:txBody>
            <a:bodyPr lIns="101346" tIns="101346" rIns="135128" bIns="152019" spcCol="1270"/>
            <a:lstStyle/>
            <a:p>
              <a:pPr marL="171450" lvl="1" indent="-171450" defTabSz="844550" eaLnBrk="1" hangingPunct="1">
                <a:lnSpc>
                  <a:spcPct val="90000"/>
                </a:lnSpc>
                <a:spcAft>
                  <a:spcPct val="15000"/>
                </a:spcAft>
                <a:buFontTx/>
                <a:buChar char="•"/>
                <a:defRPr/>
              </a:pPr>
              <a:r>
                <a:rPr lang="en-US" sz="1900" dirty="0">
                  <a:solidFill>
                    <a:srgbClr val="000000">
                      <a:hueOff val="0"/>
                      <a:satOff val="0"/>
                      <a:lumOff val="0"/>
                      <a:alphaOff val="0"/>
                    </a:srgbClr>
                  </a:solidFill>
                </a:rPr>
                <a:t>Thorough medical record review</a:t>
              </a:r>
            </a:p>
            <a:p>
              <a:pPr marL="171450" lvl="1" indent="-171450" defTabSz="844550" eaLnBrk="1" hangingPunct="1">
                <a:lnSpc>
                  <a:spcPct val="90000"/>
                </a:lnSpc>
                <a:spcAft>
                  <a:spcPct val="15000"/>
                </a:spcAft>
                <a:buFontTx/>
                <a:buChar char="•"/>
                <a:defRPr/>
              </a:pPr>
              <a:r>
                <a:rPr lang="en-US" sz="1900" dirty="0">
                  <a:solidFill>
                    <a:srgbClr val="000000">
                      <a:hueOff val="0"/>
                      <a:satOff val="0"/>
                      <a:lumOff val="0"/>
                      <a:alphaOff val="0"/>
                    </a:srgbClr>
                  </a:solidFill>
                </a:rPr>
                <a:t>Diagnostic impressions</a:t>
              </a:r>
            </a:p>
            <a:p>
              <a:pPr marL="171450" lvl="1" indent="-171450" defTabSz="844550" eaLnBrk="1" hangingPunct="1">
                <a:lnSpc>
                  <a:spcPct val="90000"/>
                </a:lnSpc>
                <a:spcAft>
                  <a:spcPct val="15000"/>
                </a:spcAft>
                <a:buFontTx/>
                <a:buChar char="•"/>
                <a:defRPr/>
              </a:pPr>
              <a:r>
                <a:rPr lang="en-US" sz="1900" dirty="0">
                  <a:solidFill>
                    <a:srgbClr val="000000">
                      <a:hueOff val="0"/>
                      <a:satOff val="0"/>
                      <a:lumOff val="0"/>
                      <a:alphaOff val="0"/>
                    </a:srgbClr>
                  </a:solidFill>
                </a:rPr>
                <a:t>Tailored recommendations for next steps</a:t>
              </a:r>
            </a:p>
            <a:p>
              <a:pPr marL="171450" lvl="1" indent="-171450" defTabSz="844550" eaLnBrk="1" hangingPunct="1">
                <a:lnSpc>
                  <a:spcPct val="90000"/>
                </a:lnSpc>
                <a:spcAft>
                  <a:spcPct val="15000"/>
                </a:spcAft>
                <a:buFontTx/>
                <a:buChar char="•"/>
                <a:defRPr/>
              </a:pPr>
              <a:r>
                <a:rPr lang="en-US" sz="1900" dirty="0">
                  <a:solidFill>
                    <a:srgbClr val="000000">
                      <a:hueOff val="0"/>
                      <a:satOff val="0"/>
                      <a:lumOff val="0"/>
                      <a:alphaOff val="0"/>
                    </a:srgbClr>
                  </a:solidFill>
                </a:rPr>
                <a:t>Engages Provider(s) and Veteran</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B422-D0CF-44F5-95BB-3CDD40C863DA}"/>
              </a:ext>
            </a:extLst>
          </p:cNvPr>
          <p:cNvSpPr>
            <a:spLocks noGrp="1"/>
          </p:cNvSpPr>
          <p:nvPr>
            <p:ph type="title"/>
          </p:nvPr>
        </p:nvSpPr>
        <p:spPr/>
        <p:txBody>
          <a:bodyPr rtlCol="0">
            <a:normAutofit fontScale="90000"/>
          </a:bodyPr>
          <a:lstStyle/>
          <a:p>
            <a:pPr eaLnBrk="1" fontAlgn="auto" hangingPunct="1">
              <a:spcAft>
                <a:spcPts val="0"/>
              </a:spcAft>
              <a:defRPr/>
            </a:pPr>
            <a:r>
              <a:rPr lang="en-US" sz="2800" dirty="0"/>
              <a:t>WRIISC referrals – Who is Eligible</a:t>
            </a:r>
          </a:p>
        </p:txBody>
      </p:sp>
      <p:graphicFrame>
        <p:nvGraphicFramePr>
          <p:cNvPr id="4" name="Content Placeholder 3">
            <a:extLst>
              <a:ext uri="{FF2B5EF4-FFF2-40B4-BE49-F238E27FC236}">
                <a16:creationId xmlns:a16="http://schemas.microsoft.com/office/drawing/2014/main" id="{271E9276-9563-4FB8-845F-9D76FC30750D}"/>
              </a:ext>
            </a:extLst>
          </p:cNvPr>
          <p:cNvGraphicFramePr>
            <a:graphicFrameLocks noGrp="1"/>
          </p:cNvGraphicFramePr>
          <p:nvPr>
            <p:ph idx="1"/>
          </p:nvPr>
        </p:nvGraphicFramePr>
        <p:xfrm>
          <a:off x="723900" y="762000"/>
          <a:ext cx="76962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Click="0" advTm="5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BA239-7955-45B8-85A5-B95A016A092F}"/>
              </a:ext>
            </a:extLst>
          </p:cNvPr>
          <p:cNvSpPr>
            <a:spLocks noGrp="1"/>
          </p:cNvSpPr>
          <p:nvPr>
            <p:ph type="title"/>
          </p:nvPr>
        </p:nvSpPr>
        <p:spPr>
          <a:xfrm>
            <a:off x="1290638" y="131763"/>
            <a:ext cx="7396162" cy="487362"/>
          </a:xfrm>
        </p:spPr>
        <p:txBody>
          <a:bodyPr rtlCol="0">
            <a:normAutofit fontScale="90000"/>
          </a:bodyPr>
          <a:lstStyle/>
          <a:p>
            <a:pPr eaLnBrk="1" fontAlgn="auto" hangingPunct="1">
              <a:spcAft>
                <a:spcPts val="0"/>
              </a:spcAft>
              <a:defRPr/>
            </a:pPr>
            <a:r>
              <a:rPr lang="en-US" sz="3600" dirty="0"/>
              <a:t>Referral Process</a:t>
            </a:r>
          </a:p>
        </p:txBody>
      </p:sp>
      <p:graphicFrame>
        <p:nvGraphicFramePr>
          <p:cNvPr id="4" name="Content Placeholder 3">
            <a:extLst>
              <a:ext uri="{FF2B5EF4-FFF2-40B4-BE49-F238E27FC236}">
                <a16:creationId xmlns:a16="http://schemas.microsoft.com/office/drawing/2014/main" id="{27B7BC40-C188-41EA-B64B-EBD8881D8362}"/>
              </a:ext>
            </a:extLst>
          </p:cNvPr>
          <p:cNvGraphicFramePr>
            <a:graphicFrameLocks noGrp="1"/>
          </p:cNvGraphicFramePr>
          <p:nvPr>
            <p:ph idx="1"/>
          </p:nvPr>
        </p:nvGraphicFramePr>
        <p:xfrm>
          <a:off x="762000" y="685800"/>
          <a:ext cx="7924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CF5730-80BC-49A2-956C-F2B1DC209F0F}"/>
              </a:ext>
            </a:extLst>
          </p:cNvPr>
          <p:cNvSpPr txBox="1"/>
          <p:nvPr/>
        </p:nvSpPr>
        <p:spPr>
          <a:xfrm>
            <a:off x="1371600" y="228600"/>
            <a:ext cx="6272213" cy="1416050"/>
          </a:xfrm>
          <a:prstGeom prst="rect">
            <a:avLst/>
          </a:prstGeom>
          <a:noFill/>
        </p:spPr>
        <p:txBody>
          <a:bodyPr wrap="none">
            <a:spAutoFit/>
          </a:bodyPr>
          <a:lstStyle/>
          <a:p>
            <a:pPr algn="ctr" eaLnBrk="1" hangingPunct="1">
              <a:defRPr sz="1400" b="0" i="0" u="none" strike="noStrike" kern="1200" spc="0" baseline="0">
                <a:solidFill>
                  <a:srgbClr val="000000"/>
                </a:solidFill>
                <a:latin typeface="+mn-lt"/>
                <a:ea typeface="+mn-ea"/>
                <a:cs typeface="+mn-cs"/>
              </a:defRPr>
            </a:pPr>
            <a:r>
              <a:rPr lang="en-US" sz="2800" b="1" dirty="0">
                <a:solidFill>
                  <a:srgbClr val="000000"/>
                </a:solidFill>
                <a:latin typeface="Calibri"/>
                <a:ea typeface="ヒラギノ角ゴ Pro W3" pitchFamily="1" charset="-128"/>
                <a:cs typeface="+mn-cs"/>
              </a:rPr>
              <a:t>Veterans' Top 3 Reported Symptoms</a:t>
            </a:r>
            <a:endParaRPr lang="en-US" sz="1400" b="1" dirty="0">
              <a:solidFill>
                <a:srgbClr val="000000"/>
              </a:solidFill>
              <a:latin typeface="Calibri"/>
              <a:ea typeface="ヒラギノ角ゴ Pro W3" pitchFamily="1" charset="-128"/>
              <a:cs typeface="+mn-cs"/>
            </a:endParaRPr>
          </a:p>
          <a:p>
            <a:pPr algn="ctr" eaLnBrk="1" hangingPunct="1">
              <a:defRPr sz="1400" b="0" i="0" u="none" strike="noStrike" kern="1200" spc="0" baseline="0">
                <a:solidFill>
                  <a:srgbClr val="000000"/>
                </a:solidFill>
                <a:latin typeface="+mn-lt"/>
                <a:ea typeface="+mn-ea"/>
                <a:cs typeface="+mn-cs"/>
              </a:defRPr>
            </a:pPr>
            <a:r>
              <a:rPr lang="en-US" sz="2000" dirty="0">
                <a:solidFill>
                  <a:srgbClr val="000000"/>
                </a:solidFill>
                <a:latin typeface="Calibri"/>
                <a:ea typeface="ヒラギノ角ゴ Pro W3" pitchFamily="1" charset="-128"/>
                <a:cs typeface="+mn-cs"/>
              </a:rPr>
              <a:t>ODS/S Veterans seen at CA-WRIISC 7/2016 – 6/2018;    </a:t>
            </a:r>
          </a:p>
          <a:p>
            <a:pPr algn="ctr" eaLnBrk="1" hangingPunct="1">
              <a:defRPr sz="1400" b="0" i="0" u="none" strike="noStrike" kern="1200" spc="0" baseline="0">
                <a:solidFill>
                  <a:srgbClr val="000000"/>
                </a:solidFill>
                <a:latin typeface="+mn-lt"/>
                <a:ea typeface="+mn-ea"/>
                <a:cs typeface="+mn-cs"/>
              </a:defRPr>
            </a:pPr>
            <a:r>
              <a:rPr lang="en-US" sz="2000" dirty="0">
                <a:solidFill>
                  <a:srgbClr val="000000"/>
                </a:solidFill>
                <a:latin typeface="Calibri"/>
                <a:ea typeface="ヒラギノ角ゴ Pro W3" pitchFamily="1" charset="-128"/>
                <a:cs typeface="+mn-cs"/>
              </a:rPr>
              <a:t>N=67 (20 were later in Somalia, OEF/OIF/OND)</a:t>
            </a:r>
          </a:p>
          <a:p>
            <a:pPr eaLnBrk="1" hangingPunct="1">
              <a:defRPr/>
            </a:pPr>
            <a:endParaRPr lang="en-US" dirty="0">
              <a:solidFill>
                <a:srgbClr val="000000"/>
              </a:solidFill>
              <a:latin typeface="Arial" charset="0"/>
              <a:ea typeface="ヒラギノ角ゴ Pro W3" pitchFamily="1" charset="-128"/>
              <a:cs typeface="+mn-cs"/>
            </a:endParaRPr>
          </a:p>
        </p:txBody>
      </p:sp>
      <p:graphicFrame>
        <p:nvGraphicFramePr>
          <p:cNvPr id="7" name="Chart 6">
            <a:extLst>
              <a:ext uri="{FF2B5EF4-FFF2-40B4-BE49-F238E27FC236}">
                <a16:creationId xmlns:a16="http://schemas.microsoft.com/office/drawing/2014/main" id="{1EE0F9BF-EFB4-47C1-AEC5-1F8690641D14}"/>
              </a:ext>
            </a:extLst>
          </p:cNvPr>
          <p:cNvGraphicFramePr>
            <a:graphicFrameLocks/>
          </p:cNvGraphicFramePr>
          <p:nvPr/>
        </p:nvGraphicFramePr>
        <p:xfrm>
          <a:off x="1193349" y="1488996"/>
          <a:ext cx="6629400" cy="437840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descr="A picture containing text, screenshot, indoor&#10;&#10;Description automatically generated">
            <a:extLst>
              <a:ext uri="{FF2B5EF4-FFF2-40B4-BE49-F238E27FC236}">
                <a16:creationId xmlns:a16="http://schemas.microsoft.com/office/drawing/2014/main" id="{150442BA-1A63-4B98-A92F-E1FEFA4E4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728" t="9386" r="22520" b="30791"/>
          <a:stretch>
            <a:fillRect/>
          </a:stretch>
        </p:blipFill>
        <p:spPr bwMode="auto">
          <a:xfrm>
            <a:off x="762000" y="609600"/>
            <a:ext cx="4876800"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Box 2">
            <a:extLst>
              <a:ext uri="{FF2B5EF4-FFF2-40B4-BE49-F238E27FC236}">
                <a16:creationId xmlns:a16="http://schemas.microsoft.com/office/drawing/2014/main" id="{61301FAD-04D7-43CD-BF80-653724D72C74}"/>
              </a:ext>
            </a:extLst>
          </p:cNvPr>
          <p:cNvSpPr txBox="1">
            <a:spLocks noChangeArrowheads="1"/>
          </p:cNvSpPr>
          <p:nvPr/>
        </p:nvSpPr>
        <p:spPr bwMode="auto">
          <a:xfrm>
            <a:off x="2057400" y="762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Measurement of Pain</a:t>
            </a:r>
          </a:p>
        </p:txBody>
      </p:sp>
      <p:sp>
        <p:nvSpPr>
          <p:cNvPr id="93188" name="TextBox 4">
            <a:extLst>
              <a:ext uri="{FF2B5EF4-FFF2-40B4-BE49-F238E27FC236}">
                <a16:creationId xmlns:a16="http://schemas.microsoft.com/office/drawing/2014/main" id="{6949B908-C9E9-494A-9677-9EBDECF50976}"/>
              </a:ext>
            </a:extLst>
          </p:cNvPr>
          <p:cNvSpPr txBox="1">
            <a:spLocks noChangeArrowheads="1"/>
          </p:cNvSpPr>
          <p:nvPr/>
        </p:nvSpPr>
        <p:spPr bwMode="auto">
          <a:xfrm>
            <a:off x="6096000" y="457200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http://www.medafile.com/PainMatrix-2021.htm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raphical user interface&#10;&#10;Description automatically generated with medium confidence">
            <a:extLst>
              <a:ext uri="{FF2B5EF4-FFF2-40B4-BE49-F238E27FC236}">
                <a16:creationId xmlns:a16="http://schemas.microsoft.com/office/drawing/2014/main" id="{F6F8DF95-CA8F-4FB8-B034-97E3C73A0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609600"/>
            <a:ext cx="83851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3">
            <a:extLst>
              <a:ext uri="{FF2B5EF4-FFF2-40B4-BE49-F238E27FC236}">
                <a16:creationId xmlns:a16="http://schemas.microsoft.com/office/drawing/2014/main" id="{953B5AED-B47B-45AA-BAC9-80655671961C}"/>
              </a:ext>
            </a:extLst>
          </p:cNvPr>
          <p:cNvSpPr txBox="1">
            <a:spLocks noChangeArrowheads="1"/>
          </p:cNvSpPr>
          <p:nvPr/>
        </p:nvSpPr>
        <p:spPr bwMode="auto">
          <a:xfrm>
            <a:off x="1066800" y="171450"/>
            <a:ext cx="6408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Gulf War Illness criteria for In-Depth Study (NIH/WRIISC DC)</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AA4C83B-6D96-4851-A696-E76CD990731D}"/>
              </a:ext>
            </a:extLst>
          </p:cNvPr>
          <p:cNvSpPr>
            <a:spLocks noGrp="1"/>
          </p:cNvSpPr>
          <p:nvPr>
            <p:ph type="title"/>
          </p:nvPr>
        </p:nvSpPr>
        <p:spPr>
          <a:xfrm>
            <a:off x="609600" y="206375"/>
            <a:ext cx="8191500" cy="487363"/>
          </a:xfrm>
        </p:spPr>
        <p:txBody>
          <a:bodyPr rtlCol="0">
            <a:normAutofit/>
          </a:bodyPr>
          <a:lstStyle/>
          <a:p>
            <a:pPr eaLnBrk="1" fontAlgn="auto" hangingPunct="1">
              <a:spcAft>
                <a:spcPts val="0"/>
              </a:spcAft>
              <a:defRPr/>
            </a:pPr>
            <a:r>
              <a:rPr lang="en-US" dirty="0"/>
              <a:t>WRIISC Research Addresses Veteran Top Symptoms</a:t>
            </a:r>
          </a:p>
        </p:txBody>
      </p:sp>
      <p:graphicFrame>
        <p:nvGraphicFramePr>
          <p:cNvPr id="13" name="Table 12">
            <a:extLst>
              <a:ext uri="{FF2B5EF4-FFF2-40B4-BE49-F238E27FC236}">
                <a16:creationId xmlns:a16="http://schemas.microsoft.com/office/drawing/2014/main" id="{684A650A-EEA7-4386-A705-DE17B8CE9855}"/>
              </a:ext>
            </a:extLst>
          </p:cNvPr>
          <p:cNvGraphicFramePr>
            <a:graphicFrameLocks noGrp="1"/>
          </p:cNvGraphicFramePr>
          <p:nvPr/>
        </p:nvGraphicFramePr>
        <p:xfrm>
          <a:off x="457200" y="914400"/>
          <a:ext cx="8229599" cy="5029199"/>
        </p:xfrm>
        <a:graphic>
          <a:graphicData uri="http://schemas.openxmlformats.org/drawingml/2006/table">
            <a:tbl>
              <a:tblPr firstRow="1" firstCol="1" bandRow="1">
                <a:tableStyleId>{5C22544A-7EE6-4342-B048-85BDC9FD1C3A}</a:tableStyleId>
              </a:tblPr>
              <a:tblGrid>
                <a:gridCol w="2819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3733799">
                  <a:extLst>
                    <a:ext uri="{9D8B030D-6E8A-4147-A177-3AD203B41FA5}">
                      <a16:colId xmlns:a16="http://schemas.microsoft.com/office/drawing/2014/main" val="20002"/>
                    </a:ext>
                  </a:extLst>
                </a:gridCol>
              </a:tblGrid>
              <a:tr h="412562">
                <a:tc>
                  <a:txBody>
                    <a:bodyPr/>
                    <a:lstStyle/>
                    <a:p>
                      <a:pPr marL="0" marR="0">
                        <a:spcBef>
                          <a:spcPts val="0"/>
                        </a:spcBef>
                        <a:spcAft>
                          <a:spcPts val="0"/>
                        </a:spcAft>
                      </a:pPr>
                      <a:r>
                        <a:rPr lang="en-US" sz="1600" dirty="0">
                          <a:effectLst/>
                        </a:rPr>
                        <a:t>Top WRIISC Veteran Complaints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WRIISC Research</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dirty="0">
                          <a:effectLst/>
                        </a:rPr>
                        <a:t>Sample of WRIISC Protocol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214905">
                <a:tc>
                  <a:txBody>
                    <a:bodyPr/>
                    <a:lstStyle/>
                    <a:p>
                      <a:pPr marL="0" marR="0">
                        <a:spcBef>
                          <a:spcPts val="0"/>
                        </a:spcBef>
                        <a:spcAft>
                          <a:spcPts val="0"/>
                        </a:spcAft>
                      </a:pPr>
                      <a:r>
                        <a:rPr lang="en-US" sz="1600" dirty="0">
                          <a:effectLst/>
                        </a:rPr>
                        <a:t>1. Pain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A Multimodal Evaluation of the Comparative Efficacy of Yoga versus a Patient-Centered Support Group for Treating Chronic Pain in Gulf War Illness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28944">
                <a:tc>
                  <a:txBody>
                    <a:bodyPr/>
                    <a:lstStyle/>
                    <a:p>
                      <a:pPr marL="0" marR="0">
                        <a:spcBef>
                          <a:spcPts val="0"/>
                        </a:spcBef>
                        <a:spcAft>
                          <a:spcPts val="0"/>
                        </a:spcAft>
                      </a:pPr>
                      <a:r>
                        <a:rPr lang="en-US" sz="1600" dirty="0">
                          <a:effectLst/>
                        </a:rPr>
                        <a:t>2. Fatigue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Post-Exertion Malaise in Gulf War Illness: Brain, Autonomic and Behavioral Interactions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5961">
                <a:tc>
                  <a:txBody>
                    <a:bodyPr/>
                    <a:lstStyle/>
                    <a:p>
                      <a:pPr marL="0" marR="0">
                        <a:spcBef>
                          <a:spcPts val="0"/>
                        </a:spcBef>
                        <a:spcAft>
                          <a:spcPts val="0"/>
                        </a:spcAft>
                      </a:pPr>
                      <a:r>
                        <a:rPr lang="en-US" sz="1600" dirty="0">
                          <a:effectLst/>
                        </a:rPr>
                        <a:t>3. Cognition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Cognitive Rehabilitation for Gulf War Veterans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728944">
                <a:tc>
                  <a:txBody>
                    <a:bodyPr/>
                    <a:lstStyle/>
                    <a:p>
                      <a:pPr marL="0" marR="0">
                        <a:spcBef>
                          <a:spcPts val="0"/>
                        </a:spcBef>
                        <a:spcAft>
                          <a:spcPts val="0"/>
                        </a:spcAft>
                      </a:pPr>
                      <a:r>
                        <a:rPr lang="en-US" sz="1600" dirty="0">
                          <a:effectLst/>
                        </a:rPr>
                        <a:t>4. GI</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Development of Dietary Polyphenol Preparations for Treating Veterans with GWI</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85961">
                <a:tc>
                  <a:txBody>
                    <a:bodyPr/>
                    <a:lstStyle/>
                    <a:p>
                      <a:pPr marL="0" marR="0">
                        <a:spcBef>
                          <a:spcPts val="0"/>
                        </a:spcBef>
                        <a:spcAft>
                          <a:spcPts val="0"/>
                        </a:spcAft>
                      </a:pPr>
                      <a:r>
                        <a:rPr lang="en-US" sz="1600" dirty="0">
                          <a:effectLst/>
                        </a:rPr>
                        <a:t>7. Neurological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Diagnosis of Late-stage, Early-onset, Small-fiber Polyneuropathy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85961">
                <a:tc>
                  <a:txBody>
                    <a:bodyPr/>
                    <a:lstStyle/>
                    <a:p>
                      <a:pPr marL="0" marR="0">
                        <a:spcBef>
                          <a:spcPts val="0"/>
                        </a:spcBef>
                        <a:spcAft>
                          <a:spcPts val="0"/>
                        </a:spcAft>
                      </a:pPr>
                      <a:r>
                        <a:rPr lang="en-US" sz="1600" dirty="0">
                          <a:effectLst/>
                        </a:rPr>
                        <a:t>8. Sleep</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CAM for Sleep, Health Functioning and Quality of Life in Veterans with GWVI</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85961">
                <a:tc>
                  <a:txBody>
                    <a:bodyPr/>
                    <a:lstStyle/>
                    <a:p>
                      <a:pPr marL="0" marR="0">
                        <a:spcBef>
                          <a:spcPts val="0"/>
                        </a:spcBef>
                        <a:spcAft>
                          <a:spcPts val="0"/>
                        </a:spcAft>
                      </a:pPr>
                      <a:r>
                        <a:rPr lang="en-US" sz="1600" dirty="0">
                          <a:effectLst/>
                        </a:rPr>
                        <a:t>10. PTSD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Breathing Meditation Intervention for PTSD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
        <p:nvSpPr>
          <p:cNvPr id="15" name="Star: 5 Points 14">
            <a:extLst>
              <a:ext uri="{FF2B5EF4-FFF2-40B4-BE49-F238E27FC236}">
                <a16:creationId xmlns:a16="http://schemas.microsoft.com/office/drawing/2014/main" id="{A99EF04C-A71D-4EEE-972A-F61DDAD4BDB7}"/>
              </a:ext>
            </a:extLst>
          </p:cNvPr>
          <p:cNvSpPr/>
          <p:nvPr/>
        </p:nvSpPr>
        <p:spPr>
          <a:xfrm>
            <a:off x="3657600" y="2057400"/>
            <a:ext cx="152400" cy="152400"/>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6" name="Star: 5 Points 15">
            <a:extLst>
              <a:ext uri="{FF2B5EF4-FFF2-40B4-BE49-F238E27FC236}">
                <a16:creationId xmlns:a16="http://schemas.microsoft.com/office/drawing/2014/main" id="{F4199E50-67CE-4A63-B8BF-56A857839A70}"/>
              </a:ext>
            </a:extLst>
          </p:cNvPr>
          <p:cNvSpPr/>
          <p:nvPr/>
        </p:nvSpPr>
        <p:spPr>
          <a:xfrm>
            <a:off x="3640138" y="4159250"/>
            <a:ext cx="152400" cy="152400"/>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7" name="Star: 5 Points 16">
            <a:extLst>
              <a:ext uri="{FF2B5EF4-FFF2-40B4-BE49-F238E27FC236}">
                <a16:creationId xmlns:a16="http://schemas.microsoft.com/office/drawing/2014/main" id="{2EC49867-2215-4126-9D59-ACEF31397339}"/>
              </a:ext>
            </a:extLst>
          </p:cNvPr>
          <p:cNvSpPr/>
          <p:nvPr/>
        </p:nvSpPr>
        <p:spPr>
          <a:xfrm>
            <a:off x="3657600" y="3079750"/>
            <a:ext cx="152400" cy="152400"/>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8" name="Star: 5 Points 17">
            <a:extLst>
              <a:ext uri="{FF2B5EF4-FFF2-40B4-BE49-F238E27FC236}">
                <a16:creationId xmlns:a16="http://schemas.microsoft.com/office/drawing/2014/main" id="{452828FE-E291-4F14-BC0B-361A79CB0C99}"/>
              </a:ext>
            </a:extLst>
          </p:cNvPr>
          <p:cNvSpPr/>
          <p:nvPr/>
        </p:nvSpPr>
        <p:spPr>
          <a:xfrm>
            <a:off x="3657600" y="3571875"/>
            <a:ext cx="152400" cy="152400"/>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9" name="Star: 5 Points 18">
            <a:extLst>
              <a:ext uri="{FF2B5EF4-FFF2-40B4-BE49-F238E27FC236}">
                <a16:creationId xmlns:a16="http://schemas.microsoft.com/office/drawing/2014/main" id="{C143ECA4-A84E-4E50-8D7A-B0AC3B31D630}"/>
              </a:ext>
            </a:extLst>
          </p:cNvPr>
          <p:cNvSpPr/>
          <p:nvPr/>
        </p:nvSpPr>
        <p:spPr>
          <a:xfrm>
            <a:off x="3657600" y="4670425"/>
            <a:ext cx="152400" cy="152400"/>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0" name="Star: 5 Points 19">
            <a:extLst>
              <a:ext uri="{FF2B5EF4-FFF2-40B4-BE49-F238E27FC236}">
                <a16:creationId xmlns:a16="http://schemas.microsoft.com/office/drawing/2014/main" id="{F7F592ED-2C26-4264-B393-21A36EC1A08C}"/>
              </a:ext>
            </a:extLst>
          </p:cNvPr>
          <p:cNvSpPr/>
          <p:nvPr/>
        </p:nvSpPr>
        <p:spPr>
          <a:xfrm>
            <a:off x="3657600" y="5181600"/>
            <a:ext cx="152400" cy="152400"/>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1" name="Star: 5 Points 20">
            <a:extLst>
              <a:ext uri="{FF2B5EF4-FFF2-40B4-BE49-F238E27FC236}">
                <a16:creationId xmlns:a16="http://schemas.microsoft.com/office/drawing/2014/main" id="{C9E7C197-1C5D-47B8-B8AF-EA7021413975}"/>
              </a:ext>
            </a:extLst>
          </p:cNvPr>
          <p:cNvSpPr/>
          <p:nvPr/>
        </p:nvSpPr>
        <p:spPr>
          <a:xfrm>
            <a:off x="3657600" y="5562600"/>
            <a:ext cx="152400" cy="152400"/>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2">
            <a:extLst>
              <a:ext uri="{FF2B5EF4-FFF2-40B4-BE49-F238E27FC236}">
                <a16:creationId xmlns:a16="http://schemas.microsoft.com/office/drawing/2014/main" id="{A6D94A5D-5C65-4BDC-AD19-78D7559F82E8}"/>
              </a:ext>
            </a:extLst>
          </p:cNvPr>
          <p:cNvSpPr txBox="1">
            <a:spLocks noChangeArrowheads="1"/>
          </p:cNvSpPr>
          <p:nvPr/>
        </p:nvSpPr>
        <p:spPr bwMode="auto">
          <a:xfrm>
            <a:off x="1460500" y="320675"/>
            <a:ext cx="2654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WRIISC Service Area</a:t>
            </a:r>
          </a:p>
        </p:txBody>
      </p:sp>
      <p:pic>
        <p:nvPicPr>
          <p:cNvPr id="95235" name="Picture 3" descr="Graphical user interface, application, Word&#10;&#10;Description automatically generated">
            <a:extLst>
              <a:ext uri="{FF2B5EF4-FFF2-40B4-BE49-F238E27FC236}">
                <a16:creationId xmlns:a16="http://schemas.microsoft.com/office/drawing/2014/main" id="{EAB4435E-DBF9-4650-812C-C4C526CDD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322" t="36369" r="11259" b="34001"/>
          <a:stretch>
            <a:fillRect/>
          </a:stretch>
        </p:blipFill>
        <p:spPr bwMode="auto">
          <a:xfrm>
            <a:off x="288925" y="1257300"/>
            <a:ext cx="53403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4">
            <a:extLst>
              <a:ext uri="{FF2B5EF4-FFF2-40B4-BE49-F238E27FC236}">
                <a16:creationId xmlns:a16="http://schemas.microsoft.com/office/drawing/2014/main" id="{16C4852D-4165-4070-9ED8-D82FE9BF218B}"/>
              </a:ext>
            </a:extLst>
          </p:cNvPr>
          <p:cNvSpPr txBox="1">
            <a:spLocks noChangeArrowheads="1"/>
          </p:cNvSpPr>
          <p:nvPr/>
        </p:nvSpPr>
        <p:spPr bwMode="auto">
          <a:xfrm>
            <a:off x="5791200" y="320675"/>
            <a:ext cx="320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How to make a referral to the WRIISC program:</a:t>
            </a:r>
          </a:p>
          <a:p>
            <a:pPr>
              <a:spcBef>
                <a:spcPct val="0"/>
              </a:spcBef>
              <a:buFontTx/>
              <a:buNone/>
            </a:pPr>
            <a:endParaRPr lang="en-US" altLang="en-US" sz="1800"/>
          </a:p>
          <a:p>
            <a:pPr>
              <a:spcBef>
                <a:spcPct val="0"/>
              </a:spcBef>
              <a:buFontTx/>
              <a:buNone/>
            </a:pPr>
            <a:r>
              <a:rPr lang="en-US" altLang="en-US" sz="1800"/>
              <a:t>For details, refer to:</a:t>
            </a:r>
          </a:p>
          <a:p>
            <a:pPr>
              <a:spcBef>
                <a:spcPct val="0"/>
              </a:spcBef>
              <a:buFontTx/>
              <a:buNone/>
            </a:pPr>
            <a:r>
              <a:rPr lang="en-US" altLang="en-US" sz="1800"/>
              <a:t>www.warrelatedillness.va.gov</a:t>
            </a:r>
          </a:p>
          <a:p>
            <a:pPr>
              <a:spcBef>
                <a:spcPct val="0"/>
              </a:spcBef>
              <a:buFontTx/>
              <a:buNone/>
            </a:pPr>
            <a:endParaRPr lang="en-US" altLang="en-US" sz="1800"/>
          </a:p>
          <a:p>
            <a:pPr>
              <a:spcBef>
                <a:spcPct val="0"/>
              </a:spcBef>
              <a:buFontTx/>
              <a:buNone/>
            </a:pPr>
            <a:r>
              <a:rPr lang="en-US" altLang="en-US" sz="1800"/>
              <a:t>Primary Care Clinician should make the referral because that clinician will be the one to whom recommendations are directed.</a:t>
            </a:r>
          </a:p>
          <a:p>
            <a:pPr>
              <a:spcBef>
                <a:spcPct val="0"/>
              </a:spcBef>
              <a:buFontTx/>
              <a:buNone/>
            </a:pPr>
            <a:endParaRPr lang="en-US" altLang="en-US" sz="1800"/>
          </a:p>
          <a:p>
            <a:pPr>
              <a:spcBef>
                <a:spcPct val="0"/>
              </a:spcBef>
              <a:buFontTx/>
              <a:buNone/>
            </a:pPr>
            <a:r>
              <a:rPr lang="en-US" altLang="en-US" sz="1800"/>
              <a:t>The referring clinician can open the Veteran’s record in CPRS, Consult Tab, then type “WRIISC” and fill out the questionnaire.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A29F3EB-0822-4D9A-991D-9E0F0FF69871}"/>
              </a:ext>
            </a:extLst>
          </p:cNvPr>
          <p:cNvSpPr>
            <a:spLocks noGrp="1" noChangeArrowheads="1"/>
          </p:cNvSpPr>
          <p:nvPr>
            <p:ph type="title" idx="4294967295"/>
          </p:nvPr>
        </p:nvSpPr>
        <p:spPr>
          <a:xfrm>
            <a:off x="457200" y="274638"/>
            <a:ext cx="8001000" cy="1143000"/>
          </a:xfrm>
        </p:spPr>
        <p:txBody>
          <a:bodyPr/>
          <a:lstStyle/>
          <a:p>
            <a:pPr eaLnBrk="1" hangingPunct="1"/>
            <a:r>
              <a:rPr lang="en-US" altLang="en-US" sz="4000"/>
              <a:t>Gulf War Illness Findings</a:t>
            </a:r>
            <a:br>
              <a:rPr lang="en-US" altLang="en-US" sz="2400"/>
            </a:br>
            <a:r>
              <a:rPr lang="en-US" altLang="en-US" sz="2400"/>
              <a:t>No Identified Diagnostic Entity</a:t>
            </a:r>
          </a:p>
        </p:txBody>
      </p:sp>
      <p:sp>
        <p:nvSpPr>
          <p:cNvPr id="26627" name="Rectangle 3">
            <a:extLst>
              <a:ext uri="{FF2B5EF4-FFF2-40B4-BE49-F238E27FC236}">
                <a16:creationId xmlns:a16="http://schemas.microsoft.com/office/drawing/2014/main" id="{9EABF066-63B9-4863-8800-ED3DBE15AC19}"/>
              </a:ext>
            </a:extLst>
          </p:cNvPr>
          <p:cNvSpPr>
            <a:spLocks noGrp="1" noChangeArrowheads="1"/>
          </p:cNvSpPr>
          <p:nvPr>
            <p:ph type="body" idx="4294967295"/>
          </p:nvPr>
        </p:nvSpPr>
        <p:spPr>
          <a:xfrm>
            <a:off x="152400" y="1417638"/>
            <a:ext cx="8839200" cy="5165725"/>
          </a:xfrm>
        </p:spPr>
        <p:txBody>
          <a:bodyPr/>
          <a:lstStyle/>
          <a:p>
            <a:pPr eaLnBrk="1" hangingPunct="1"/>
            <a:r>
              <a:rPr lang="en-US" altLang="en-US"/>
              <a:t>Somatic Medical – </a:t>
            </a:r>
            <a:r>
              <a:rPr lang="en-US" altLang="en-US" sz="2000"/>
              <a:t>chronic pain (normal x-rays of joints)</a:t>
            </a:r>
          </a:p>
          <a:p>
            <a:pPr eaLnBrk="1" hangingPunct="1"/>
            <a:r>
              <a:rPr lang="en-US" altLang="en-US"/>
              <a:t>Gastro-intestinal – </a:t>
            </a:r>
            <a:r>
              <a:rPr lang="en-US" altLang="en-US" sz="2000"/>
              <a:t>irritable bowel syndrome (no path changes)</a:t>
            </a:r>
          </a:p>
          <a:p>
            <a:pPr eaLnBrk="1" hangingPunct="1"/>
            <a:r>
              <a:rPr lang="en-US" altLang="en-US"/>
              <a:t>Psychiatric –</a:t>
            </a:r>
          </a:p>
          <a:p>
            <a:pPr lvl="1" eaLnBrk="1" hangingPunct="1"/>
            <a:r>
              <a:rPr lang="en-US" altLang="en-US" sz="2000"/>
              <a:t>Chronic Fatigue, Sleep Problems, Depression (brainstem disorders)</a:t>
            </a:r>
          </a:p>
          <a:p>
            <a:pPr lvl="1" eaLnBrk="1" hangingPunct="1"/>
            <a:r>
              <a:rPr lang="en-US" altLang="en-US" sz="2000"/>
              <a:t>neuropsychological dysfunction – borderline but complaints common</a:t>
            </a:r>
          </a:p>
          <a:p>
            <a:pPr eaLnBrk="1" hangingPunct="1"/>
            <a:r>
              <a:rPr lang="en-US" altLang="en-US"/>
              <a:t>Neurological - </a:t>
            </a:r>
          </a:p>
          <a:p>
            <a:pPr lvl="1" eaLnBrk="1" hangingPunct="1"/>
            <a:r>
              <a:rPr lang="en-US" altLang="en-US" sz="2000"/>
              <a:t>peripheral electrophysiological abnormalities</a:t>
            </a:r>
          </a:p>
          <a:p>
            <a:pPr lvl="1" eaLnBrk="1" hangingPunct="1"/>
            <a:r>
              <a:rPr lang="en-US" altLang="en-US" sz="2000"/>
              <a:t>normal MRI, PET scans</a:t>
            </a:r>
          </a:p>
          <a:p>
            <a:pPr lvl="1" eaLnBrk="1" hangingPunct="1"/>
            <a:r>
              <a:rPr lang="en-US" altLang="en-US" sz="2000"/>
              <a:t>abnormal SPECT,  MR spectroscopy, DTI of brain stem</a:t>
            </a:r>
          </a:p>
          <a:p>
            <a:pPr eaLnBrk="1" hangingPunct="1"/>
            <a:r>
              <a:rPr lang="en-US" altLang="en-US"/>
              <a:t>Possible relation to other conditions</a:t>
            </a:r>
          </a:p>
          <a:p>
            <a:pPr lvl="1" eaLnBrk="1" hangingPunct="1"/>
            <a:r>
              <a:rPr lang="en-US" altLang="en-US" sz="2000"/>
              <a:t>chronic fatigue syndrome, fibromyalgia, multiple chemical sensitivity</a:t>
            </a:r>
          </a:p>
          <a:p>
            <a:pPr lvl="1" eaLnBrk="1" hangingPunct="1"/>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E9DDE08-21A1-402D-A1CB-201B843A2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5723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3">
            <a:extLst>
              <a:ext uri="{FF2B5EF4-FFF2-40B4-BE49-F238E27FC236}">
                <a16:creationId xmlns:a16="http://schemas.microsoft.com/office/drawing/2014/main" id="{05762798-C8F9-42FB-A4D7-7610D25769B5}"/>
              </a:ext>
            </a:extLst>
          </p:cNvPr>
          <p:cNvSpPr txBox="1">
            <a:spLocks noChangeArrowheads="1"/>
          </p:cNvSpPr>
          <p:nvPr/>
        </p:nvSpPr>
        <p:spPr bwMode="auto">
          <a:xfrm>
            <a:off x="457200" y="201613"/>
            <a:ext cx="838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t>Summary of the Offensive Ground Campaign </a:t>
            </a:r>
            <a:r>
              <a:rPr lang="en-US" altLang="en-US" sz="2800"/>
              <a:t>– troop location ID tool (Operation Desert Sabre)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ABF3FE5-3F4D-494D-8463-9753485F647C}"/>
              </a:ext>
            </a:extLst>
          </p:cNvPr>
          <p:cNvSpPr>
            <a:spLocks noGrp="1" noChangeArrowheads="1"/>
          </p:cNvSpPr>
          <p:nvPr>
            <p:ph type="title"/>
          </p:nvPr>
        </p:nvSpPr>
        <p:spPr>
          <a:xfrm>
            <a:off x="457200" y="152400"/>
            <a:ext cx="8305800" cy="990600"/>
          </a:xfrm>
        </p:spPr>
        <p:txBody>
          <a:bodyPr/>
          <a:lstStyle/>
          <a:p>
            <a:r>
              <a:rPr lang="en-US" altLang="en-US" sz="2800" b="1"/>
              <a:t>Operation Desert Shield/Desert Storm </a:t>
            </a:r>
            <a:br>
              <a:rPr lang="en-US" altLang="en-US" sz="2800" b="1"/>
            </a:br>
            <a:r>
              <a:rPr lang="en-US" altLang="en-US" sz="2800" b="1"/>
              <a:t>Exposures</a:t>
            </a:r>
          </a:p>
        </p:txBody>
      </p:sp>
      <p:sp>
        <p:nvSpPr>
          <p:cNvPr id="4" name="Content Placeholder 3">
            <a:extLst>
              <a:ext uri="{FF2B5EF4-FFF2-40B4-BE49-F238E27FC236}">
                <a16:creationId xmlns:a16="http://schemas.microsoft.com/office/drawing/2014/main" id="{2BECB66D-98C7-418C-A35C-018CF8AA6689}"/>
              </a:ext>
            </a:extLst>
          </p:cNvPr>
          <p:cNvSpPr txBox="1">
            <a:spLocks/>
          </p:cNvSpPr>
          <p:nvPr/>
        </p:nvSpPr>
        <p:spPr>
          <a:xfrm>
            <a:off x="304800" y="1219200"/>
            <a:ext cx="4572000" cy="4495800"/>
          </a:xfrm>
          <a:prstGeom prst="rect">
            <a:avLst/>
          </a:prstGeom>
        </p:spPr>
        <p:txBody>
          <a:bodyPr/>
          <a:lstStyle>
            <a:lvl1pPr marL="342900" indent="-342900" algn="l" rtl="0" eaLnBrk="1" fontAlgn="base" hangingPunct="1">
              <a:spcBef>
                <a:spcPct val="20000"/>
              </a:spcBef>
              <a:spcAft>
                <a:spcPct val="0"/>
              </a:spcAft>
              <a:buClr>
                <a:srgbClr val="ED174C"/>
              </a:buClr>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1">
                  <a:lumMod val="75000"/>
                </a:schemeClr>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1">
                  <a:lumMod val="75000"/>
                </a:schemeClr>
              </a:buClr>
              <a:buFont typeface="Wingdings" pitchFamily="2" charset="2"/>
              <a:buChar char="§"/>
              <a:defRPr sz="2400">
                <a:solidFill>
                  <a:schemeClr val="tx1"/>
                </a:solidFill>
                <a:latin typeface="+mn-lt"/>
              </a:defRPr>
            </a:lvl3pPr>
            <a:lvl4pPr marL="1600200" indent="-228600" algn="l" rtl="0" eaLnBrk="1" fontAlgn="base" hangingPunct="1">
              <a:spcBef>
                <a:spcPct val="20000"/>
              </a:spcBef>
              <a:spcAft>
                <a:spcPct val="0"/>
              </a:spcAft>
              <a:buClr>
                <a:schemeClr val="bg1">
                  <a:lumMod val="75000"/>
                </a:schemeClr>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1">
                  <a:lumMod val="75000"/>
                </a:schemeClr>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a:defRPr/>
            </a:pPr>
            <a:r>
              <a:rPr lang="en-US" sz="2300" kern="0" dirty="0">
                <a:solidFill>
                  <a:prstClr val="black"/>
                </a:solidFill>
              </a:rPr>
              <a:t>CARC Paint </a:t>
            </a:r>
          </a:p>
          <a:p>
            <a:pPr>
              <a:defRPr/>
            </a:pPr>
            <a:r>
              <a:rPr lang="en-US" sz="2300" kern="0" dirty="0">
                <a:solidFill>
                  <a:prstClr val="black"/>
                </a:solidFill>
              </a:rPr>
              <a:t>Chemical and Biological Weapons </a:t>
            </a:r>
          </a:p>
          <a:p>
            <a:pPr>
              <a:defRPr/>
            </a:pPr>
            <a:r>
              <a:rPr lang="en-US" sz="2300" kern="0" dirty="0">
                <a:solidFill>
                  <a:prstClr val="black"/>
                </a:solidFill>
              </a:rPr>
              <a:t>Depleted Uranium </a:t>
            </a:r>
          </a:p>
          <a:p>
            <a:pPr>
              <a:defRPr/>
            </a:pPr>
            <a:r>
              <a:rPr lang="en-US" sz="2300" kern="0" dirty="0">
                <a:solidFill>
                  <a:prstClr val="black"/>
                </a:solidFill>
              </a:rPr>
              <a:t>Harsh living conditions </a:t>
            </a:r>
          </a:p>
          <a:p>
            <a:pPr>
              <a:defRPr/>
            </a:pPr>
            <a:r>
              <a:rPr lang="en-US" sz="2300" kern="0" dirty="0">
                <a:solidFill>
                  <a:prstClr val="black"/>
                </a:solidFill>
              </a:rPr>
              <a:t>Incoming fire, explosive events </a:t>
            </a:r>
          </a:p>
          <a:p>
            <a:pPr>
              <a:defRPr/>
            </a:pPr>
            <a:r>
              <a:rPr lang="en-US" sz="2300" kern="0" dirty="0">
                <a:solidFill>
                  <a:prstClr val="black"/>
                </a:solidFill>
              </a:rPr>
              <a:t>Industrial solvents and chemicals </a:t>
            </a:r>
          </a:p>
          <a:p>
            <a:pPr>
              <a:defRPr/>
            </a:pPr>
            <a:r>
              <a:rPr lang="en-US" sz="2300" kern="0" dirty="0">
                <a:solidFill>
                  <a:prstClr val="black"/>
                </a:solidFill>
              </a:rPr>
              <a:t>Infections </a:t>
            </a:r>
          </a:p>
          <a:p>
            <a:pPr>
              <a:defRPr/>
            </a:pPr>
            <a:r>
              <a:rPr lang="en-US" sz="2300" kern="0" dirty="0">
                <a:solidFill>
                  <a:prstClr val="black"/>
                </a:solidFill>
              </a:rPr>
              <a:t>Injuries, musculoskeletal wear and tear </a:t>
            </a:r>
          </a:p>
          <a:p>
            <a:pPr>
              <a:defRPr/>
            </a:pPr>
            <a:endParaRPr lang="en-US" kern="0" dirty="0">
              <a:solidFill>
                <a:prstClr val="black"/>
              </a:solidFill>
            </a:endParaRPr>
          </a:p>
        </p:txBody>
      </p:sp>
      <p:sp>
        <p:nvSpPr>
          <p:cNvPr id="5" name="Content Placeholder 4">
            <a:extLst>
              <a:ext uri="{FF2B5EF4-FFF2-40B4-BE49-F238E27FC236}">
                <a16:creationId xmlns:a16="http://schemas.microsoft.com/office/drawing/2014/main" id="{B0F40607-1428-4FC3-A9A1-E9E8893026F3}"/>
              </a:ext>
            </a:extLst>
          </p:cNvPr>
          <p:cNvSpPr txBox="1">
            <a:spLocks/>
          </p:cNvSpPr>
          <p:nvPr/>
        </p:nvSpPr>
        <p:spPr>
          <a:xfrm>
            <a:off x="4876800" y="1219200"/>
            <a:ext cx="4267200" cy="4721225"/>
          </a:xfrm>
          <a:prstGeom prst="rect">
            <a:avLst/>
          </a:prstGeom>
        </p:spPr>
        <p:txBody>
          <a:bodyPr/>
          <a:lstStyle>
            <a:lvl1pPr marL="342900" indent="-342900" algn="l" rtl="0" eaLnBrk="1" fontAlgn="base" hangingPunct="1">
              <a:spcBef>
                <a:spcPct val="20000"/>
              </a:spcBef>
              <a:spcAft>
                <a:spcPct val="0"/>
              </a:spcAft>
              <a:buClr>
                <a:srgbClr val="ED174C"/>
              </a:buClr>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1">
                  <a:lumMod val="75000"/>
                </a:schemeClr>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1">
                  <a:lumMod val="75000"/>
                </a:schemeClr>
              </a:buClr>
              <a:buFont typeface="Wingdings" pitchFamily="2" charset="2"/>
              <a:buChar char="§"/>
              <a:defRPr sz="2400">
                <a:solidFill>
                  <a:schemeClr val="tx1"/>
                </a:solidFill>
                <a:latin typeface="+mn-lt"/>
              </a:defRPr>
            </a:lvl3pPr>
            <a:lvl4pPr marL="1600200" indent="-228600" algn="l" rtl="0" eaLnBrk="1" fontAlgn="base" hangingPunct="1">
              <a:spcBef>
                <a:spcPct val="20000"/>
              </a:spcBef>
              <a:spcAft>
                <a:spcPct val="0"/>
              </a:spcAft>
              <a:buClr>
                <a:schemeClr val="bg1">
                  <a:lumMod val="75000"/>
                </a:schemeClr>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1">
                  <a:lumMod val="75000"/>
                </a:schemeClr>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a:defRPr/>
            </a:pPr>
            <a:r>
              <a:rPr lang="en-US" sz="2300" kern="0" dirty="0">
                <a:solidFill>
                  <a:prstClr val="black"/>
                </a:solidFill>
              </a:rPr>
              <a:t>Oil Well Fires, Smoke, and Petroleum </a:t>
            </a:r>
          </a:p>
          <a:p>
            <a:pPr>
              <a:defRPr/>
            </a:pPr>
            <a:r>
              <a:rPr lang="en-US" sz="2300" kern="0" dirty="0">
                <a:solidFill>
                  <a:prstClr val="black"/>
                </a:solidFill>
              </a:rPr>
              <a:t>Loud noises </a:t>
            </a:r>
          </a:p>
          <a:p>
            <a:pPr>
              <a:defRPr/>
            </a:pPr>
            <a:r>
              <a:rPr lang="en-US" sz="2300" kern="0" dirty="0">
                <a:solidFill>
                  <a:prstClr val="black"/>
                </a:solidFill>
              </a:rPr>
              <a:t>Pesticides </a:t>
            </a:r>
          </a:p>
          <a:p>
            <a:pPr>
              <a:defRPr/>
            </a:pPr>
            <a:r>
              <a:rPr lang="en-US" sz="2300" kern="0" dirty="0">
                <a:solidFill>
                  <a:prstClr val="black"/>
                </a:solidFill>
              </a:rPr>
              <a:t>Physical and Mental Stressors </a:t>
            </a:r>
          </a:p>
          <a:p>
            <a:pPr>
              <a:defRPr/>
            </a:pPr>
            <a:r>
              <a:rPr lang="en-US" sz="2300" kern="0" dirty="0" err="1">
                <a:solidFill>
                  <a:prstClr val="black"/>
                </a:solidFill>
              </a:rPr>
              <a:t>Pyridostigmine</a:t>
            </a:r>
            <a:r>
              <a:rPr lang="en-US" sz="2300" kern="0" dirty="0">
                <a:solidFill>
                  <a:prstClr val="black"/>
                </a:solidFill>
              </a:rPr>
              <a:t> Bromide</a:t>
            </a:r>
          </a:p>
          <a:p>
            <a:pPr>
              <a:defRPr/>
            </a:pPr>
            <a:r>
              <a:rPr lang="en-US" sz="2300" kern="0" dirty="0">
                <a:solidFill>
                  <a:prstClr val="black"/>
                </a:solidFill>
              </a:rPr>
              <a:t>Sand, Dust, Airborne Particulate Matter </a:t>
            </a:r>
          </a:p>
          <a:p>
            <a:pPr>
              <a:defRPr/>
            </a:pPr>
            <a:r>
              <a:rPr lang="en-US" sz="2300" kern="0" dirty="0">
                <a:solidFill>
                  <a:prstClr val="black"/>
                </a:solidFill>
              </a:rPr>
              <a:t>Vaccinations </a:t>
            </a:r>
          </a:p>
          <a:p>
            <a:pPr lvl="1">
              <a:defRPr/>
            </a:pPr>
            <a:r>
              <a:rPr lang="en-US" sz="1900" kern="0" dirty="0">
                <a:solidFill>
                  <a:prstClr val="black"/>
                </a:solidFill>
              </a:rPr>
              <a:t>Multiple in short period of time</a:t>
            </a:r>
          </a:p>
        </p:txBody>
      </p:sp>
      <p:sp>
        <p:nvSpPr>
          <p:cNvPr id="29701" name="TextBox 5">
            <a:extLst>
              <a:ext uri="{FF2B5EF4-FFF2-40B4-BE49-F238E27FC236}">
                <a16:creationId xmlns:a16="http://schemas.microsoft.com/office/drawing/2014/main" id="{CF167087-C285-4409-ACC0-C114D5777D42}"/>
              </a:ext>
            </a:extLst>
          </p:cNvPr>
          <p:cNvSpPr txBox="1">
            <a:spLocks noChangeArrowheads="1"/>
          </p:cNvSpPr>
          <p:nvPr/>
        </p:nvSpPr>
        <p:spPr bwMode="auto">
          <a:xfrm>
            <a:off x="685800" y="58769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REF: </a:t>
            </a:r>
            <a:r>
              <a:rPr lang="en-US" altLang="en-US" sz="1400">
                <a:solidFill>
                  <a:srgbClr val="000000"/>
                </a:solidFill>
              </a:rPr>
              <a:t>WRIISC Clinical Reports</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7055</TotalTime>
  <Words>5461</Words>
  <Application>Microsoft Office PowerPoint</Application>
  <PresentationFormat>On-screen Show (4:3)</PresentationFormat>
  <Paragraphs>667</Paragraphs>
  <Slides>61</Slides>
  <Notes>17</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72" baseType="lpstr">
      <vt:lpstr>Arial</vt:lpstr>
      <vt:lpstr>Calibri</vt:lpstr>
      <vt:lpstr>Calibri Light</vt:lpstr>
      <vt:lpstr>Georgia</vt:lpstr>
      <vt:lpstr>Segoe UI</vt:lpstr>
      <vt:lpstr>Tahoma</vt:lpstr>
      <vt:lpstr>Wingdings</vt:lpstr>
      <vt:lpstr>Default Design</vt:lpstr>
      <vt:lpstr>Office Theme</vt:lpstr>
      <vt:lpstr>3_Office Theme</vt:lpstr>
      <vt:lpstr>Chart</vt:lpstr>
      <vt:lpstr>Gulf War Illnesses (GWI) Acetyl-cholinesterase inhibitor withdrawal hypothesis:  Tardive Dysautonomia  Research Advisory Committee on Gulf War August 4, 2021</vt:lpstr>
      <vt:lpstr>What is Gulf War Illness (GWI)?</vt:lpstr>
      <vt:lpstr>PowerPoint Presentation</vt:lpstr>
      <vt:lpstr>Most Frequent Symptoms, Affected Systems of Veterans from Gulf War 1</vt:lpstr>
      <vt:lpstr>2012-2013 VA Follow-up Study on  30,000 Gulf War Veterans</vt:lpstr>
      <vt:lpstr>PowerPoint Presentation</vt:lpstr>
      <vt:lpstr>Gulf War Illness Findings No Identified Diagnostic Entity</vt:lpstr>
      <vt:lpstr>PowerPoint Presentation</vt:lpstr>
      <vt:lpstr>Operation Desert Shield/Desert Storm  Exposures</vt:lpstr>
      <vt:lpstr>Possible ODS/S/S Chemical  Weapon Exposures</vt:lpstr>
      <vt:lpstr>Model of Sarin Exposure from Khamisiyah</vt:lpstr>
      <vt:lpstr>Some of the Causes Considered</vt:lpstr>
      <vt:lpstr>FUNDAMENTAL PROBLEMS</vt:lpstr>
      <vt:lpstr>Nervous System Sites as Possible Attack-points of Gulf War Illness Pathophysiology</vt:lpstr>
      <vt:lpstr>Small Fiber Neuropathy </vt:lpstr>
      <vt:lpstr>Plausible biological explanations for small nerve fiber damage</vt:lpstr>
      <vt:lpstr>Dysautonomia</vt:lpstr>
      <vt:lpstr>Tardive Dysautonomia in GWI Acetyl-cholinesterase inhibitor withdrawal hypothesis: </vt:lpstr>
      <vt:lpstr>Tardive Dysautonomia in GWI (cont.) Acetyl-cholinesterase inhibitor withdrawal hypothesis:</vt:lpstr>
      <vt:lpstr>NGF (nerve growth factor)</vt:lpstr>
      <vt:lpstr>PowerPoint Presentation</vt:lpstr>
      <vt:lpstr>PowerPoint Presentation</vt:lpstr>
      <vt:lpstr>PowerPoint Presentation</vt:lpstr>
      <vt:lpstr>PowerPoint Presentation</vt:lpstr>
      <vt:lpstr>PowerPoint Presentation</vt:lpstr>
      <vt:lpstr>Chronic Pain Syndromes</vt:lpstr>
      <vt:lpstr>SPECT Brain Scans</vt:lpstr>
      <vt:lpstr>PowerPoint Presentation</vt:lpstr>
      <vt:lpstr>PowerPoint Presentation</vt:lpstr>
      <vt:lpstr>PowerPoint Presentation</vt:lpstr>
      <vt:lpstr>PowerPoint Presentation</vt:lpstr>
      <vt:lpstr>PowerPoint Presentation</vt:lpstr>
      <vt:lpstr>PowerPoint Presentation</vt:lpstr>
      <vt:lpstr>Brain Function Changes in Veterans of ODS/S/S Referred for Memory Complaints SPECT gradations (n=49)</vt:lpstr>
      <vt:lpstr>PowerPoint Presentation</vt:lpstr>
      <vt:lpstr>PowerPoint Presentation</vt:lpstr>
      <vt:lpstr>Significance of SPECT changes in Gulf Vets with memory complaints</vt:lpstr>
      <vt:lpstr>Brain Volume Changes in GWI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Acetyl-Cholinesterase Inhibitor Withdrawal Hypothesis: Conclusions</vt:lpstr>
      <vt:lpstr>Dysautonomia and Other Possible Causes</vt:lpstr>
      <vt:lpstr>Possible Treatments for Symptoms of GWI In all cases, treatments must address the symptoms of the Veterans, minimize their discomfort, and maximize their function, emphasize strong healthy behaviors</vt:lpstr>
      <vt:lpstr>Care for the Symptoms of Gulf War Veterans Focus on Brainstem Treatments</vt:lpstr>
      <vt:lpstr>PowerPoint Presentation</vt:lpstr>
      <vt:lpstr>Heart Rate Variability predicted pain outcome following yoga treatment</vt:lpstr>
      <vt:lpstr>Heart Rate Variability predicted pain outcome following yoga treatment</vt:lpstr>
      <vt:lpstr> ACKNOWLEDGEMENTS</vt:lpstr>
      <vt:lpstr>HOME-WRIISC History</vt:lpstr>
      <vt:lpstr>WRIISC Clinical Services</vt:lpstr>
      <vt:lpstr>WRIISC referrals – Who is Eligible</vt:lpstr>
      <vt:lpstr>Referral Process</vt:lpstr>
      <vt:lpstr>PowerPoint Presentation</vt:lpstr>
      <vt:lpstr>PowerPoint Presentation</vt:lpstr>
      <vt:lpstr>WRIISC Research Addresses Veteran Top Symptoms</vt:lpstr>
      <vt:lpstr>PowerPoint Presentation</vt:lpstr>
    </vt:vector>
  </TitlesOfParts>
  <Company>Stanford / VA Aging Clinical Research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WRIISC-CA research update</dc:title>
  <dc:creator>washford</dc:creator>
  <cp:lastModifiedBy>Wes Ashford</cp:lastModifiedBy>
  <cp:revision>106</cp:revision>
  <cp:lastPrinted>2021-08-03T14:44:25Z</cp:lastPrinted>
  <dcterms:created xsi:type="dcterms:W3CDTF">2011-02-27T09:32:32Z</dcterms:created>
  <dcterms:modified xsi:type="dcterms:W3CDTF">2021-08-03T19:58:47Z</dcterms:modified>
</cp:coreProperties>
</file>