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5"/>
  </p:sldMasterIdLst>
  <p:notesMasterIdLst>
    <p:notesMasterId r:id="rId31"/>
  </p:notesMasterIdLst>
  <p:handoutMasterIdLst>
    <p:handoutMasterId r:id="rId32"/>
  </p:handoutMasterIdLst>
  <p:sldIdLst>
    <p:sldId id="256" r:id="rId6"/>
    <p:sldId id="563" r:id="rId7"/>
    <p:sldId id="259" r:id="rId8"/>
    <p:sldId id="261" r:id="rId9"/>
    <p:sldId id="557" r:id="rId10"/>
    <p:sldId id="267" r:id="rId11"/>
    <p:sldId id="264" r:id="rId12"/>
    <p:sldId id="376" r:id="rId13"/>
    <p:sldId id="564" r:id="rId14"/>
    <p:sldId id="375" r:id="rId15"/>
    <p:sldId id="373" r:id="rId16"/>
    <p:sldId id="362" r:id="rId17"/>
    <p:sldId id="363" r:id="rId18"/>
    <p:sldId id="370" r:id="rId19"/>
    <p:sldId id="360" r:id="rId20"/>
    <p:sldId id="280" r:id="rId21"/>
    <p:sldId id="289" r:id="rId22"/>
    <p:sldId id="555" r:id="rId23"/>
    <p:sldId id="554" r:id="rId24"/>
    <p:sldId id="550" r:id="rId25"/>
    <p:sldId id="368" r:id="rId26"/>
    <p:sldId id="560" r:id="rId27"/>
    <p:sldId id="562" r:id="rId28"/>
    <p:sldId id="364" r:id="rId29"/>
    <p:sldId id="556" r:id="rId30"/>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ヒラギノ角ゴ Pro W3" pitchFamily="1" charset="-128"/>
        <a:cs typeface="+mn-cs"/>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782"/>
    <a:srgbClr val="3088CD"/>
    <a:srgbClr val="173E7A"/>
    <a:srgbClr val="830936"/>
    <a:srgbClr val="83093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12" autoAdjust="0"/>
    <p:restoredTop sz="84305" autoAdjust="0"/>
  </p:normalViewPr>
  <p:slideViewPr>
    <p:cSldViewPr>
      <p:cViewPr varScale="1">
        <p:scale>
          <a:sx n="72" d="100"/>
          <a:sy n="72" d="100"/>
        </p:scale>
        <p:origin x="1277" y="86"/>
      </p:cViewPr>
      <p:guideLst>
        <p:guide orient="horz"/>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100" y="-90"/>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wrap="square" lIns="91440" tIns="45720" rIns="91440" bIns="45720" numCol="1" anchor="t" anchorCtr="0" compatLnSpc="1">
            <a:prstTxWarp prst="textNoShape">
              <a:avLst/>
            </a:prstTxWarp>
          </a:bodyPr>
          <a:lstStyle>
            <a:lvl1pPr>
              <a:defRPr sz="1200">
                <a:latin typeface="Georgia" charset="0"/>
                <a:ea typeface="ヒラギノ角ゴ Pro W3" charset="-128"/>
                <a:cs typeface="+mn-cs"/>
              </a:defRPr>
            </a:lvl1pPr>
          </a:lstStyle>
          <a:p>
            <a:pPr>
              <a:defRPr/>
            </a:pPr>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wrap="square" lIns="91440" tIns="45720" rIns="91440" bIns="45720" numCol="1" anchor="t" anchorCtr="0" compatLnSpc="1">
            <a:prstTxWarp prst="textNoShape">
              <a:avLst/>
            </a:prstTxWarp>
          </a:bodyPr>
          <a:lstStyle>
            <a:lvl1pPr algn="r">
              <a:defRPr sz="1200">
                <a:latin typeface="Georgia" pitchFamily="1" charset="0"/>
              </a:defRPr>
            </a:lvl1pPr>
          </a:lstStyle>
          <a:p>
            <a:fld id="{D5495408-3ECA-48BF-BE60-97B8BDA96480}" type="datetime1">
              <a:rPr lang="en-US" altLang="en-US"/>
              <a:pPr/>
              <a:t>9/19/2022</a:t>
            </a:fld>
            <a:endParaRPr lang="en-US" altLang="en-US"/>
          </a:p>
        </p:txBody>
      </p:sp>
      <p:sp>
        <p:nvSpPr>
          <p:cNvPr id="4" name="Footer Placeholder 3"/>
          <p:cNvSpPr>
            <a:spLocks noGrp="1"/>
          </p:cNvSpPr>
          <p:nvPr>
            <p:ph type="ftr" sz="quarter" idx="2"/>
          </p:nvPr>
        </p:nvSpPr>
        <p:spPr>
          <a:xfrm>
            <a:off x="0" y="8818563"/>
            <a:ext cx="3032125" cy="463550"/>
          </a:xfrm>
          <a:prstGeom prst="rect">
            <a:avLst/>
          </a:prstGeom>
        </p:spPr>
        <p:txBody>
          <a:bodyPr vert="horz" wrap="square" lIns="91440" tIns="45720" rIns="91440" bIns="45720" numCol="1" anchor="b" anchorCtr="0" compatLnSpc="1">
            <a:prstTxWarp prst="textNoShape">
              <a:avLst/>
            </a:prstTxWarp>
          </a:bodyPr>
          <a:lstStyle>
            <a:lvl1pPr>
              <a:defRPr sz="1200">
                <a:latin typeface="Georgia" charset="0"/>
                <a:ea typeface="ヒラギノ角ゴ Pro W3" charset="-128"/>
                <a:cs typeface="+mn-cs"/>
              </a:defRPr>
            </a:lvl1pPr>
          </a:lstStyle>
          <a:p>
            <a:pPr>
              <a:defRPr/>
            </a:pPr>
            <a:endParaRPr lang="en-US"/>
          </a:p>
        </p:txBody>
      </p:sp>
      <p:sp>
        <p:nvSpPr>
          <p:cNvPr id="5" name="Slide Number Placeholder 4"/>
          <p:cNvSpPr>
            <a:spLocks noGrp="1"/>
          </p:cNvSpPr>
          <p:nvPr>
            <p:ph type="sldNum" sz="quarter" idx="3"/>
          </p:nvPr>
        </p:nvSpPr>
        <p:spPr>
          <a:xfrm>
            <a:off x="3963988" y="8818563"/>
            <a:ext cx="3032125" cy="463550"/>
          </a:xfrm>
          <a:prstGeom prst="rect">
            <a:avLst/>
          </a:prstGeom>
        </p:spPr>
        <p:txBody>
          <a:bodyPr vert="horz" wrap="square" lIns="91440" tIns="45720" rIns="91440" bIns="45720" numCol="1" anchor="b" anchorCtr="0" compatLnSpc="1">
            <a:prstTxWarp prst="textNoShape">
              <a:avLst/>
            </a:prstTxWarp>
          </a:bodyPr>
          <a:lstStyle>
            <a:lvl1pPr algn="r">
              <a:defRPr sz="1200">
                <a:latin typeface="Georgia" pitchFamily="1" charset="0"/>
              </a:defRPr>
            </a:lvl1pPr>
          </a:lstStyle>
          <a:p>
            <a:fld id="{E99CFE0A-396B-41F5-82D4-F6FE18F9D372}" type="slidenum">
              <a:rPr lang="en-US" altLang="en-US"/>
              <a:pPr/>
              <a:t>‹#›</a:t>
            </a:fld>
            <a:endParaRPr lang="en-US" altLang="en-US"/>
          </a:p>
        </p:txBody>
      </p:sp>
    </p:spTree>
    <p:extLst>
      <p:ext uri="{BB962C8B-B14F-4D97-AF65-F5344CB8AC3E}">
        <p14:creationId xmlns:p14="http://schemas.microsoft.com/office/powerpoint/2010/main" val="32618025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wrap="square" lIns="93031" tIns="46516" rIns="93031" bIns="46516" numCol="1" anchor="t" anchorCtr="0" compatLnSpc="1">
            <a:prstTxWarp prst="textNoShape">
              <a:avLst/>
            </a:prstTxWarp>
          </a:bodyPr>
          <a:lstStyle>
            <a:lvl1pPr>
              <a:defRPr sz="1200">
                <a:latin typeface="Georgia" charset="0"/>
                <a:ea typeface="ヒラギノ角ゴ Pro W3" charset="-128"/>
                <a:cs typeface="+mn-cs"/>
              </a:defRPr>
            </a:lvl1pPr>
          </a:lstStyle>
          <a:p>
            <a:pPr>
              <a:defRPr/>
            </a:pPr>
            <a:endParaRPr lang="en-US"/>
          </a:p>
        </p:txBody>
      </p:sp>
      <p:sp>
        <p:nvSpPr>
          <p:cNvPr id="3" name="Date Placeholder 2"/>
          <p:cNvSpPr>
            <a:spLocks noGrp="1"/>
          </p:cNvSpPr>
          <p:nvPr>
            <p:ph type="dt" idx="1"/>
          </p:nvPr>
        </p:nvSpPr>
        <p:spPr>
          <a:xfrm>
            <a:off x="3963988" y="0"/>
            <a:ext cx="3032125" cy="463550"/>
          </a:xfrm>
          <a:prstGeom prst="rect">
            <a:avLst/>
          </a:prstGeom>
        </p:spPr>
        <p:txBody>
          <a:bodyPr vert="horz" wrap="square" lIns="93031" tIns="46516" rIns="93031" bIns="46516" numCol="1" anchor="t" anchorCtr="0" compatLnSpc="1">
            <a:prstTxWarp prst="textNoShape">
              <a:avLst/>
            </a:prstTxWarp>
          </a:bodyPr>
          <a:lstStyle>
            <a:lvl1pPr algn="r">
              <a:defRPr sz="1200">
                <a:latin typeface="Georgia" pitchFamily="1" charset="0"/>
              </a:defRPr>
            </a:lvl1pPr>
          </a:lstStyle>
          <a:p>
            <a:fld id="{12855137-815F-4D47-BC01-78B261E5767B}" type="datetime1">
              <a:rPr lang="en-US" altLang="en-US"/>
              <a:pPr/>
              <a:t>9/19/2022</a:t>
            </a:fld>
            <a:endParaRPr lang="en-US" alt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wrap="square" lIns="93031" tIns="46516" rIns="93031" bIns="46516"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00088" y="4410075"/>
            <a:ext cx="5597525" cy="4176713"/>
          </a:xfrm>
          <a:prstGeom prst="rect">
            <a:avLst/>
          </a:prstGeom>
        </p:spPr>
        <p:txBody>
          <a:bodyPr vert="horz" wrap="square" lIns="93031" tIns="46516" rIns="93031" bIns="46516"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32125" cy="463550"/>
          </a:xfrm>
          <a:prstGeom prst="rect">
            <a:avLst/>
          </a:prstGeom>
        </p:spPr>
        <p:txBody>
          <a:bodyPr vert="horz" wrap="square" lIns="93031" tIns="46516" rIns="93031" bIns="46516" numCol="1" anchor="b" anchorCtr="0" compatLnSpc="1">
            <a:prstTxWarp prst="textNoShape">
              <a:avLst/>
            </a:prstTxWarp>
          </a:bodyPr>
          <a:lstStyle>
            <a:lvl1pPr>
              <a:defRPr sz="1200">
                <a:latin typeface="Georgia" charset="0"/>
                <a:ea typeface="ヒラギノ角ゴ Pro W3" charset="-128"/>
                <a:cs typeface="+mn-cs"/>
              </a:defRPr>
            </a:lvl1pPr>
          </a:lstStyle>
          <a:p>
            <a:pPr>
              <a:defRPr/>
            </a:pPr>
            <a:endParaRPr lang="en-US"/>
          </a:p>
        </p:txBody>
      </p:sp>
      <p:sp>
        <p:nvSpPr>
          <p:cNvPr id="7" name="Slide Number Placeholder 6"/>
          <p:cNvSpPr>
            <a:spLocks noGrp="1"/>
          </p:cNvSpPr>
          <p:nvPr>
            <p:ph type="sldNum" sz="quarter" idx="5"/>
          </p:nvPr>
        </p:nvSpPr>
        <p:spPr>
          <a:xfrm>
            <a:off x="3963988" y="8818563"/>
            <a:ext cx="3032125" cy="463550"/>
          </a:xfrm>
          <a:prstGeom prst="rect">
            <a:avLst/>
          </a:prstGeom>
        </p:spPr>
        <p:txBody>
          <a:bodyPr vert="horz" wrap="square" lIns="93031" tIns="46516" rIns="93031" bIns="46516" numCol="1" anchor="b" anchorCtr="0" compatLnSpc="1">
            <a:prstTxWarp prst="textNoShape">
              <a:avLst/>
            </a:prstTxWarp>
          </a:bodyPr>
          <a:lstStyle>
            <a:lvl1pPr algn="r">
              <a:defRPr sz="1200">
                <a:latin typeface="Georgia" pitchFamily="1" charset="0"/>
              </a:defRPr>
            </a:lvl1pPr>
          </a:lstStyle>
          <a:p>
            <a:fld id="{642F54BC-A22F-4F12-95CD-05E42216CD3B}" type="slidenum">
              <a:rPr lang="en-US" altLang="en-US"/>
              <a:pPr/>
              <a:t>‹#›</a:t>
            </a:fld>
            <a:endParaRPr lang="en-US" altLang="en-US"/>
          </a:p>
        </p:txBody>
      </p:sp>
    </p:spTree>
    <p:extLst>
      <p:ext uri="{BB962C8B-B14F-4D97-AF65-F5344CB8AC3E}">
        <p14:creationId xmlns:p14="http://schemas.microsoft.com/office/powerpoint/2010/main" val="621157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Georgia"/>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Georgia"/>
        <a:ea typeface="ヒラギノ角ゴ Pro W3"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Georgia"/>
        <a:ea typeface="ＭＳ Ｐゴシック" charset="-128"/>
        <a:cs typeface="ＭＳ Ｐゴシック" charset="-128"/>
      </a:defRPr>
    </a:lvl3pPr>
    <a:lvl4pPr marL="1371600" algn="l" rtl="0" eaLnBrk="0" fontAlgn="base" hangingPunct="0">
      <a:spcBef>
        <a:spcPct val="30000"/>
      </a:spcBef>
      <a:spcAft>
        <a:spcPct val="0"/>
      </a:spcAft>
      <a:defRPr sz="1200" kern="1200">
        <a:solidFill>
          <a:schemeClr val="tx1"/>
        </a:solidFill>
        <a:latin typeface="Georgia"/>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Georgia"/>
        <a:ea typeface="ヒラギノ角ゴ Pro W3" charset="-128"/>
        <a:cs typeface="ヒラギノ角ゴ Pro W3"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2F54BC-A22F-4F12-95CD-05E42216CD3B}" type="slidenum">
              <a:rPr lang="en-US" altLang="en-US" smtClean="0"/>
              <a:pPr/>
              <a:t>2</a:t>
            </a:fld>
            <a:endParaRPr lang="en-US" altLang="en-US"/>
          </a:p>
        </p:txBody>
      </p:sp>
    </p:spTree>
    <p:extLst>
      <p:ext uri="{BB962C8B-B14F-4D97-AF65-F5344CB8AC3E}">
        <p14:creationId xmlns:p14="http://schemas.microsoft.com/office/powerpoint/2010/main" val="2009500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C0171C8-88D5-4D90-9C95-66DB87426978}"/>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78B4CDD0-0414-4F69-BEFC-A08B2F7410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94ED8D06-738A-4E5C-9BE4-059C9198A4CF}"/>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5658823F-3DAC-4651-BE11-BB384EE401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MOPP</a:t>
            </a:r>
            <a:r>
              <a:rPr lang="en-US" altLang="en-US">
                <a:latin typeface="Arial" panose="020B0604020202020204" pitchFamily="34" charset="0"/>
              </a:rPr>
              <a:t> (</a:t>
            </a:r>
            <a:r>
              <a:rPr lang="en-US" altLang="en-US" b="1">
                <a:latin typeface="Arial" panose="020B0604020202020204" pitchFamily="34" charset="0"/>
              </a:rPr>
              <a:t>M</a:t>
            </a:r>
            <a:r>
              <a:rPr lang="en-US" altLang="en-US">
                <a:latin typeface="Arial" panose="020B0604020202020204" pitchFamily="34" charset="0"/>
              </a:rPr>
              <a:t>ission </a:t>
            </a:r>
            <a:r>
              <a:rPr lang="en-US" altLang="en-US" b="1">
                <a:latin typeface="Arial" panose="020B0604020202020204" pitchFamily="34" charset="0"/>
              </a:rPr>
              <a:t>O</a:t>
            </a:r>
            <a:r>
              <a:rPr lang="en-US" altLang="en-US">
                <a:latin typeface="Arial" panose="020B0604020202020204" pitchFamily="34" charset="0"/>
              </a:rPr>
              <a:t>riented </a:t>
            </a:r>
            <a:r>
              <a:rPr lang="en-US" altLang="en-US" b="1">
                <a:latin typeface="Arial" panose="020B0604020202020204" pitchFamily="34" charset="0"/>
              </a:rPr>
              <a:t>P</a:t>
            </a:r>
            <a:r>
              <a:rPr lang="en-US" altLang="en-US">
                <a:latin typeface="Arial" panose="020B0604020202020204" pitchFamily="34" charset="0"/>
              </a:rPr>
              <a:t>rotective </a:t>
            </a:r>
            <a:r>
              <a:rPr lang="en-US" altLang="en-US" b="1">
                <a:latin typeface="Arial" panose="020B0604020202020204" pitchFamily="34" charset="0"/>
              </a:rPr>
              <a:t>P</a:t>
            </a:r>
            <a:r>
              <a:rPr lang="en-US" altLang="en-US">
                <a:latin typeface="Arial" panose="020B0604020202020204" pitchFamily="34" charset="0"/>
              </a:rPr>
              <a:t>osture)</a:t>
            </a:r>
          </a:p>
        </p:txBody>
      </p:sp>
      <p:sp>
        <p:nvSpPr>
          <p:cNvPr id="32772" name="Slide Number Placeholder 3">
            <a:extLst>
              <a:ext uri="{FF2B5EF4-FFF2-40B4-BE49-F238E27FC236}">
                <a16:creationId xmlns:a16="http://schemas.microsoft.com/office/drawing/2014/main" id="{DFE70B13-D324-4BBF-B79A-6FD46EF3A2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FE6820-28B2-420A-B03F-6A5E5B43D896}" type="slidenum">
              <a:rPr lang="en-US" altLang="en-US" smtClean="0">
                <a:solidFill>
                  <a:srgbClr val="000000"/>
                </a:solidFill>
              </a:rPr>
              <a:pPr/>
              <a:t>17</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0AFF14B0-6721-4150-9A08-CCC8C9ADB8E7}"/>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2C8DBD31-F09C-400A-B59B-708A3AE14B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2532" name="Slide Number Placeholder 3">
            <a:extLst>
              <a:ext uri="{FF2B5EF4-FFF2-40B4-BE49-F238E27FC236}">
                <a16:creationId xmlns:a16="http://schemas.microsoft.com/office/drawing/2014/main" id="{8A4B42DF-5B50-4647-813B-D276B5F43D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5644687-137A-4088-BE36-A09331793FE1}" type="slidenum">
              <a:rPr lang="en-US" altLang="en-US" smtClean="0"/>
              <a:pPr/>
              <a:t>20</a:t>
            </a:fld>
            <a:endParaRPr lang="en-US" altLang="en-US"/>
          </a:p>
        </p:txBody>
      </p:sp>
    </p:spTree>
    <p:extLst>
      <p:ext uri="{BB962C8B-B14F-4D97-AF65-F5344CB8AC3E}">
        <p14:creationId xmlns:p14="http://schemas.microsoft.com/office/powerpoint/2010/main" val="2246457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2F54BC-A22F-4F12-95CD-05E42216CD3B}" type="slidenum">
              <a:rPr lang="en-US" altLang="en-US" smtClean="0"/>
              <a:pPr/>
              <a:t>23</a:t>
            </a:fld>
            <a:endParaRPr lang="en-US" altLang="en-US"/>
          </a:p>
        </p:txBody>
      </p:sp>
    </p:spTree>
    <p:extLst>
      <p:ext uri="{BB962C8B-B14F-4D97-AF65-F5344CB8AC3E}">
        <p14:creationId xmlns:p14="http://schemas.microsoft.com/office/powerpoint/2010/main" val="3343830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2C96E574-8B9E-4314-98FD-4C8F173DE8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A40467-2FE0-4543-8F78-2AC12D84EAD5}" type="slidenum">
              <a:rPr lang="en-US" altLang="en-US" smtClean="0"/>
              <a:pPr/>
              <a:t>24</a:t>
            </a:fld>
            <a:endParaRPr lang="en-US" altLang="en-US"/>
          </a:p>
        </p:txBody>
      </p:sp>
      <p:sp>
        <p:nvSpPr>
          <p:cNvPr id="82947" name="Rectangle 2">
            <a:extLst>
              <a:ext uri="{FF2B5EF4-FFF2-40B4-BE49-F238E27FC236}">
                <a16:creationId xmlns:a16="http://schemas.microsoft.com/office/drawing/2014/main" id="{036196E1-7514-4EC4-A907-AD1BD983A706}"/>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F927425C-96A0-44CF-8537-E29D04DA26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130425"/>
            <a:ext cx="6858000" cy="1470025"/>
          </a:xfrm>
          <a:prstGeom prst="rect">
            <a:avLst/>
          </a:prstGeom>
        </p:spPr>
        <p:txBody>
          <a:bodyPr/>
          <a:lstStyle>
            <a:lvl1pPr algn="l">
              <a:defRPr>
                <a:solidFill>
                  <a:schemeClr val="bg1"/>
                </a:solidFill>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600200" y="3886200"/>
            <a:ext cx="6172200" cy="1752600"/>
          </a:xfrm>
          <a:prstGeom prst="rect">
            <a:avLst/>
          </a:prstGeom>
        </p:spPr>
        <p:txBody>
          <a:bodyPr/>
          <a:lstStyle>
            <a:lvl1pPr marL="0" indent="0" algn="l">
              <a:buNone/>
              <a:defRPr>
                <a:solidFill>
                  <a:schemeClr val="bg1"/>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8"/>
          <p:cNvSpPr>
            <a:spLocks noGrp="1"/>
          </p:cNvSpPr>
          <p:nvPr>
            <p:ph type="dt" sz="half" idx="10"/>
          </p:nvPr>
        </p:nvSpPr>
        <p:spPr/>
        <p:txBody>
          <a:bodyPr/>
          <a:lstStyle>
            <a:lvl1pPr>
              <a:defRPr/>
            </a:lvl1pPr>
          </a:lstStyle>
          <a:p>
            <a:pPr>
              <a:defRPr/>
            </a:pPr>
            <a:r>
              <a:rPr lang="en-US"/>
              <a:t>Office of Patient Care Services </a:t>
            </a:r>
          </a:p>
        </p:txBody>
      </p:sp>
      <p:sp>
        <p:nvSpPr>
          <p:cNvPr id="5" name="Footer Placeholder 9"/>
          <p:cNvSpPr>
            <a:spLocks noGrp="1"/>
          </p:cNvSpPr>
          <p:nvPr>
            <p:ph type="ftr" sz="quarter" idx="11"/>
          </p:nvPr>
        </p:nvSpPr>
        <p:spPr/>
        <p:txBody>
          <a:bodyPr/>
          <a:lstStyle>
            <a:lvl1pPr>
              <a:defRPr/>
            </a:lvl1pPr>
          </a:lstStyle>
          <a:p>
            <a:pPr>
              <a:defRPr/>
            </a:pPr>
            <a:r>
              <a:rPr lang="en-US"/>
              <a:t>Health Outcomes Military Exposures / War Related Illness and Injury Study Center</a:t>
            </a:r>
          </a:p>
        </p:txBody>
      </p:sp>
      <p:sp>
        <p:nvSpPr>
          <p:cNvPr id="6" name="Slide Number Placeholder 10"/>
          <p:cNvSpPr>
            <a:spLocks noGrp="1"/>
          </p:cNvSpPr>
          <p:nvPr>
            <p:ph type="sldNum" sz="quarter" idx="12"/>
          </p:nvPr>
        </p:nvSpPr>
        <p:spPr/>
        <p:txBody>
          <a:bodyPr/>
          <a:lstStyle>
            <a:lvl1pPr>
              <a:defRPr/>
            </a:lvl1pPr>
          </a:lstStyle>
          <a:p>
            <a:fld id="{D6FA5AC5-3E16-4E3C-A3B7-2737D5907A5A}" type="slidenum">
              <a:rPr lang="en-US" altLang="en-US"/>
              <a:pPr/>
              <a:t>‹#›</a:t>
            </a:fld>
            <a:endParaRPr lang="en-US" altLang="en-US"/>
          </a:p>
        </p:txBody>
      </p:sp>
    </p:spTree>
    <p:extLst>
      <p:ext uri="{BB962C8B-B14F-4D97-AF65-F5344CB8AC3E}">
        <p14:creationId xmlns:p14="http://schemas.microsoft.com/office/powerpoint/2010/main" val="2733027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917D11C-E27E-4883-9859-547133EC6D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1ED872C-5B38-4A66-90F2-636C7CDC16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1B3E49C-858C-4F88-80E2-C3E0ED11BD62}"/>
              </a:ext>
            </a:extLst>
          </p:cNvPr>
          <p:cNvSpPr>
            <a:spLocks noGrp="1" noChangeArrowheads="1"/>
          </p:cNvSpPr>
          <p:nvPr>
            <p:ph type="sldNum" sz="quarter" idx="12"/>
          </p:nvPr>
        </p:nvSpPr>
        <p:spPr>
          <a:ln/>
        </p:spPr>
        <p:txBody>
          <a:bodyPr/>
          <a:lstStyle>
            <a:lvl1pPr>
              <a:defRPr/>
            </a:lvl1pPr>
          </a:lstStyle>
          <a:p>
            <a:pPr>
              <a:defRPr/>
            </a:pPr>
            <a:fld id="{E056C142-6100-4660-B85E-906CB3C1365B}" type="slidenum">
              <a:rPr lang="en-US" altLang="en-US"/>
              <a:pPr>
                <a:defRPr/>
              </a:pPr>
              <a:t>‹#›</a:t>
            </a:fld>
            <a:endParaRPr lang="en-US" altLang="en-US"/>
          </a:p>
        </p:txBody>
      </p:sp>
    </p:spTree>
    <p:extLst>
      <p:ext uri="{BB962C8B-B14F-4D97-AF65-F5344CB8AC3E}">
        <p14:creationId xmlns:p14="http://schemas.microsoft.com/office/powerpoint/2010/main" val="1216384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F4A2865-F56D-4E8F-8801-2BC9523BC2A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E7BDA25-ED16-4EB8-B11B-5360286B6D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A478408-F84F-4C07-BC20-28812F5D5715}"/>
              </a:ext>
            </a:extLst>
          </p:cNvPr>
          <p:cNvSpPr>
            <a:spLocks noGrp="1" noChangeArrowheads="1"/>
          </p:cNvSpPr>
          <p:nvPr>
            <p:ph type="sldNum" sz="quarter" idx="12"/>
          </p:nvPr>
        </p:nvSpPr>
        <p:spPr>
          <a:ln/>
        </p:spPr>
        <p:txBody>
          <a:bodyPr/>
          <a:lstStyle>
            <a:lvl1pPr>
              <a:defRPr/>
            </a:lvl1pPr>
          </a:lstStyle>
          <a:p>
            <a:pPr>
              <a:defRPr/>
            </a:pPr>
            <a:fld id="{EE1EF97C-E3FB-4298-90BC-0FE71B6AC254}" type="slidenum">
              <a:rPr lang="en-US" altLang="en-US"/>
              <a:pPr>
                <a:defRPr/>
              </a:pPr>
              <a:t>‹#›</a:t>
            </a:fld>
            <a:endParaRPr lang="en-US" altLang="en-US"/>
          </a:p>
        </p:txBody>
      </p:sp>
    </p:spTree>
    <p:extLst>
      <p:ext uri="{BB962C8B-B14F-4D97-AF65-F5344CB8AC3E}">
        <p14:creationId xmlns:p14="http://schemas.microsoft.com/office/powerpoint/2010/main" val="2652891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
        <p:nvSpPr>
          <p:cNvPr id="6" name="Content Placeholder 2"/>
          <p:cNvSpPr>
            <a:spLocks noGrp="1"/>
          </p:cNvSpPr>
          <p:nvPr>
            <p:ph idx="1"/>
          </p:nvPr>
        </p:nvSpPr>
        <p:spPr>
          <a:xfrm>
            <a:off x="990600" y="1143000"/>
            <a:ext cx="7696200" cy="5181600"/>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8"/>
          <p:cNvSpPr>
            <a:spLocks noGrp="1"/>
          </p:cNvSpPr>
          <p:nvPr>
            <p:ph type="dt" sz="half" idx="10"/>
          </p:nvPr>
        </p:nvSpPr>
        <p:spPr/>
        <p:txBody>
          <a:bodyPr/>
          <a:lstStyle>
            <a:lvl1pPr>
              <a:defRPr/>
            </a:lvl1pPr>
          </a:lstStyle>
          <a:p>
            <a:pPr>
              <a:defRPr/>
            </a:pPr>
            <a:r>
              <a:rPr lang="en-US"/>
              <a:t>Office of Patient Care Services </a:t>
            </a:r>
          </a:p>
        </p:txBody>
      </p:sp>
      <p:sp>
        <p:nvSpPr>
          <p:cNvPr id="5" name="Footer Placeholder 9"/>
          <p:cNvSpPr>
            <a:spLocks noGrp="1"/>
          </p:cNvSpPr>
          <p:nvPr>
            <p:ph type="ftr" sz="quarter" idx="11"/>
          </p:nvPr>
        </p:nvSpPr>
        <p:spPr/>
        <p:txBody>
          <a:bodyPr/>
          <a:lstStyle>
            <a:lvl1pPr>
              <a:defRPr/>
            </a:lvl1pPr>
          </a:lstStyle>
          <a:p>
            <a:pPr>
              <a:defRPr/>
            </a:pPr>
            <a:r>
              <a:rPr lang="en-US"/>
              <a:t>Health Outcomes Military Exposures / War Related Illness and Injury Study Center</a:t>
            </a:r>
          </a:p>
        </p:txBody>
      </p:sp>
      <p:sp>
        <p:nvSpPr>
          <p:cNvPr id="7" name="Slide Number Placeholder 10"/>
          <p:cNvSpPr>
            <a:spLocks noGrp="1"/>
          </p:cNvSpPr>
          <p:nvPr>
            <p:ph type="sldNum" sz="quarter" idx="12"/>
          </p:nvPr>
        </p:nvSpPr>
        <p:spPr/>
        <p:txBody>
          <a:bodyPr/>
          <a:lstStyle>
            <a:lvl1pPr>
              <a:defRPr/>
            </a:lvl1pPr>
          </a:lstStyle>
          <a:p>
            <a:fld id="{A829F25A-84D3-4F9E-BD6A-3ADD05BBF9F6}" type="slidenum">
              <a:rPr lang="en-US" altLang="en-US"/>
              <a:pPr/>
              <a:t>‹#›</a:t>
            </a:fld>
            <a:endParaRPr lang="en-US" altLang="en-US"/>
          </a:p>
        </p:txBody>
      </p:sp>
    </p:spTree>
    <p:extLst>
      <p:ext uri="{BB962C8B-B14F-4D97-AF65-F5344CB8AC3E}">
        <p14:creationId xmlns:p14="http://schemas.microsoft.com/office/powerpoint/2010/main" val="828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457200" y="6553200"/>
            <a:ext cx="2133600" cy="304800"/>
          </a:xfrm>
        </p:spPr>
        <p:txBody>
          <a:bodyPr/>
          <a:lstStyle>
            <a:lvl1pPr>
              <a:defRPr>
                <a:solidFill>
                  <a:srgbClr val="174782"/>
                </a:solidFill>
              </a:defRPr>
            </a:lvl1pPr>
          </a:lstStyle>
          <a:p>
            <a:pPr>
              <a:defRPr/>
            </a:pPr>
            <a:r>
              <a:rPr lang="en-US"/>
              <a:t>Office of Patient Care Services </a:t>
            </a:r>
          </a:p>
        </p:txBody>
      </p:sp>
      <p:sp>
        <p:nvSpPr>
          <p:cNvPr id="13" name="Footer Placeholder 9"/>
          <p:cNvSpPr>
            <a:spLocks noGrp="1"/>
          </p:cNvSpPr>
          <p:nvPr>
            <p:ph type="ftr" sz="quarter" idx="11"/>
          </p:nvPr>
        </p:nvSpPr>
        <p:spPr>
          <a:xfrm>
            <a:off x="2971800" y="6553200"/>
            <a:ext cx="3886200" cy="304800"/>
          </a:xfrm>
        </p:spPr>
        <p:txBody>
          <a:bodyPr/>
          <a:lstStyle>
            <a:lvl1pPr>
              <a:defRPr>
                <a:solidFill>
                  <a:srgbClr val="174782"/>
                </a:solidFill>
              </a:defRPr>
            </a:lvl1pPr>
          </a:lstStyle>
          <a:p>
            <a:pPr>
              <a:defRPr/>
            </a:pPr>
            <a:r>
              <a:rPr lang="en-US"/>
              <a:t>Health Outcomes Military Exposures / War Related Illness and Injury Study Center</a:t>
            </a:r>
          </a:p>
        </p:txBody>
      </p:sp>
      <p:sp>
        <p:nvSpPr>
          <p:cNvPr id="14" name="Slide Number Placeholder 10"/>
          <p:cNvSpPr>
            <a:spLocks noGrp="1"/>
          </p:cNvSpPr>
          <p:nvPr>
            <p:ph type="sldNum" sz="quarter" idx="12"/>
          </p:nvPr>
        </p:nvSpPr>
        <p:spPr>
          <a:xfrm>
            <a:off x="6553200" y="6553200"/>
            <a:ext cx="2133600" cy="304800"/>
          </a:xfrm>
        </p:spPr>
        <p:txBody>
          <a:bodyPr/>
          <a:lstStyle>
            <a:lvl1pPr>
              <a:defRPr>
                <a:solidFill>
                  <a:srgbClr val="174782"/>
                </a:solidFill>
              </a:defRPr>
            </a:lvl1pPr>
          </a:lstStyle>
          <a:p>
            <a:fld id="{A829F25A-84D3-4F9E-BD6A-3ADD05BBF9F6}" type="slidenum">
              <a:rPr lang="en-US" altLang="en-US" smtClean="0"/>
              <a:pPr/>
              <a:t>‹#›</a:t>
            </a:fld>
            <a:endParaRPr lang="en-US" altLang="en-US"/>
          </a:p>
        </p:txBody>
      </p:sp>
    </p:spTree>
    <p:extLst>
      <p:ext uri="{BB962C8B-B14F-4D97-AF65-F5344CB8AC3E}">
        <p14:creationId xmlns:p14="http://schemas.microsoft.com/office/powerpoint/2010/main" val="47673408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457200" y="6553200"/>
            <a:ext cx="2133600" cy="304800"/>
          </a:xfrm>
        </p:spPr>
        <p:txBody>
          <a:bodyPr/>
          <a:lstStyle>
            <a:lvl1pPr>
              <a:defRPr/>
            </a:lvl1pPr>
          </a:lstStyle>
          <a:p>
            <a:pPr>
              <a:defRPr/>
            </a:pPr>
            <a:r>
              <a:rPr lang="en-US"/>
              <a:t>Office of Patient Care Services </a:t>
            </a:r>
          </a:p>
        </p:txBody>
      </p:sp>
      <p:sp>
        <p:nvSpPr>
          <p:cNvPr id="11"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t>Health Outcomes Military Exposures / War Related Illness and Injury Study Center</a:t>
            </a:r>
          </a:p>
        </p:txBody>
      </p:sp>
      <p:sp>
        <p:nvSpPr>
          <p:cNvPr id="18"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pPr/>
              <a:t>‹#›</a:t>
            </a:fld>
            <a:endParaRPr lang="en-US" altLang="en-US"/>
          </a:p>
        </p:txBody>
      </p:sp>
      <p:sp>
        <p:nvSpPr>
          <p:cNvPr id="3" name="Content Placeholder 2"/>
          <p:cNvSpPr>
            <a:spLocks noGrp="1"/>
          </p:cNvSpPr>
          <p:nvPr>
            <p:ph sz="quarter" idx="13"/>
          </p:nvPr>
        </p:nvSpPr>
        <p:spPr>
          <a:xfrm>
            <a:off x="1066800" y="1143000"/>
            <a:ext cx="37719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quarter" idx="14"/>
          </p:nvPr>
        </p:nvSpPr>
        <p:spPr>
          <a:xfrm>
            <a:off x="5029200" y="1143000"/>
            <a:ext cx="37719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1514623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Date Placeholder 8"/>
          <p:cNvSpPr>
            <a:spLocks noGrp="1"/>
          </p:cNvSpPr>
          <p:nvPr>
            <p:ph type="dt" sz="half" idx="10"/>
          </p:nvPr>
        </p:nvSpPr>
        <p:spPr>
          <a:xfrm>
            <a:off x="457200" y="6553200"/>
            <a:ext cx="2133600" cy="304800"/>
          </a:xfrm>
        </p:spPr>
        <p:txBody>
          <a:bodyPr/>
          <a:lstStyle>
            <a:lvl1pPr>
              <a:defRPr/>
            </a:lvl1pPr>
          </a:lstStyle>
          <a:p>
            <a:pPr>
              <a:defRPr/>
            </a:pPr>
            <a:r>
              <a:rPr lang="en-US"/>
              <a:t>Office of Patient Care Services </a:t>
            </a:r>
          </a:p>
        </p:txBody>
      </p:sp>
      <p:sp>
        <p:nvSpPr>
          <p:cNvPr id="17"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t>Health Outcomes Military Exposures / War Related Illness and Injury Study Center</a:t>
            </a:r>
          </a:p>
        </p:txBody>
      </p:sp>
      <p:sp>
        <p:nvSpPr>
          <p:cNvPr id="18"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pPr/>
              <a:t>‹#›</a:t>
            </a:fld>
            <a:endParaRPr lang="en-US" altLang="en-US"/>
          </a:p>
        </p:txBody>
      </p:sp>
      <p:sp>
        <p:nvSpPr>
          <p:cNvPr id="20" name="Content Placeholder 4"/>
          <p:cNvSpPr>
            <a:spLocks noGrp="1"/>
          </p:cNvSpPr>
          <p:nvPr>
            <p:ph sz="quarter" idx="13"/>
          </p:nvPr>
        </p:nvSpPr>
        <p:spPr>
          <a:xfrm>
            <a:off x="990600" y="1143000"/>
            <a:ext cx="3581400" cy="5105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4" hasCustomPrompt="1"/>
          </p:nvPr>
        </p:nvSpPr>
        <p:spPr>
          <a:xfrm>
            <a:off x="4724400" y="5562600"/>
            <a:ext cx="3868738" cy="685800"/>
          </a:xfrm>
          <a:prstGeom prst="rect">
            <a:avLst/>
          </a:prstGeom>
        </p:spPr>
        <p:txBody>
          <a:bodyPr/>
          <a:lstStyle>
            <a:lvl1pPr marL="0" indent="0">
              <a:buNone/>
              <a:defRPr sz="1400" baseline="0">
                <a:solidFill>
                  <a:srgbClr val="174782"/>
                </a:solidFill>
              </a:defRPr>
            </a:lvl1pPr>
            <a:lvl2pPr>
              <a:defRPr sz="1400">
                <a:solidFill>
                  <a:srgbClr val="174782"/>
                </a:solidFill>
              </a:defRPr>
            </a:lvl2pPr>
            <a:lvl3pPr>
              <a:defRPr sz="1400">
                <a:solidFill>
                  <a:srgbClr val="174782"/>
                </a:solidFill>
              </a:defRPr>
            </a:lvl3pPr>
            <a:lvl4pPr>
              <a:defRPr sz="1400">
                <a:solidFill>
                  <a:srgbClr val="174782"/>
                </a:solidFill>
              </a:defRPr>
            </a:lvl4pPr>
            <a:lvl5pPr>
              <a:defRPr sz="1400">
                <a:solidFill>
                  <a:srgbClr val="174782"/>
                </a:solidFill>
              </a:defRPr>
            </a:lvl5pPr>
          </a:lstStyle>
          <a:p>
            <a:pPr lvl="0"/>
            <a:r>
              <a:rPr lang="en-US" dirty="0"/>
              <a:t>Image caption </a:t>
            </a:r>
          </a:p>
        </p:txBody>
      </p:sp>
      <p:sp>
        <p:nvSpPr>
          <p:cNvPr id="7" name="Picture Placeholder 6"/>
          <p:cNvSpPr>
            <a:spLocks noGrp="1"/>
          </p:cNvSpPr>
          <p:nvPr>
            <p:ph type="pic" sz="quarter" idx="15"/>
          </p:nvPr>
        </p:nvSpPr>
        <p:spPr>
          <a:xfrm>
            <a:off x="4724400" y="1143000"/>
            <a:ext cx="3886200" cy="4343400"/>
          </a:xfrm>
          <a:prstGeom prst="rect">
            <a:avLst/>
          </a:prstGeom>
        </p:spPr>
        <p:txBody>
          <a:bodyPr/>
          <a:lstStyle/>
          <a:p>
            <a:r>
              <a:rPr lang="en-US"/>
              <a:t>Click icon to add picture</a:t>
            </a:r>
          </a:p>
        </p:txBody>
      </p:sp>
      <p:sp>
        <p:nvSpPr>
          <p:cNvPr id="9"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2960662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Date Placeholder 8"/>
          <p:cNvSpPr>
            <a:spLocks noGrp="1"/>
          </p:cNvSpPr>
          <p:nvPr>
            <p:ph type="dt" sz="half" idx="10"/>
          </p:nvPr>
        </p:nvSpPr>
        <p:spPr>
          <a:xfrm>
            <a:off x="457200" y="6553200"/>
            <a:ext cx="2133600" cy="304800"/>
          </a:xfrm>
        </p:spPr>
        <p:txBody>
          <a:bodyPr/>
          <a:lstStyle>
            <a:lvl1pPr>
              <a:defRPr/>
            </a:lvl1pPr>
          </a:lstStyle>
          <a:p>
            <a:pPr>
              <a:defRPr/>
            </a:pPr>
            <a:r>
              <a:rPr lang="en-US"/>
              <a:t>Office of Patient Care Services </a:t>
            </a:r>
          </a:p>
        </p:txBody>
      </p:sp>
      <p:sp>
        <p:nvSpPr>
          <p:cNvPr id="12" name="Footer Placeholder 9"/>
          <p:cNvSpPr>
            <a:spLocks noGrp="1"/>
          </p:cNvSpPr>
          <p:nvPr>
            <p:ph type="ftr" sz="quarter" idx="11"/>
          </p:nvPr>
        </p:nvSpPr>
        <p:spPr>
          <a:xfrm>
            <a:off x="2971800" y="6553200"/>
            <a:ext cx="3886200" cy="304800"/>
          </a:xfrm>
        </p:spPr>
        <p:txBody>
          <a:bodyPr/>
          <a:lstStyle>
            <a:lvl1pPr>
              <a:defRPr/>
            </a:lvl1pPr>
          </a:lstStyle>
          <a:p>
            <a:pPr>
              <a:defRPr/>
            </a:pPr>
            <a:r>
              <a:rPr lang="en-US"/>
              <a:t>Health Outcomes Military Exposures / War Related Illness and Injury Study Center</a:t>
            </a:r>
          </a:p>
        </p:txBody>
      </p:sp>
      <p:sp>
        <p:nvSpPr>
          <p:cNvPr id="17" name="Slide Number Placeholder 10"/>
          <p:cNvSpPr>
            <a:spLocks noGrp="1"/>
          </p:cNvSpPr>
          <p:nvPr>
            <p:ph type="sldNum" sz="quarter" idx="12"/>
          </p:nvPr>
        </p:nvSpPr>
        <p:spPr>
          <a:xfrm>
            <a:off x="6553200" y="6553200"/>
            <a:ext cx="2133600" cy="304800"/>
          </a:xfrm>
        </p:spPr>
        <p:txBody>
          <a:bodyPr/>
          <a:lstStyle>
            <a:lvl1pPr>
              <a:defRPr/>
            </a:lvl1pPr>
          </a:lstStyle>
          <a:p>
            <a:fld id="{A829F25A-84D3-4F9E-BD6A-3ADD05BBF9F6}" type="slidenum">
              <a:rPr lang="en-US" altLang="en-US"/>
              <a:pPr/>
              <a:t>‹#›</a:t>
            </a:fld>
            <a:endParaRPr lang="en-US" altLang="en-US"/>
          </a:p>
        </p:txBody>
      </p:sp>
      <p:sp>
        <p:nvSpPr>
          <p:cNvPr id="19" name="Content Placeholder 4"/>
          <p:cNvSpPr>
            <a:spLocks noGrp="1"/>
          </p:cNvSpPr>
          <p:nvPr>
            <p:ph sz="quarter" idx="13"/>
          </p:nvPr>
        </p:nvSpPr>
        <p:spPr>
          <a:xfrm>
            <a:off x="914400" y="4038600"/>
            <a:ext cx="77724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20"/>
          <p:cNvSpPr>
            <a:spLocks noGrp="1"/>
          </p:cNvSpPr>
          <p:nvPr>
            <p:ph type="pic" sz="quarter" idx="17"/>
          </p:nvPr>
        </p:nvSpPr>
        <p:spPr>
          <a:xfrm>
            <a:off x="914400" y="1066800"/>
            <a:ext cx="3733800" cy="2895600"/>
          </a:xfrm>
          <a:prstGeom prst="rect">
            <a:avLst/>
          </a:prstGeom>
        </p:spPr>
        <p:txBody>
          <a:bodyPr/>
          <a:lstStyle/>
          <a:p>
            <a:r>
              <a:rPr lang="en-US"/>
              <a:t>Click icon to add picture</a:t>
            </a:r>
          </a:p>
        </p:txBody>
      </p:sp>
      <p:sp>
        <p:nvSpPr>
          <p:cNvPr id="21" name="Picture Placeholder 20"/>
          <p:cNvSpPr>
            <a:spLocks noGrp="1"/>
          </p:cNvSpPr>
          <p:nvPr>
            <p:ph type="pic" sz="quarter" idx="18"/>
          </p:nvPr>
        </p:nvSpPr>
        <p:spPr>
          <a:xfrm>
            <a:off x="4800600" y="1066800"/>
            <a:ext cx="3886200" cy="2895600"/>
          </a:xfrm>
          <a:prstGeom prst="rect">
            <a:avLst/>
          </a:prstGeom>
        </p:spPr>
        <p:txBody>
          <a:bodyPr/>
          <a:lstStyle/>
          <a:p>
            <a:r>
              <a:rPr lang="en-US"/>
              <a:t>Click icon to add picture</a:t>
            </a:r>
          </a:p>
        </p:txBody>
      </p:sp>
      <p:sp>
        <p:nvSpPr>
          <p:cNvPr id="9"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2858718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914400" y="4038600"/>
            <a:ext cx="77724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p:cNvSpPr>
            <a:spLocks noGrp="1"/>
          </p:cNvSpPr>
          <p:nvPr>
            <p:ph type="dt" sz="half" idx="14"/>
          </p:nvPr>
        </p:nvSpPr>
        <p:spPr/>
        <p:txBody>
          <a:bodyPr/>
          <a:lstStyle/>
          <a:p>
            <a:pPr>
              <a:defRPr/>
            </a:pPr>
            <a:r>
              <a:rPr lang="en-US"/>
              <a:t>Office of Patient Care Services </a:t>
            </a:r>
          </a:p>
        </p:txBody>
      </p:sp>
      <p:sp>
        <p:nvSpPr>
          <p:cNvPr id="7" name="Footer Placeholder 6"/>
          <p:cNvSpPr>
            <a:spLocks noGrp="1"/>
          </p:cNvSpPr>
          <p:nvPr>
            <p:ph type="ftr" sz="quarter" idx="15"/>
          </p:nvPr>
        </p:nvSpPr>
        <p:spPr/>
        <p:txBody>
          <a:bodyPr/>
          <a:lstStyle/>
          <a:p>
            <a:pPr>
              <a:defRPr/>
            </a:pPr>
            <a:r>
              <a:rPr lang="en-US"/>
              <a:t>Health Outcomes Military Exposures / War Related Illness and Injury Study Center</a:t>
            </a:r>
          </a:p>
        </p:txBody>
      </p:sp>
      <p:sp>
        <p:nvSpPr>
          <p:cNvPr id="10" name="Slide Number Placeholder 9"/>
          <p:cNvSpPr>
            <a:spLocks noGrp="1"/>
          </p:cNvSpPr>
          <p:nvPr>
            <p:ph type="sldNum" sz="quarter" idx="16"/>
          </p:nvPr>
        </p:nvSpPr>
        <p:spPr/>
        <p:txBody>
          <a:bodyPr/>
          <a:lstStyle/>
          <a:p>
            <a:fld id="{19FBEEDD-0B05-4B03-823B-B7B914ED2C13}" type="slidenum">
              <a:rPr lang="en-US" altLang="en-US" smtClean="0"/>
              <a:pPr/>
              <a:t>‹#›</a:t>
            </a:fld>
            <a:endParaRPr lang="en-US" altLang="en-US"/>
          </a:p>
        </p:txBody>
      </p:sp>
      <p:sp>
        <p:nvSpPr>
          <p:cNvPr id="21" name="Picture Placeholder 20"/>
          <p:cNvSpPr>
            <a:spLocks noGrp="1"/>
          </p:cNvSpPr>
          <p:nvPr>
            <p:ph type="pic" sz="quarter" idx="17"/>
          </p:nvPr>
        </p:nvSpPr>
        <p:spPr>
          <a:xfrm>
            <a:off x="914400" y="1066800"/>
            <a:ext cx="2514600" cy="2895600"/>
          </a:xfrm>
          <a:prstGeom prst="rect">
            <a:avLst/>
          </a:prstGeom>
        </p:spPr>
        <p:txBody>
          <a:bodyPr/>
          <a:lstStyle/>
          <a:p>
            <a:r>
              <a:rPr lang="en-US"/>
              <a:t>Click icon to add picture</a:t>
            </a:r>
          </a:p>
        </p:txBody>
      </p:sp>
      <p:sp>
        <p:nvSpPr>
          <p:cNvPr id="22" name="Picture Placeholder 20"/>
          <p:cNvSpPr>
            <a:spLocks noGrp="1"/>
          </p:cNvSpPr>
          <p:nvPr>
            <p:ph type="pic" sz="quarter" idx="18"/>
          </p:nvPr>
        </p:nvSpPr>
        <p:spPr>
          <a:xfrm>
            <a:off x="3543300" y="1066800"/>
            <a:ext cx="2514600" cy="2895600"/>
          </a:xfrm>
          <a:prstGeom prst="rect">
            <a:avLst/>
          </a:prstGeom>
        </p:spPr>
        <p:txBody>
          <a:bodyPr/>
          <a:lstStyle/>
          <a:p>
            <a:r>
              <a:rPr lang="en-US"/>
              <a:t>Click icon to add picture</a:t>
            </a:r>
          </a:p>
        </p:txBody>
      </p:sp>
      <p:sp>
        <p:nvSpPr>
          <p:cNvPr id="23" name="Picture Placeholder 20"/>
          <p:cNvSpPr>
            <a:spLocks noGrp="1"/>
          </p:cNvSpPr>
          <p:nvPr>
            <p:ph type="pic" sz="quarter" idx="19"/>
          </p:nvPr>
        </p:nvSpPr>
        <p:spPr>
          <a:xfrm>
            <a:off x="6172200" y="1066800"/>
            <a:ext cx="2514600" cy="2895600"/>
          </a:xfrm>
          <a:prstGeom prst="rect">
            <a:avLst/>
          </a:prstGeom>
        </p:spPr>
        <p:txBody>
          <a:bodyPr/>
          <a:lstStyle/>
          <a:p>
            <a:r>
              <a:rPr lang="en-US"/>
              <a:t>Click icon to add picture</a:t>
            </a:r>
          </a:p>
        </p:txBody>
      </p:sp>
      <p:sp>
        <p:nvSpPr>
          <p:cNvPr id="11" name="Title 1"/>
          <p:cNvSpPr>
            <a:spLocks noGrp="1"/>
          </p:cNvSpPr>
          <p:nvPr>
            <p:ph type="title"/>
          </p:nvPr>
        </p:nvSpPr>
        <p:spPr>
          <a:xfrm>
            <a:off x="990600" y="198438"/>
            <a:ext cx="76962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4115775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62000" y="1371600"/>
            <a:ext cx="7696200" cy="5029200"/>
          </a:xfrm>
          <a:prstGeom prst="rect">
            <a:avLst/>
          </a:prstGeom>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2908479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B492549-F727-47A3-B9A3-FDA2300E31F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EC75FCB-1AF9-4574-9EF3-192856ED16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E2C6A90-BAEC-4C27-A3A1-32E798042533}"/>
              </a:ext>
            </a:extLst>
          </p:cNvPr>
          <p:cNvSpPr>
            <a:spLocks noGrp="1" noChangeArrowheads="1"/>
          </p:cNvSpPr>
          <p:nvPr>
            <p:ph type="sldNum" sz="quarter" idx="12"/>
          </p:nvPr>
        </p:nvSpPr>
        <p:spPr>
          <a:ln/>
        </p:spPr>
        <p:txBody>
          <a:bodyPr/>
          <a:lstStyle>
            <a:lvl1pPr>
              <a:defRPr/>
            </a:lvl1pPr>
          </a:lstStyle>
          <a:p>
            <a:pPr>
              <a:defRPr/>
            </a:pPr>
            <a:fld id="{2B0E9C6D-2DBD-4092-A867-6D5485FCE8E3}" type="slidenum">
              <a:rPr lang="en-US" altLang="en-US"/>
              <a:pPr>
                <a:defRPr/>
              </a:pPr>
              <a:t>‹#›</a:t>
            </a:fld>
            <a:endParaRPr lang="en-US" altLang="en-US"/>
          </a:p>
        </p:txBody>
      </p:sp>
    </p:spTree>
    <p:extLst>
      <p:ext uri="{BB962C8B-B14F-4D97-AF65-F5344CB8AC3E}">
        <p14:creationId xmlns:p14="http://schemas.microsoft.com/office/powerpoint/2010/main" val="2878585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Date Placeholder 8"/>
          <p:cNvSpPr>
            <a:spLocks noGrp="1"/>
          </p:cNvSpPr>
          <p:nvPr>
            <p:ph type="dt" sz="half" idx="2"/>
          </p:nvPr>
        </p:nvSpPr>
        <p:spPr>
          <a:xfrm>
            <a:off x="457200" y="6553200"/>
            <a:ext cx="2133600" cy="304800"/>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Arial" charset="0"/>
                <a:ea typeface="ヒラギノ角ゴ Pro W3" charset="0"/>
                <a:cs typeface="ヒラギノ角ゴ Pro W3" charset="0"/>
              </a:defRPr>
            </a:lvl1pPr>
          </a:lstStyle>
          <a:p>
            <a:pPr>
              <a:defRPr/>
            </a:pPr>
            <a:r>
              <a:rPr lang="en-US"/>
              <a:t>Office of Patient Care Services </a:t>
            </a:r>
          </a:p>
        </p:txBody>
      </p:sp>
      <p:sp>
        <p:nvSpPr>
          <p:cNvPr id="8" name="Footer Placeholder 9"/>
          <p:cNvSpPr>
            <a:spLocks noGrp="1"/>
          </p:cNvSpPr>
          <p:nvPr>
            <p:ph type="ftr" sz="quarter" idx="3"/>
          </p:nvPr>
        </p:nvSpPr>
        <p:spPr>
          <a:xfrm>
            <a:off x="2971800" y="6553200"/>
            <a:ext cx="3886200" cy="304800"/>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chemeClr val="bg1"/>
                </a:solidFill>
                <a:latin typeface="Georgia" charset="0"/>
                <a:ea typeface="ヒラギノ角ゴ Pro W3" charset="-128"/>
                <a:cs typeface="ヒラギノ角ゴ Pro W3" charset="-128"/>
              </a:defRPr>
            </a:lvl1pPr>
          </a:lstStyle>
          <a:p>
            <a:pPr>
              <a:defRPr/>
            </a:pPr>
            <a:r>
              <a:rPr lang="en-US"/>
              <a:t>Health Outcomes Military Exposures / War Related Illness and Injury Study Center</a:t>
            </a:r>
          </a:p>
        </p:txBody>
      </p:sp>
      <p:sp>
        <p:nvSpPr>
          <p:cNvPr id="9" name="Slide Number Placeholder 10"/>
          <p:cNvSpPr>
            <a:spLocks noGrp="1"/>
          </p:cNvSpPr>
          <p:nvPr>
            <p:ph type="sldNum" sz="quarter" idx="4"/>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bg1"/>
                </a:solidFill>
              </a:defRPr>
            </a:lvl1pPr>
          </a:lstStyle>
          <a:p>
            <a:fld id="{19FBEEDD-0B05-4B03-823B-B7B914ED2C1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01" r:id="rId1"/>
    <p:sldLayoutId id="2147484000" r:id="rId2"/>
    <p:sldLayoutId id="2147484003" r:id="rId3"/>
    <p:sldLayoutId id="2147484007" r:id="rId4"/>
    <p:sldLayoutId id="2147484008" r:id="rId5"/>
    <p:sldLayoutId id="2147484009" r:id="rId6"/>
    <p:sldLayoutId id="2147484010" r:id="rId7"/>
    <p:sldLayoutId id="2147484012" r:id="rId8"/>
    <p:sldLayoutId id="2147484013" r:id="rId9"/>
    <p:sldLayoutId id="2147484014" r:id="rId10"/>
    <p:sldLayoutId id="2147484015" r:id="rId11"/>
  </p:sldLayoutIdLst>
  <p:hf hdr="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arrelatedillness.va.gov/" TargetMode="External"/><Relationship Id="rId2" Type="http://schemas.openxmlformats.org/officeDocument/2006/relationships/hyperlink" Target="mailto:wes.ashford@va.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hyperlink" Target="http://www.medafile.com/COMPASS.htm"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www.memtrax.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8" Type="http://schemas.openxmlformats.org/officeDocument/2006/relationships/hyperlink" Target="http://www.medafile.com/COMPASS.htm" TargetMode="External"/><Relationship Id="rId13" Type="http://schemas.openxmlformats.org/officeDocument/2006/relationships/hyperlink" Target="https://recovercovid.org/" TargetMode="External"/><Relationship Id="rId3" Type="http://schemas.openxmlformats.org/officeDocument/2006/relationships/hyperlink" Target="http://www.medafile.com/longCOVID/GHS38.htm" TargetMode="External"/><Relationship Id="rId7" Type="http://schemas.openxmlformats.org/officeDocument/2006/relationships/hyperlink" Target="http://www.medafile.com/DS21sfn.htm" TargetMode="External"/><Relationship Id="rId12" Type="http://schemas.openxmlformats.org/officeDocument/2006/relationships/hyperlink" Target="http://www.memtrax.com/"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hyperlink" Target="http://www.medafile.com/longCOVID/FatigueSeverityScale.htm" TargetMode="External"/><Relationship Id="rId11" Type="http://schemas.openxmlformats.org/officeDocument/2006/relationships/hyperlink" Target="http://www.medafile.com/WRIISC/PSQI.htm" TargetMode="External"/><Relationship Id="rId5" Type="http://schemas.openxmlformats.org/officeDocument/2006/relationships/hyperlink" Target="http://www.medafile.com/PainMatrix-2021.htm" TargetMode="External"/><Relationship Id="rId10" Type="http://schemas.openxmlformats.org/officeDocument/2006/relationships/hyperlink" Target="http://medafile.com/longCOVID/BAI.html" TargetMode="External"/><Relationship Id="rId4" Type="http://schemas.openxmlformats.org/officeDocument/2006/relationships/hyperlink" Target="http://medafile.com/PHQ15.htm" TargetMode="External"/><Relationship Id="rId9" Type="http://schemas.openxmlformats.org/officeDocument/2006/relationships/hyperlink" Target="http://medafile.com/cln/GDS15.htm" TargetMode="External"/><Relationship Id="rId14" Type="http://schemas.openxmlformats.org/officeDocument/2006/relationships/hyperlink" Target="https://www.cdc.gov/coronavirus/2019-ncov/long-term-effects/index.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hyperlink" Target="https://recovercovid.org/" TargetMode="External"/><Relationship Id="rId3" Type="http://schemas.openxmlformats.org/officeDocument/2006/relationships/hyperlink" Target="http://www.medafile.com/GWI" TargetMode="External"/><Relationship Id="rId7" Type="http://schemas.openxmlformats.org/officeDocument/2006/relationships/hyperlink" Target="http://www.memtrax.com/" TargetMode="External"/><Relationship Id="rId2" Type="http://schemas.openxmlformats.org/officeDocument/2006/relationships/hyperlink" Target="http://www.medafile.com/GWI/GulfWar-WRIISC-JWA-2022-09-21.pptx" TargetMode="External"/><Relationship Id="rId1" Type="http://schemas.openxmlformats.org/officeDocument/2006/relationships/slideLayout" Target="../slideLayouts/slideLayout10.xml"/><Relationship Id="rId6" Type="http://schemas.openxmlformats.org/officeDocument/2006/relationships/hyperlink" Target="http://www.medafile.com/COVIDstudy" TargetMode="External"/><Relationship Id="rId5" Type="http://schemas.openxmlformats.org/officeDocument/2006/relationships/hyperlink" Target="http://www.medafile.com/" TargetMode="External"/><Relationship Id="rId4" Type="http://schemas.openxmlformats.org/officeDocument/2006/relationships/hyperlink" Target="http://www.warrelatedillness.va.gov/" TargetMode="External"/><Relationship Id="rId9" Type="http://schemas.openxmlformats.org/officeDocument/2006/relationships/hyperlink" Target="https://www.who.int/news-room/fact-sheets/detail/middle-east-respiratory-syndrome-coronavirus-(mers-c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963D71-A5B5-40D0-8332-718750E82D83}"/>
              </a:ext>
            </a:extLst>
          </p:cNvPr>
          <p:cNvSpPr txBox="1">
            <a:spLocks noGrp="1"/>
          </p:cNvSpPr>
          <p:nvPr>
            <p:ph type="ctrTitle"/>
          </p:nvPr>
        </p:nvSpPr>
        <p:spPr>
          <a:xfrm>
            <a:off x="5791200" y="380999"/>
            <a:ext cx="2971800" cy="577081"/>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srgbClr val="FFFFFF"/>
                </a:solidFill>
                <a:effectLst/>
                <a:uLnTx/>
                <a:uFillTx/>
                <a:latin typeface="Georgia" panose="02040502050405020303" pitchFamily="18" charset="0"/>
                <a:ea typeface="ヒラギノ角ゴ Pro W3" pitchFamily="1" charset="-128"/>
                <a:cs typeface="+mn-cs"/>
              </a:rPr>
              <a:t>Office of Patient Care Services</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srgbClr val="FFFFFF"/>
                </a:solidFill>
                <a:effectLst/>
                <a:uLnTx/>
                <a:uFillTx/>
                <a:latin typeface="Georgia" panose="02040502050405020303" pitchFamily="18" charset="0"/>
                <a:ea typeface="ヒラギノ角ゴ Pro W3" pitchFamily="1" charset="-128"/>
                <a:cs typeface="+mn-cs"/>
              </a:rPr>
              <a:t>Health Outcomes Military Exposures</a:t>
            </a:r>
          </a:p>
          <a:p>
            <a:pPr marL="0" marR="0" lvl="0" indent="0" algn="r" defTabSz="914400" rtl="0" eaLnBrk="1" fontAlgn="base" latinLnBrk="0" hangingPunct="1">
              <a:lnSpc>
                <a:spcPct val="100000"/>
              </a:lnSpc>
              <a:spcBef>
                <a:spcPct val="0"/>
              </a:spcBef>
              <a:spcAft>
                <a:spcPts val="900"/>
              </a:spcAft>
              <a:buClrTx/>
              <a:buSzTx/>
              <a:buFontTx/>
              <a:buNone/>
              <a:tabLst/>
              <a:defRPr/>
            </a:pPr>
            <a:r>
              <a:rPr kumimoji="0" lang="en-US" altLang="en-US" sz="1050" b="0" i="0" u="none" strike="noStrike" kern="1200" cap="none" spc="0" normalizeH="0" baseline="0" noProof="0" dirty="0">
                <a:ln>
                  <a:noFill/>
                </a:ln>
                <a:solidFill>
                  <a:srgbClr val="FFFFFF"/>
                </a:solidFill>
                <a:effectLst/>
                <a:uLnTx/>
                <a:uFillTx/>
                <a:latin typeface="Georgia" panose="02040502050405020303" pitchFamily="18" charset="0"/>
                <a:ea typeface="ヒラギノ角ゴ Pro W3" pitchFamily="1" charset="-128"/>
                <a:cs typeface="+mn-cs"/>
              </a:rPr>
              <a:t>War Related Illness and Injury Study Center</a:t>
            </a:r>
            <a:endParaRPr kumimoji="0" lang="en-US" sz="1800" b="0" i="0" u="none" strike="noStrike" kern="1200" cap="none" spc="0" normalizeH="0" baseline="0" noProof="0" dirty="0">
              <a:ln>
                <a:noFill/>
              </a:ln>
              <a:solidFill>
                <a:prstClr val="black"/>
              </a:solidFill>
              <a:effectLst/>
              <a:uLnTx/>
              <a:uFillTx/>
              <a:latin typeface="Arial" charset="0"/>
              <a:ea typeface="ヒラギノ角ゴ Pro W3" pitchFamily="1" charset="-128"/>
              <a:cs typeface="+mn-cs"/>
            </a:endParaRPr>
          </a:p>
        </p:txBody>
      </p:sp>
      <p:sp>
        <p:nvSpPr>
          <p:cNvPr id="8" name="Title 1">
            <a:extLst>
              <a:ext uri="{FF2B5EF4-FFF2-40B4-BE49-F238E27FC236}">
                <a16:creationId xmlns:a16="http://schemas.microsoft.com/office/drawing/2014/main" id="{9225DB44-79E7-44B1-8328-2E1BF8C19653}"/>
              </a:ext>
            </a:extLst>
          </p:cNvPr>
          <p:cNvSpPr txBox="1">
            <a:spLocks/>
          </p:cNvSpPr>
          <p:nvPr/>
        </p:nvSpPr>
        <p:spPr>
          <a:xfrm>
            <a:off x="838200" y="1199508"/>
            <a:ext cx="7696200" cy="2209800"/>
          </a:xfrm>
          <a:prstGeom prst="rect">
            <a:avLst/>
          </a:prstGeom>
        </p:spPr>
        <p:txBody>
          <a:bodyPr/>
          <a:lstStyle>
            <a:lvl1pPr algn="l" defTabSz="457200" rtl="0" eaLnBrk="1" fontAlgn="base" hangingPunct="1">
              <a:spcBef>
                <a:spcPct val="0"/>
              </a:spcBef>
              <a:spcAft>
                <a:spcPct val="0"/>
              </a:spcAft>
              <a:defRPr sz="4400" kern="120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ctr"/>
            <a:r>
              <a:rPr lang="en-US" altLang="en-US" sz="3600" b="1" dirty="0">
                <a:latin typeface="Arial" panose="020B0604020202020204" pitchFamily="34" charset="0"/>
                <a:cs typeface="Arial" panose="020B0604020202020204" pitchFamily="34" charset="0"/>
              </a:rPr>
              <a:t>Gulf War Illness (GWI)</a:t>
            </a:r>
            <a:br>
              <a:rPr lang="en-US" altLang="en-US" sz="5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Causation Considerations</a:t>
            </a:r>
            <a:br>
              <a:rPr lang="en-US" sz="2400" b="1" dirty="0">
                <a:latin typeface="Arial" panose="020B0604020202020204" pitchFamily="34" charset="0"/>
                <a:cs typeface="Arial" panose="020B0604020202020204" pitchFamily="34" charset="0"/>
              </a:rPr>
            </a:br>
            <a:br>
              <a:rPr lang="en-US" sz="2400" b="1" dirty="0">
                <a:solidFill>
                  <a:srgbClr val="FF0000"/>
                </a:solidFill>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R</a:t>
            </a:r>
            <a:r>
              <a:rPr lang="en-US" altLang="en-US" sz="2400" b="1" dirty="0">
                <a:latin typeface="Arial" panose="020B0604020202020204" pitchFamily="34" charset="0"/>
                <a:cs typeface="Arial" panose="020B0604020202020204" pitchFamily="34" charset="0"/>
              </a:rPr>
              <a:t>esearch Advisory Committee on Gulf War</a:t>
            </a:r>
            <a:br>
              <a:rPr lang="en-US" altLang="en-US" sz="2400" b="1" dirty="0">
                <a:latin typeface="Arial" panose="020B0604020202020204" pitchFamily="34" charset="0"/>
                <a:cs typeface="Arial" panose="020B0604020202020204" pitchFamily="34" charset="0"/>
              </a:rPr>
            </a:br>
            <a:r>
              <a:rPr lang="en-US" altLang="en-US" sz="2400" b="1" dirty="0">
                <a:latin typeface="Arial" panose="020B0604020202020204" pitchFamily="34" charset="0"/>
                <a:cs typeface="Arial" panose="020B0604020202020204" pitchFamily="34" charset="0"/>
              </a:rPr>
              <a:t>September 21, 2022</a:t>
            </a:r>
            <a:endParaRPr lang="en-US" sz="2400" dirty="0">
              <a:latin typeface="Arial" panose="020B0604020202020204" pitchFamily="34" charset="0"/>
              <a:cs typeface="Arial" panose="020B0604020202020204" pitchFamily="34" charset="0"/>
            </a:endParaRPr>
          </a:p>
        </p:txBody>
      </p:sp>
      <p:sp>
        <p:nvSpPr>
          <p:cNvPr id="10" name="Subtitle 4">
            <a:extLst>
              <a:ext uri="{FF2B5EF4-FFF2-40B4-BE49-F238E27FC236}">
                <a16:creationId xmlns:a16="http://schemas.microsoft.com/office/drawing/2014/main" id="{B053BAD7-F836-4DE7-8C0B-7613E9BB9501}"/>
              </a:ext>
            </a:extLst>
          </p:cNvPr>
          <p:cNvSpPr>
            <a:spLocks noGrp="1"/>
          </p:cNvSpPr>
          <p:nvPr>
            <p:ph type="subTitle" idx="1"/>
          </p:nvPr>
        </p:nvSpPr>
        <p:spPr>
          <a:xfrm>
            <a:off x="228600" y="4267201"/>
            <a:ext cx="8915400" cy="2209800"/>
          </a:xfrm>
        </p:spPr>
        <p:txBody>
          <a:bodyPr/>
          <a:lstStyle/>
          <a:p>
            <a:pPr algn="ctr"/>
            <a:br>
              <a:rPr lang="en-US" sz="1800" dirty="0"/>
            </a:br>
            <a:endParaRPr lang="en-US" sz="2000" dirty="0"/>
          </a:p>
        </p:txBody>
      </p:sp>
      <p:sp>
        <p:nvSpPr>
          <p:cNvPr id="3" name="TextBox 2">
            <a:extLst>
              <a:ext uri="{FF2B5EF4-FFF2-40B4-BE49-F238E27FC236}">
                <a16:creationId xmlns:a16="http://schemas.microsoft.com/office/drawing/2014/main" id="{0286FEA5-0693-34A8-A71A-D6D342E731B7}"/>
              </a:ext>
            </a:extLst>
          </p:cNvPr>
          <p:cNvSpPr txBox="1"/>
          <p:nvPr/>
        </p:nvSpPr>
        <p:spPr>
          <a:xfrm>
            <a:off x="889571" y="3659298"/>
            <a:ext cx="7696200" cy="2974725"/>
          </a:xfrm>
          <a:prstGeom prst="rect">
            <a:avLst/>
          </a:prstGeom>
          <a:noFill/>
        </p:spPr>
        <p:txBody>
          <a:bodyPr wrap="square">
            <a:spAutoFit/>
          </a:bodyPr>
          <a:lstStyle/>
          <a:p>
            <a:pPr marL="0" indent="0" algn="ctr" eaLnBrk="1" hangingPunct="1">
              <a:lnSpc>
                <a:spcPct val="110000"/>
              </a:lnSpc>
              <a:spcBef>
                <a:spcPts val="600"/>
              </a:spcBef>
              <a:buFontTx/>
              <a:buNone/>
            </a:pPr>
            <a:r>
              <a:rPr lang="en-US" altLang="en-US" sz="2400" b="1" dirty="0">
                <a:solidFill>
                  <a:schemeClr val="bg1"/>
                </a:solidFill>
              </a:rPr>
              <a:t>J. Wesson Ashford, MD, PhD</a:t>
            </a:r>
          </a:p>
          <a:p>
            <a:pPr marL="0" indent="0" algn="ctr" eaLnBrk="1" hangingPunct="1">
              <a:lnSpc>
                <a:spcPct val="110000"/>
              </a:lnSpc>
              <a:spcBef>
                <a:spcPts val="600"/>
              </a:spcBef>
              <a:buFontTx/>
              <a:buNone/>
            </a:pPr>
            <a:r>
              <a:rPr lang="en-US" altLang="en-US" sz="1800" b="1" dirty="0">
                <a:solidFill>
                  <a:schemeClr val="bg1"/>
                </a:solidFill>
              </a:rPr>
              <a:t>Director, WRIISC-CA</a:t>
            </a:r>
            <a:br>
              <a:rPr lang="en-US" altLang="en-US" sz="1800" b="1" dirty="0">
                <a:solidFill>
                  <a:schemeClr val="bg1"/>
                </a:solidFill>
              </a:rPr>
            </a:br>
            <a:r>
              <a:rPr lang="en-US" altLang="en-US" sz="1800" b="1" dirty="0">
                <a:solidFill>
                  <a:schemeClr val="bg1"/>
                </a:solidFill>
              </a:rPr>
              <a:t>VA Palo Alto Health Care System </a:t>
            </a:r>
            <a:br>
              <a:rPr lang="en-US" altLang="en-US" sz="1600" b="1" dirty="0">
                <a:solidFill>
                  <a:schemeClr val="bg1"/>
                </a:solidFill>
              </a:rPr>
            </a:br>
            <a:r>
              <a:rPr lang="en-US" altLang="en-US" sz="1800" b="1" dirty="0">
                <a:solidFill>
                  <a:srgbClr val="FFFF00"/>
                </a:solidFill>
                <a:hlinkClick r:id="rId2">
                  <a:extLst>
                    <a:ext uri="{A12FA001-AC4F-418D-AE19-62706E023703}">
                      <ahyp:hlinkClr xmlns:ahyp="http://schemas.microsoft.com/office/drawing/2018/hyperlinkcolor" val="tx"/>
                    </a:ext>
                  </a:extLst>
                </a:hlinkClick>
              </a:rPr>
              <a:t>wes.ashford@va.gov</a:t>
            </a:r>
            <a:endParaRPr lang="en-US" altLang="en-US" sz="1800" b="1" dirty="0">
              <a:solidFill>
                <a:srgbClr val="FFFF00"/>
              </a:solidFill>
            </a:endParaRPr>
          </a:p>
          <a:p>
            <a:pPr marL="0" indent="0" algn="ctr" eaLnBrk="1" hangingPunct="1">
              <a:lnSpc>
                <a:spcPct val="110000"/>
              </a:lnSpc>
              <a:buFontTx/>
              <a:buNone/>
            </a:pPr>
            <a:r>
              <a:rPr lang="en-US" altLang="en-US" sz="1800" b="1" dirty="0">
                <a:solidFill>
                  <a:srgbClr val="FFFF00"/>
                </a:solidFill>
                <a:hlinkClick r:id="rId3">
                  <a:extLst>
                    <a:ext uri="{A12FA001-AC4F-418D-AE19-62706E023703}">
                      <ahyp:hlinkClr xmlns:ahyp="http://schemas.microsoft.com/office/drawing/2018/hyperlinkcolor" val="tx"/>
                    </a:ext>
                  </a:extLst>
                </a:hlinkClick>
              </a:rPr>
              <a:t>www.warrelatedillness.va.gov</a:t>
            </a:r>
            <a:r>
              <a:rPr lang="en-US" altLang="en-US" sz="1800" b="1" dirty="0">
                <a:solidFill>
                  <a:srgbClr val="FFFF00"/>
                </a:solidFill>
              </a:rPr>
              <a:t> </a:t>
            </a:r>
          </a:p>
          <a:p>
            <a:pPr marL="0" indent="0" algn="ctr" eaLnBrk="1" hangingPunct="1">
              <a:lnSpc>
                <a:spcPct val="110000"/>
              </a:lnSpc>
              <a:buFontTx/>
              <a:buNone/>
            </a:pPr>
            <a:r>
              <a:rPr lang="en-US" altLang="en-US" sz="2400" b="1" dirty="0">
                <a:solidFill>
                  <a:srgbClr val="0070C0"/>
                </a:solidFill>
                <a:latin typeface="Tahoma" panose="020B0604030504040204" pitchFamily="34" charset="0"/>
              </a:rPr>
              <a:t>Sides at:  </a:t>
            </a:r>
          </a:p>
          <a:p>
            <a:pPr marL="0" indent="0" algn="ctr" eaLnBrk="1" hangingPunct="1">
              <a:lnSpc>
                <a:spcPct val="110000"/>
              </a:lnSpc>
              <a:buFontTx/>
              <a:buNone/>
            </a:pPr>
            <a:r>
              <a:rPr lang="en-US" altLang="en-US" sz="2400" b="1" dirty="0">
                <a:solidFill>
                  <a:srgbClr val="FFFF00"/>
                </a:solidFill>
                <a:latin typeface="Tahoma" panose="020B0604030504040204" pitchFamily="34" charset="0"/>
              </a:rPr>
              <a:t>http://www.medafile.com/GWI/GulfWar-WRIISC-JWA-2022-09-21.pptx</a:t>
            </a:r>
            <a:endParaRPr lang="en-US" altLang="en-US" sz="3200" b="1" dirty="0">
              <a:solidFill>
                <a:srgbClr val="FFFF00"/>
              </a:solidFill>
              <a:latin typeface="Tahoma" panose="020B0604030504040204" pitchFamily="34" charset="0"/>
            </a:endParaRPr>
          </a:p>
        </p:txBody>
      </p:sp>
    </p:spTree>
    <p:extLst>
      <p:ext uri="{BB962C8B-B14F-4D97-AF65-F5344CB8AC3E}">
        <p14:creationId xmlns:p14="http://schemas.microsoft.com/office/powerpoint/2010/main" val="2823739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5D507FF1-606E-436E-9300-729ABD6073EF}"/>
              </a:ext>
            </a:extLst>
          </p:cNvPr>
          <p:cNvSpPr>
            <a:spLocks noGrp="1" noChangeArrowheads="1"/>
          </p:cNvSpPr>
          <p:nvPr>
            <p:ph type="title"/>
          </p:nvPr>
        </p:nvSpPr>
        <p:spPr>
          <a:xfrm>
            <a:off x="1752600" y="76200"/>
            <a:ext cx="6477000" cy="563563"/>
          </a:xfrm>
        </p:spPr>
        <p:txBody>
          <a:bodyPr/>
          <a:lstStyle/>
          <a:p>
            <a:r>
              <a:rPr lang="en-US" altLang="en-US" dirty="0">
                <a:solidFill>
                  <a:schemeClr val="bg1"/>
                </a:solidFill>
              </a:rPr>
              <a:t>Brain Stem Changes in GWI</a:t>
            </a:r>
          </a:p>
        </p:txBody>
      </p:sp>
      <p:sp>
        <p:nvSpPr>
          <p:cNvPr id="62467" name="Content Placeholder 2">
            <a:extLst>
              <a:ext uri="{FF2B5EF4-FFF2-40B4-BE49-F238E27FC236}">
                <a16:creationId xmlns:a16="http://schemas.microsoft.com/office/drawing/2014/main" id="{4B50E02A-C0B0-4A9E-8BD4-971ADCA7C0FD}"/>
              </a:ext>
            </a:extLst>
          </p:cNvPr>
          <p:cNvSpPr>
            <a:spLocks noGrp="1" noChangeArrowheads="1"/>
          </p:cNvSpPr>
          <p:nvPr>
            <p:ph idx="1"/>
          </p:nvPr>
        </p:nvSpPr>
        <p:spPr>
          <a:xfrm>
            <a:off x="304800" y="1295401"/>
            <a:ext cx="8534400" cy="4495800"/>
          </a:xfrm>
        </p:spPr>
        <p:txBody>
          <a:bodyPr/>
          <a:lstStyle/>
          <a:p>
            <a:r>
              <a:rPr lang="en-US" altLang="en-US" sz="2000" dirty="0">
                <a:solidFill>
                  <a:srgbClr val="333333"/>
                </a:solidFill>
              </a:rPr>
              <a:t>Subcortical brain atrophy in Gulf War Illness</a:t>
            </a:r>
          </a:p>
          <a:p>
            <a:pPr lvl="1"/>
            <a:r>
              <a:rPr lang="en-US" altLang="en-US" sz="1400" dirty="0">
                <a:solidFill>
                  <a:srgbClr val="333333"/>
                </a:solidFill>
              </a:rPr>
              <a:t>Highest atrophy was observed in the </a:t>
            </a:r>
            <a:r>
              <a:rPr lang="en-US" altLang="en-US" sz="1400" dirty="0">
                <a:solidFill>
                  <a:srgbClr val="333333"/>
                </a:solidFill>
                <a:highlight>
                  <a:srgbClr val="FFFF00"/>
                </a:highlight>
              </a:rPr>
              <a:t>brainstem</a:t>
            </a:r>
          </a:p>
          <a:p>
            <a:pPr lvl="1"/>
            <a:r>
              <a:rPr lang="en-US" altLang="en-US" sz="1400" dirty="0">
                <a:solidFill>
                  <a:srgbClr val="333333"/>
                </a:solidFill>
              </a:rPr>
              <a:t>Graded atrophy of regions anatomically connected through the brainstem via the crossed superior cerebellar peduncle (left cerebellum → right thalamus, right cerebellum → left thalamus)</a:t>
            </a:r>
          </a:p>
          <a:p>
            <a:pPr lvl="1"/>
            <a:r>
              <a:rPr lang="en-US" altLang="en-US" sz="1400" dirty="0">
                <a:solidFill>
                  <a:srgbClr val="333333"/>
                </a:solidFill>
              </a:rPr>
              <a:t>Distribution of atrophy and systematic reduction in volume of other subcortical areas (basal ganglia, amygdala and diencephalon), resembles the distribution of atrophy seen in toxic encephalopathy</a:t>
            </a:r>
          </a:p>
          <a:p>
            <a:pPr lvl="1"/>
            <a:r>
              <a:rPr lang="en-US" altLang="en-US" sz="1400" dirty="0" err="1">
                <a:solidFill>
                  <a:srgbClr val="FF0000"/>
                </a:solidFill>
              </a:rPr>
              <a:t>Peka</a:t>
            </a:r>
            <a:r>
              <a:rPr lang="en-US" altLang="en-US" sz="1400" dirty="0">
                <a:solidFill>
                  <a:srgbClr val="FF0000"/>
                </a:solidFill>
              </a:rPr>
              <a:t> </a:t>
            </a:r>
            <a:r>
              <a:rPr lang="en-US" altLang="en-US" sz="1400" dirty="0" err="1">
                <a:solidFill>
                  <a:srgbClr val="FF0000"/>
                </a:solidFill>
              </a:rPr>
              <a:t>Christova</a:t>
            </a:r>
            <a:r>
              <a:rPr lang="en-US" altLang="en-US" sz="1400" dirty="0">
                <a:solidFill>
                  <a:srgbClr val="FF0000"/>
                </a:solidFill>
              </a:rPr>
              <a:t>, Lisa M. James, Brian E. </a:t>
            </a:r>
            <a:r>
              <a:rPr lang="en-US" altLang="en-US" sz="1400" dirty="0" err="1">
                <a:solidFill>
                  <a:srgbClr val="FF0000"/>
                </a:solidFill>
              </a:rPr>
              <a:t>Engdahl</a:t>
            </a:r>
            <a:r>
              <a:rPr lang="en-US" altLang="en-US" sz="1400" dirty="0">
                <a:solidFill>
                  <a:srgbClr val="FF0000"/>
                </a:solidFill>
              </a:rPr>
              <a:t>, Scott M. Lewis, Adam F. Carpenter &amp; Apostolos P. Georgopoulos. Experimental Brain Research (2017)</a:t>
            </a:r>
          </a:p>
          <a:p>
            <a:endParaRPr lang="en-US" altLang="en-US" sz="2000" dirty="0"/>
          </a:p>
          <a:p>
            <a:r>
              <a:rPr lang="en-US" altLang="en-US" sz="2000" dirty="0"/>
              <a:t>Brainstem atrophy in Gulf War Illness</a:t>
            </a:r>
          </a:p>
          <a:p>
            <a:pPr lvl="1"/>
            <a:r>
              <a:rPr lang="en-US" altLang="en-US" sz="1400" dirty="0"/>
              <a:t>Significant subcortical atrophy, but no cortical differences, in the GWI group relative to controls</a:t>
            </a:r>
          </a:p>
          <a:p>
            <a:pPr lvl="1"/>
            <a:r>
              <a:rPr lang="en-US" altLang="en-US" sz="1400" dirty="0"/>
              <a:t>Largest effect in the </a:t>
            </a:r>
            <a:r>
              <a:rPr lang="en-US" altLang="en-US" sz="1400" dirty="0">
                <a:highlight>
                  <a:srgbClr val="FFFF00"/>
                </a:highlight>
              </a:rPr>
              <a:t>brainstem</a:t>
            </a:r>
            <a:r>
              <a:rPr lang="en-US" altLang="en-US" sz="1400" dirty="0"/>
              <a:t>, followed by ventral diencephalon, the thalamus </a:t>
            </a:r>
          </a:p>
          <a:p>
            <a:pPr lvl="1"/>
            <a:r>
              <a:rPr lang="en-US" altLang="en-US" sz="1400" dirty="0">
                <a:highlight>
                  <a:srgbClr val="FFFF00"/>
                </a:highlight>
              </a:rPr>
              <a:t>Smaller brainstem volumes were significantly correlated with increased severities of fatigue and pain symptoms.</a:t>
            </a:r>
          </a:p>
          <a:p>
            <a:pPr lvl="1"/>
            <a:r>
              <a:rPr lang="en-US" altLang="en-US" sz="1400" dirty="0">
                <a:solidFill>
                  <a:srgbClr val="FF0000"/>
                </a:solidFill>
              </a:rPr>
              <a:t>Yu Zhang, Timothy Avery, Andrei A. </a:t>
            </a:r>
            <a:r>
              <a:rPr lang="en-US" altLang="en-US" sz="1400" dirty="0" err="1">
                <a:solidFill>
                  <a:srgbClr val="FF0000"/>
                </a:solidFill>
              </a:rPr>
              <a:t>Vakhtina</a:t>
            </a:r>
            <a:r>
              <a:rPr lang="en-US" altLang="en-US" sz="1400" dirty="0">
                <a:solidFill>
                  <a:srgbClr val="FF0000"/>
                </a:solidFill>
              </a:rPr>
              <a:t>, Danielle C. </a:t>
            </a:r>
            <a:r>
              <a:rPr lang="en-US" altLang="en-US" sz="1400" dirty="0" err="1">
                <a:solidFill>
                  <a:srgbClr val="FF0000"/>
                </a:solidFill>
              </a:rPr>
              <a:t>Mathersul</a:t>
            </a:r>
            <a:r>
              <a:rPr lang="en-US" altLang="en-US" sz="1400" dirty="0">
                <a:solidFill>
                  <a:srgbClr val="FF0000"/>
                </a:solidFill>
              </a:rPr>
              <a:t>, Eric </a:t>
            </a:r>
            <a:r>
              <a:rPr lang="en-US" altLang="en-US" sz="1400" dirty="0" err="1">
                <a:solidFill>
                  <a:srgbClr val="FF0000"/>
                </a:solidFill>
              </a:rPr>
              <a:t>Tranvinh</a:t>
            </a:r>
            <a:r>
              <a:rPr lang="en-US" altLang="en-US" sz="1400" dirty="0">
                <a:solidFill>
                  <a:srgbClr val="FF0000"/>
                </a:solidFill>
              </a:rPr>
              <a:t>, Max </a:t>
            </a:r>
            <a:r>
              <a:rPr lang="en-US" altLang="en-US" sz="1400" dirty="0" err="1">
                <a:solidFill>
                  <a:srgbClr val="FF0000"/>
                </a:solidFill>
              </a:rPr>
              <a:t>Wintermark</a:t>
            </a:r>
            <a:r>
              <a:rPr lang="en-US" altLang="en-US" sz="1400" dirty="0">
                <a:solidFill>
                  <a:srgbClr val="FF0000"/>
                </a:solidFill>
              </a:rPr>
              <a:t>, Payam </a:t>
            </a:r>
            <a:r>
              <a:rPr lang="en-US" altLang="en-US" sz="1400" dirty="0" err="1">
                <a:solidFill>
                  <a:srgbClr val="FF0000"/>
                </a:solidFill>
              </a:rPr>
              <a:t>Massaband</a:t>
            </a:r>
            <a:r>
              <a:rPr lang="en-US" altLang="en-US" sz="1400" dirty="0">
                <a:solidFill>
                  <a:srgbClr val="FF0000"/>
                </a:solidFill>
              </a:rPr>
              <a:t>, J. Wesson. Ashford, Peter J. Bayley, Ansgar J. Furst.  </a:t>
            </a:r>
            <a:r>
              <a:rPr lang="en-US" altLang="en-US" sz="1400" dirty="0" err="1">
                <a:solidFill>
                  <a:srgbClr val="FF0000"/>
                </a:solidFill>
              </a:rPr>
              <a:t>NeuroToxicology</a:t>
            </a:r>
            <a:r>
              <a:rPr lang="en-US" altLang="en-US" sz="1400" dirty="0">
                <a:solidFill>
                  <a:srgbClr val="FF0000"/>
                </a:solidFill>
              </a:rPr>
              <a:t> (2020)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Graphical user interface, application&#10;&#10;Description automatically generated">
            <a:extLst>
              <a:ext uri="{FF2B5EF4-FFF2-40B4-BE49-F238E27FC236}">
                <a16:creationId xmlns:a16="http://schemas.microsoft.com/office/drawing/2014/main" id="{3FE93396-58B3-4558-86D5-CAE8FA4BC2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359" t="35954" r="56619" b="9554"/>
          <a:stretch>
            <a:fillRect/>
          </a:stretch>
        </p:blipFill>
        <p:spPr bwMode="auto">
          <a:xfrm>
            <a:off x="1181099" y="926642"/>
            <a:ext cx="6781800" cy="477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Box 4">
            <a:extLst>
              <a:ext uri="{FF2B5EF4-FFF2-40B4-BE49-F238E27FC236}">
                <a16:creationId xmlns:a16="http://schemas.microsoft.com/office/drawing/2014/main" id="{7D9297EC-4C13-4085-ADDE-E71F6D61812E}"/>
              </a:ext>
            </a:extLst>
          </p:cNvPr>
          <p:cNvSpPr txBox="1">
            <a:spLocks noChangeArrowheads="1"/>
          </p:cNvSpPr>
          <p:nvPr/>
        </p:nvSpPr>
        <p:spPr bwMode="auto">
          <a:xfrm>
            <a:off x="473868" y="5761738"/>
            <a:ext cx="81962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b="1" dirty="0">
                <a:solidFill>
                  <a:srgbClr val="FF0000"/>
                </a:solidFill>
              </a:rPr>
              <a:t>Brainstem damage is associated with poorer sleep quality and increased pain in gulf war illness veterans </a:t>
            </a:r>
          </a:p>
          <a:p>
            <a:pPr>
              <a:spcBef>
                <a:spcPct val="0"/>
              </a:spcBef>
              <a:buFontTx/>
              <a:buNone/>
            </a:pPr>
            <a:r>
              <a:rPr lang="en-US" altLang="en-US" sz="800" dirty="0">
                <a:solidFill>
                  <a:srgbClr val="FF0000"/>
                </a:solidFill>
              </a:rPr>
              <a:t>Yu Zhang a,* , Andrei A. Vakhtin c , Jessica </a:t>
            </a:r>
            <a:r>
              <a:rPr lang="en-US" altLang="en-US" sz="800" dirty="0" err="1">
                <a:solidFill>
                  <a:srgbClr val="FF0000"/>
                </a:solidFill>
              </a:rPr>
              <a:t>Dietch</a:t>
            </a:r>
            <a:r>
              <a:rPr lang="en-US" altLang="en-US" sz="800" dirty="0">
                <a:solidFill>
                  <a:srgbClr val="FF0000"/>
                </a:solidFill>
              </a:rPr>
              <a:t> </a:t>
            </a:r>
            <a:r>
              <a:rPr lang="en-US" altLang="en-US" sz="800" dirty="0" err="1">
                <a:solidFill>
                  <a:srgbClr val="FF0000"/>
                </a:solidFill>
              </a:rPr>
              <a:t>a,b</a:t>
            </a:r>
            <a:r>
              <a:rPr lang="en-US" altLang="en-US" sz="800" dirty="0">
                <a:solidFill>
                  <a:srgbClr val="FF0000"/>
                </a:solidFill>
              </a:rPr>
              <a:t> , Jennifer S. Jennings a , Jerome A. Yesavage </a:t>
            </a:r>
            <a:r>
              <a:rPr lang="en-US" altLang="en-US" sz="800" dirty="0" err="1">
                <a:solidFill>
                  <a:srgbClr val="FF0000"/>
                </a:solidFill>
              </a:rPr>
              <a:t>a,b</a:t>
            </a:r>
            <a:r>
              <a:rPr lang="en-US" altLang="en-US" sz="800" dirty="0">
                <a:solidFill>
                  <a:srgbClr val="FF0000"/>
                </a:solidFill>
              </a:rPr>
              <a:t> , J. David Clark </a:t>
            </a:r>
            <a:r>
              <a:rPr lang="en-US" altLang="en-US" sz="800" dirty="0" err="1">
                <a:solidFill>
                  <a:srgbClr val="FF0000"/>
                </a:solidFill>
              </a:rPr>
              <a:t>a,b</a:t>
            </a:r>
            <a:r>
              <a:rPr lang="en-US" altLang="en-US" sz="800" dirty="0">
                <a:solidFill>
                  <a:srgbClr val="FF0000"/>
                </a:solidFill>
              </a:rPr>
              <a:t> , Peter J. Bayley </a:t>
            </a:r>
            <a:r>
              <a:rPr lang="en-US" altLang="en-US" sz="800" dirty="0" err="1">
                <a:solidFill>
                  <a:srgbClr val="FF0000"/>
                </a:solidFill>
              </a:rPr>
              <a:t>a,b</a:t>
            </a:r>
            <a:r>
              <a:rPr lang="en-US" altLang="en-US" sz="800" dirty="0">
                <a:solidFill>
                  <a:srgbClr val="FF0000"/>
                </a:solidFill>
              </a:rPr>
              <a:t> , J. Wesson Ashford </a:t>
            </a:r>
            <a:r>
              <a:rPr lang="en-US" altLang="en-US" sz="800" dirty="0" err="1">
                <a:solidFill>
                  <a:srgbClr val="FF0000"/>
                </a:solidFill>
              </a:rPr>
              <a:t>a,b</a:t>
            </a:r>
            <a:r>
              <a:rPr lang="en-US" altLang="en-US" sz="800" dirty="0">
                <a:solidFill>
                  <a:srgbClr val="FF0000"/>
                </a:solidFill>
              </a:rPr>
              <a:t> , Ansgar J. Furst </a:t>
            </a:r>
            <a:r>
              <a:rPr lang="en-US" altLang="en-US" sz="800" dirty="0" err="1">
                <a:solidFill>
                  <a:srgbClr val="FF0000"/>
                </a:solidFill>
              </a:rPr>
              <a:t>a,b</a:t>
            </a:r>
            <a:r>
              <a:rPr lang="en-US" altLang="en-US" sz="800" dirty="0">
                <a:solidFill>
                  <a:srgbClr val="FF0000"/>
                </a:solidFill>
              </a:rPr>
              <a:t> a  -  War Related Illness &amp; Injury Study Center (WRIISC), VA Palo Alto Health Care System, Palo Alto, CA, United States b Stanford University, Stanford, CA, United States c The Mind Research Network, Albuquerque, NM, United States. Life Sciences 280 (2021) 119724.</a:t>
            </a:r>
          </a:p>
        </p:txBody>
      </p:sp>
      <p:sp>
        <p:nvSpPr>
          <p:cNvPr id="2" name="TextBox 1">
            <a:extLst>
              <a:ext uri="{FF2B5EF4-FFF2-40B4-BE49-F238E27FC236}">
                <a16:creationId xmlns:a16="http://schemas.microsoft.com/office/drawing/2014/main" id="{8E7403F0-D9D5-45B8-B7BB-94019698CF1B}"/>
              </a:ext>
            </a:extLst>
          </p:cNvPr>
          <p:cNvSpPr txBox="1"/>
          <p:nvPr/>
        </p:nvSpPr>
        <p:spPr>
          <a:xfrm>
            <a:off x="1371600" y="187924"/>
            <a:ext cx="5931432" cy="584775"/>
          </a:xfrm>
          <a:prstGeom prst="rect">
            <a:avLst/>
          </a:prstGeom>
          <a:noFill/>
        </p:spPr>
        <p:txBody>
          <a:bodyPr wrap="none" rtlCol="0">
            <a:spAutoFit/>
          </a:bodyPr>
          <a:lstStyle/>
          <a:p>
            <a:r>
              <a:rPr lang="en-US" sz="3200" dirty="0">
                <a:solidFill>
                  <a:schemeClr val="bg1"/>
                </a:solidFill>
              </a:rPr>
              <a:t>BRAINSTEM DAMAGE IN GWI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a:extLst>
              <a:ext uri="{FF2B5EF4-FFF2-40B4-BE49-F238E27FC236}">
                <a16:creationId xmlns:a16="http://schemas.microsoft.com/office/drawing/2014/main" id="{AB74527A-3A4C-4763-BF50-34134FF1D2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7523749" cy="517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Box 2">
            <a:extLst>
              <a:ext uri="{FF2B5EF4-FFF2-40B4-BE49-F238E27FC236}">
                <a16:creationId xmlns:a16="http://schemas.microsoft.com/office/drawing/2014/main" id="{7FF0062A-F402-4490-948B-F1921E7BC769}"/>
              </a:ext>
            </a:extLst>
          </p:cNvPr>
          <p:cNvSpPr txBox="1">
            <a:spLocks noChangeArrowheads="1"/>
          </p:cNvSpPr>
          <p:nvPr/>
        </p:nvSpPr>
        <p:spPr bwMode="auto">
          <a:xfrm>
            <a:off x="990600" y="152400"/>
            <a:ext cx="78420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dirty="0">
                <a:solidFill>
                  <a:schemeClr val="bg1"/>
                </a:solidFill>
              </a:rPr>
              <a:t>BRAINSTEM, Autonomic Nervous System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D630D0D7-FDD0-4595-B270-5E064AD3AC1C}"/>
              </a:ext>
            </a:extLst>
          </p:cNvPr>
          <p:cNvSpPr>
            <a:spLocks noGrp="1" noChangeArrowheads="1"/>
          </p:cNvSpPr>
          <p:nvPr>
            <p:ph type="title"/>
          </p:nvPr>
        </p:nvSpPr>
        <p:spPr>
          <a:xfrm>
            <a:off x="457200" y="152400"/>
            <a:ext cx="8229600" cy="563562"/>
          </a:xfrm>
        </p:spPr>
        <p:txBody>
          <a:bodyPr/>
          <a:lstStyle/>
          <a:p>
            <a:r>
              <a:rPr lang="en-US" altLang="en-US" sz="3200" b="1" dirty="0">
                <a:solidFill>
                  <a:schemeClr val="bg1"/>
                </a:solidFill>
              </a:rPr>
              <a:t>DYSAUTONOMIA AND THE BRAINSTEM</a:t>
            </a:r>
          </a:p>
        </p:txBody>
      </p:sp>
      <p:sp>
        <p:nvSpPr>
          <p:cNvPr id="3" name="Content Placeholder 2">
            <a:extLst>
              <a:ext uri="{FF2B5EF4-FFF2-40B4-BE49-F238E27FC236}">
                <a16:creationId xmlns:a16="http://schemas.microsoft.com/office/drawing/2014/main" id="{B13209CB-1740-47C8-BA16-33C7A41A35B3}"/>
              </a:ext>
            </a:extLst>
          </p:cNvPr>
          <p:cNvSpPr>
            <a:spLocks noGrp="1"/>
          </p:cNvSpPr>
          <p:nvPr>
            <p:ph idx="1"/>
          </p:nvPr>
        </p:nvSpPr>
        <p:spPr>
          <a:xfrm>
            <a:off x="457200" y="1272791"/>
            <a:ext cx="8229600" cy="5410200"/>
          </a:xfrm>
        </p:spPr>
        <p:txBody>
          <a:bodyPr/>
          <a:lstStyle/>
          <a:p>
            <a:pPr>
              <a:defRPr/>
            </a:pPr>
            <a:r>
              <a:rPr lang="en-US" sz="2000" dirty="0"/>
              <a:t>Dysautonomia is common in fibromyalgia, chronic fatigue syndrome, and irritable bowel syndrome, raising the possibility that such dysautonomia could be their common clustering underlying GWI pathogenesis. </a:t>
            </a:r>
          </a:p>
          <a:p>
            <a:pPr>
              <a:defRPr/>
            </a:pPr>
            <a:r>
              <a:rPr lang="en-US" sz="2000" dirty="0">
                <a:highlight>
                  <a:srgbClr val="FFFF00"/>
                </a:highlight>
              </a:rPr>
              <a:t>BUT, GWI occurs late in Gulf War Veterans, usually after return</a:t>
            </a:r>
          </a:p>
          <a:p>
            <a:pPr marL="457200" lvl="1" indent="0">
              <a:buFontTx/>
              <a:buNone/>
              <a:defRPr/>
            </a:pPr>
            <a:r>
              <a:rPr lang="en-US" sz="1800" dirty="0">
                <a:highlight>
                  <a:srgbClr val="FFFF00"/>
                </a:highlight>
              </a:rPr>
              <a:t>	- no evidence of an acute condition (e.g., nerve agent poison)</a:t>
            </a:r>
          </a:p>
          <a:p>
            <a:pPr marL="457200" lvl="1" indent="0">
              <a:buFontTx/>
              <a:buNone/>
              <a:defRPr/>
            </a:pPr>
            <a:r>
              <a:rPr lang="en-US" sz="1800" dirty="0">
                <a:highlight>
                  <a:srgbClr val="FFFF00"/>
                </a:highlight>
              </a:rPr>
              <a:t>	- suggests long-term response to unknown factor</a:t>
            </a:r>
          </a:p>
          <a:p>
            <a:pPr marL="457200" lvl="1" indent="0">
              <a:buFontTx/>
              <a:buNone/>
              <a:defRPr/>
            </a:pPr>
            <a:r>
              <a:rPr lang="en-US" sz="1800" dirty="0">
                <a:highlight>
                  <a:srgbClr val="FFFF00"/>
                </a:highlight>
              </a:rPr>
              <a:t>		 - ? Like long-COVID, related to SARS-CoV-2 infection </a:t>
            </a:r>
          </a:p>
          <a:p>
            <a:pPr marL="457200" lvl="1" indent="0">
              <a:buFontTx/>
              <a:buNone/>
              <a:defRPr/>
            </a:pPr>
            <a:r>
              <a:rPr lang="en-US" sz="1800" dirty="0">
                <a:highlight>
                  <a:srgbClr val="FFFF00"/>
                </a:highlight>
              </a:rPr>
              <a:t>		 - ? MERS ancestor (from camels, which frequented the theatre)</a:t>
            </a:r>
          </a:p>
          <a:p>
            <a:pPr marL="457200" lvl="1" indent="0">
              <a:buFontTx/>
              <a:buNone/>
              <a:defRPr/>
            </a:pPr>
            <a:r>
              <a:rPr lang="en-US" sz="1800" dirty="0">
                <a:highlight>
                  <a:srgbClr val="FFFF00"/>
                </a:highlight>
              </a:rPr>
              <a:t>	- numerous environmental factors/stress – disturb immune system</a:t>
            </a:r>
            <a:endParaRPr lang="en-US" sz="2000" dirty="0">
              <a:highlight>
                <a:srgbClr val="FFFF00"/>
              </a:highlight>
            </a:endParaRPr>
          </a:p>
          <a:p>
            <a:pPr>
              <a:defRPr/>
            </a:pPr>
            <a:r>
              <a:rPr lang="en-US" sz="2000" dirty="0"/>
              <a:t>The Gulf War Veterans have many symptoms</a:t>
            </a:r>
          </a:p>
          <a:p>
            <a:pPr lvl="1">
              <a:defRPr/>
            </a:pPr>
            <a:r>
              <a:rPr lang="en-US" sz="1600" dirty="0"/>
              <a:t>usually “unexplained”, but most have possible autonomic relationships</a:t>
            </a:r>
          </a:p>
          <a:p>
            <a:pPr>
              <a:defRPr/>
            </a:pPr>
            <a:r>
              <a:rPr lang="en-US" sz="2000" dirty="0"/>
              <a:t>The autonomic nervous system is under control of the brain stem, so dysautonomia can be caused by disruption of the brain stem.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8439D5F6-8488-4C1B-A981-855336642949}"/>
              </a:ext>
            </a:extLst>
          </p:cNvPr>
          <p:cNvSpPr>
            <a:spLocks noGrp="1" noChangeArrowheads="1"/>
          </p:cNvSpPr>
          <p:nvPr>
            <p:ph type="title"/>
          </p:nvPr>
        </p:nvSpPr>
        <p:spPr>
          <a:xfrm>
            <a:off x="609600" y="167481"/>
            <a:ext cx="8229600" cy="884238"/>
          </a:xfrm>
        </p:spPr>
        <p:txBody>
          <a:bodyPr/>
          <a:lstStyle/>
          <a:p>
            <a:r>
              <a:rPr lang="en-US" altLang="en-US" sz="3200" dirty="0">
                <a:solidFill>
                  <a:schemeClr val="bg1"/>
                </a:solidFill>
              </a:rPr>
              <a:t>Dysautonomia and Related Possible Causes</a:t>
            </a:r>
          </a:p>
        </p:txBody>
      </p:sp>
      <p:sp>
        <p:nvSpPr>
          <p:cNvPr id="62467" name="Content Placeholder 2">
            <a:extLst>
              <a:ext uri="{FF2B5EF4-FFF2-40B4-BE49-F238E27FC236}">
                <a16:creationId xmlns:a16="http://schemas.microsoft.com/office/drawing/2014/main" id="{DCE1497F-F118-4600-A61D-D15F54D5ACC7}"/>
              </a:ext>
            </a:extLst>
          </p:cNvPr>
          <p:cNvSpPr>
            <a:spLocks noGrp="1" noChangeArrowheads="1"/>
          </p:cNvSpPr>
          <p:nvPr>
            <p:ph idx="1"/>
          </p:nvPr>
        </p:nvSpPr>
        <p:spPr>
          <a:xfrm>
            <a:off x="457200" y="975519"/>
            <a:ext cx="8229600" cy="5715000"/>
          </a:xfrm>
        </p:spPr>
        <p:txBody>
          <a:bodyPr/>
          <a:lstStyle/>
          <a:p>
            <a:pPr>
              <a:defRPr/>
            </a:pPr>
            <a:r>
              <a:rPr lang="en-US" altLang="en-US" sz="1800" dirty="0"/>
              <a:t>See: </a:t>
            </a:r>
            <a:r>
              <a:rPr lang="en-US" altLang="en-US" sz="1800" dirty="0" err="1"/>
              <a:t>Gean</a:t>
            </a:r>
            <a:r>
              <a:rPr lang="en-US" altLang="en-US" sz="1800" dirty="0"/>
              <a:t> et al., 2021 – Life Sciences</a:t>
            </a:r>
          </a:p>
          <a:p>
            <a:pPr lvl="1">
              <a:defRPr/>
            </a:pPr>
            <a:r>
              <a:rPr lang="en-US" altLang="en-US" sz="1400" dirty="0"/>
              <a:t>Title: “Biological measures and diagnostic tools for </a:t>
            </a:r>
            <a:r>
              <a:rPr lang="en-US" altLang="en-US" sz="1400" dirty="0">
                <a:highlight>
                  <a:srgbClr val="00FF00"/>
                </a:highlight>
              </a:rPr>
              <a:t>Gulf War Illness </a:t>
            </a:r>
            <a:r>
              <a:rPr lang="en-US" altLang="en-US" sz="1400" dirty="0"/>
              <a:t>– A systematic review”</a:t>
            </a:r>
          </a:p>
          <a:p>
            <a:pPr lvl="1">
              <a:defRPr/>
            </a:pPr>
            <a:r>
              <a:rPr lang="en-US" altLang="en-US" sz="1400" dirty="0"/>
              <a:t>Areas of focus – 56 included studies in field: mostly central nervous system, immune system</a:t>
            </a:r>
          </a:p>
          <a:p>
            <a:pPr lvl="1">
              <a:defRPr/>
            </a:pPr>
            <a:r>
              <a:rPr lang="en-US" altLang="en-US" sz="1400" dirty="0"/>
              <a:t>Described 5 studies of the </a:t>
            </a:r>
            <a:r>
              <a:rPr lang="en-US" altLang="en-US" sz="1400" dirty="0">
                <a:highlight>
                  <a:srgbClr val="FFFF00"/>
                </a:highlight>
              </a:rPr>
              <a:t>autonomic nervous system</a:t>
            </a:r>
          </a:p>
          <a:p>
            <a:pPr lvl="1">
              <a:defRPr/>
            </a:pPr>
            <a:r>
              <a:rPr lang="en-US" altLang="en-US" sz="1400" dirty="0"/>
              <a:t>Immune system can affect brain and could be explanatory</a:t>
            </a:r>
          </a:p>
          <a:p>
            <a:pPr lvl="5">
              <a:defRPr/>
            </a:pPr>
            <a:endParaRPr lang="en-US" altLang="en-US" sz="600" dirty="0"/>
          </a:p>
          <a:p>
            <a:pPr>
              <a:defRPr/>
            </a:pPr>
            <a:r>
              <a:rPr lang="en-US" altLang="en-US" sz="1800" dirty="0"/>
              <a:t>Martinez-Lavin &amp; </a:t>
            </a:r>
            <a:r>
              <a:rPr lang="en-US" altLang="en-US" sz="1800" dirty="0" err="1"/>
              <a:t>Tegada</a:t>
            </a:r>
            <a:r>
              <a:rPr lang="en-US" altLang="en-US" sz="1800" dirty="0"/>
              <a:t>-Ruiz, 2020, Autoimmunity Review, 19(9) 102603</a:t>
            </a:r>
          </a:p>
          <a:p>
            <a:pPr lvl="1">
              <a:defRPr/>
            </a:pPr>
            <a:r>
              <a:rPr lang="en-US" altLang="en-US" sz="1400" dirty="0"/>
              <a:t>Title: “</a:t>
            </a:r>
            <a:r>
              <a:rPr lang="en-US" altLang="en-US" sz="1400" dirty="0">
                <a:highlight>
                  <a:srgbClr val="00FF00"/>
                </a:highlight>
              </a:rPr>
              <a:t>Gulf war illness</a:t>
            </a:r>
            <a:r>
              <a:rPr lang="en-US" altLang="en-US" sz="1400" dirty="0"/>
              <a:t>, post-HPV vaccination syndrome, and Macrophagic </a:t>
            </a:r>
            <a:r>
              <a:rPr lang="en-US" altLang="en-US" sz="1400" dirty="0" err="1"/>
              <a:t>Myofasciitis</a:t>
            </a:r>
            <a:r>
              <a:rPr lang="en-US" altLang="en-US" sz="1400" dirty="0"/>
              <a:t>. Similar disabling conditions possibly linked to vaccine-induced </a:t>
            </a:r>
            <a:r>
              <a:rPr lang="en-US" altLang="en-US" sz="1400" dirty="0">
                <a:highlight>
                  <a:srgbClr val="FFFF00"/>
                </a:highlight>
              </a:rPr>
              <a:t>autoimmune dysautonomia</a:t>
            </a:r>
            <a:r>
              <a:rPr lang="en-US" altLang="en-US" sz="1400" dirty="0"/>
              <a:t>”</a:t>
            </a:r>
          </a:p>
          <a:p>
            <a:pPr lvl="1">
              <a:defRPr/>
            </a:pPr>
            <a:r>
              <a:rPr lang="en-US" altLang="en-US" sz="1400" dirty="0"/>
              <a:t>This paper states, “Several large independent epidemiological studies suggest that multiple vaccinations at the time of the military operation played a role on the illness development (see their discussion). There are two other vaccine-related chronic syndromes: Macrophagic </a:t>
            </a:r>
            <a:r>
              <a:rPr lang="en-US" altLang="en-US" sz="1400" dirty="0" err="1"/>
              <a:t>Myofasciitis</a:t>
            </a:r>
            <a:r>
              <a:rPr lang="en-US" altLang="en-US" sz="1400" dirty="0"/>
              <a:t> originally associated to hepatitis B vaccine, and a syndrome occurring after HPV vaccination.”</a:t>
            </a:r>
          </a:p>
          <a:p>
            <a:pPr lvl="5">
              <a:defRPr/>
            </a:pPr>
            <a:endParaRPr lang="en-US" altLang="en-US" sz="600" dirty="0"/>
          </a:p>
          <a:p>
            <a:pPr>
              <a:defRPr/>
            </a:pPr>
            <a:r>
              <a:rPr lang="en-US" altLang="en-US" sz="1800" dirty="0"/>
              <a:t>Fox et al., 2019 </a:t>
            </a:r>
            <a:r>
              <a:rPr lang="pt-BR" altLang="en-US" sz="1800" dirty="0"/>
              <a:t>Mar 1</a:t>
            </a:r>
            <a:r>
              <a:rPr lang="en-US" altLang="en-US" sz="1800" dirty="0"/>
              <a:t>, </a:t>
            </a:r>
            <a:r>
              <a:rPr lang="pt-BR" altLang="en-US" sz="1800" dirty="0"/>
              <a:t>Military Medicine. 184(3-4):e191-e196</a:t>
            </a:r>
          </a:p>
          <a:p>
            <a:pPr lvl="1">
              <a:defRPr/>
            </a:pPr>
            <a:r>
              <a:rPr lang="en-US" altLang="en-US" sz="1400" dirty="0"/>
              <a:t>Presence of </a:t>
            </a:r>
            <a:r>
              <a:rPr lang="en-US" altLang="en-US" sz="1400" dirty="0">
                <a:highlight>
                  <a:srgbClr val="FFFF00"/>
                </a:highlight>
              </a:rPr>
              <a:t>autonomic symptoms</a:t>
            </a:r>
            <a:r>
              <a:rPr lang="en-US" altLang="en-US" sz="1400" dirty="0"/>
              <a:t> in a sample of Veterans with </a:t>
            </a:r>
            <a:r>
              <a:rPr lang="en-US" altLang="en-US" sz="1400" dirty="0">
                <a:highlight>
                  <a:srgbClr val="00FF00"/>
                </a:highlight>
              </a:rPr>
              <a:t>Gulf War Illness</a:t>
            </a:r>
            <a:r>
              <a:rPr lang="en-US" altLang="en-US" sz="1400" dirty="0"/>
              <a:t> (GWI) using the Composite Autonomic Symptom Scale (COMPASS-31)</a:t>
            </a:r>
          </a:p>
          <a:p>
            <a:pPr lvl="4">
              <a:defRPr/>
            </a:pPr>
            <a:endParaRPr lang="en-US" altLang="en-US" sz="600" dirty="0"/>
          </a:p>
          <a:p>
            <a:pPr>
              <a:defRPr/>
            </a:pPr>
            <a:r>
              <a:rPr lang="en-US" altLang="en-US" sz="1800" dirty="0"/>
              <a:t>Avery...Bayley, 2021 Dec 30 - Military Medicine</a:t>
            </a:r>
          </a:p>
          <a:p>
            <a:pPr lvl="1">
              <a:defRPr/>
            </a:pPr>
            <a:r>
              <a:rPr lang="en-US" altLang="en-US" sz="1400" dirty="0"/>
              <a:t>Title: Self-Reported Autonomic Dysregulation in Gulf War Illness</a:t>
            </a:r>
          </a:p>
          <a:p>
            <a:pPr lvl="1">
              <a:defRPr/>
            </a:pPr>
            <a:r>
              <a:rPr lang="en-US" altLang="en-US" sz="1400" dirty="0">
                <a:highlight>
                  <a:srgbClr val="FFFF00"/>
                </a:highlight>
              </a:rPr>
              <a:t>Autonomic nervous system dysregulation is commonly observed in Gulf War illness</a:t>
            </a:r>
          </a:p>
          <a:p>
            <a:pPr lvl="4">
              <a:defRPr/>
            </a:pPr>
            <a:endParaRPr lang="en-US" altLang="en-US" sz="600" dirty="0">
              <a:highlight>
                <a:srgbClr val="FFFF00"/>
              </a:highlight>
            </a:endParaRPr>
          </a:p>
          <a:p>
            <a:pPr>
              <a:defRPr/>
            </a:pPr>
            <a:r>
              <a:rPr lang="en-US" altLang="en-US" sz="1800" dirty="0"/>
              <a:t>For COMPASS-31 form, see:  </a:t>
            </a:r>
            <a:r>
              <a:rPr lang="en-US" altLang="en-US" sz="1800" dirty="0">
                <a:hlinkClick r:id="rId2"/>
              </a:rPr>
              <a:t>http://www.medafile.com/COMPASS.htm</a:t>
            </a:r>
            <a:r>
              <a:rPr lang="en-US" altLang="en-US" sz="1800" dirty="0"/>
              <a:t> </a:t>
            </a:r>
          </a:p>
          <a:p>
            <a:pPr>
              <a:defRPr/>
            </a:pPr>
            <a:endParaRPr lang="en-US" alt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D7385-E8C3-457A-99A3-C2684BE78B6D}"/>
              </a:ext>
            </a:extLst>
          </p:cNvPr>
          <p:cNvSpPr>
            <a:spLocks noGrp="1"/>
          </p:cNvSpPr>
          <p:nvPr>
            <p:ph type="title"/>
          </p:nvPr>
        </p:nvSpPr>
        <p:spPr/>
        <p:txBody>
          <a:bodyPr rtlCol="0">
            <a:noAutofit/>
          </a:bodyPr>
          <a:lstStyle/>
          <a:p>
            <a:pPr eaLnBrk="1" fontAlgn="auto" hangingPunct="1">
              <a:spcAft>
                <a:spcPts val="0"/>
              </a:spcAft>
              <a:defRPr/>
            </a:pPr>
            <a:r>
              <a:rPr lang="en-US" sz="1000" dirty="0" err="1"/>
              <a:t>sssssssss</a:t>
            </a:r>
            <a:endParaRPr lang="en-US" sz="1000" dirty="0"/>
          </a:p>
        </p:txBody>
      </p:sp>
      <p:sp>
        <p:nvSpPr>
          <p:cNvPr id="3" name="Content Placeholder 2">
            <a:extLst>
              <a:ext uri="{FF2B5EF4-FFF2-40B4-BE49-F238E27FC236}">
                <a16:creationId xmlns:a16="http://schemas.microsoft.com/office/drawing/2014/main" id="{5187EFCB-6283-4008-9012-BD41E5A65740}"/>
              </a:ext>
            </a:extLst>
          </p:cNvPr>
          <p:cNvSpPr>
            <a:spLocks noGrp="1"/>
          </p:cNvSpPr>
          <p:nvPr>
            <p:ph idx="1"/>
          </p:nvPr>
        </p:nvSpPr>
        <p:spPr>
          <a:xfrm>
            <a:off x="457200" y="1219200"/>
            <a:ext cx="8382000" cy="4419600"/>
          </a:xfrm>
        </p:spPr>
        <p:txBody>
          <a:bodyPr rtlCol="0">
            <a:normAutofit fontScale="47500" lnSpcReduction="20000"/>
          </a:bodyPr>
          <a:lstStyle/>
          <a:p>
            <a:pPr eaLnBrk="1" fontAlgn="auto" hangingPunct="1">
              <a:lnSpc>
                <a:spcPct val="120000"/>
              </a:lnSpc>
              <a:spcBef>
                <a:spcPts val="1800"/>
              </a:spcBef>
              <a:spcAft>
                <a:spcPts val="0"/>
              </a:spcAft>
              <a:buFont typeface="Arial" pitchFamily="34" charset="0"/>
              <a:buChar char="•"/>
              <a:defRPr/>
            </a:pPr>
            <a:r>
              <a:rPr lang="en-US" sz="3400" b="1" dirty="0">
                <a:highlight>
                  <a:srgbClr val="FFFF00"/>
                </a:highlight>
              </a:rPr>
              <a:t>Anti-cholinesterase agents</a:t>
            </a:r>
            <a:r>
              <a:rPr lang="en-US" sz="3400" dirty="0">
                <a:highlight>
                  <a:srgbClr val="FFFF00"/>
                </a:highlight>
              </a:rPr>
              <a:t> (sarin exposure, combinations, PB predisposal, insecticides, flea collar use</a:t>
            </a:r>
            <a:r>
              <a:rPr lang="en-US" sz="3400" dirty="0"/>
              <a:t>, not </a:t>
            </a:r>
            <a:r>
              <a:rPr lang="en-US" sz="3400" dirty="0" err="1"/>
              <a:t>permethryn</a:t>
            </a:r>
            <a:r>
              <a:rPr lang="en-US" sz="3400" dirty="0"/>
              <a:t>).</a:t>
            </a:r>
          </a:p>
          <a:p>
            <a:pPr eaLnBrk="1" fontAlgn="auto" hangingPunct="1">
              <a:lnSpc>
                <a:spcPct val="120000"/>
              </a:lnSpc>
              <a:spcBef>
                <a:spcPts val="1800"/>
              </a:spcBef>
              <a:spcAft>
                <a:spcPts val="0"/>
              </a:spcAft>
              <a:buFont typeface="Arial" pitchFamily="34" charset="0"/>
              <a:buChar char="•"/>
              <a:defRPr/>
            </a:pPr>
            <a:r>
              <a:rPr lang="en-US" sz="3400" b="1" dirty="0">
                <a:highlight>
                  <a:srgbClr val="FFFF00"/>
                </a:highlight>
              </a:rPr>
              <a:t>Immunological response </a:t>
            </a:r>
            <a:r>
              <a:rPr lang="en-US" sz="3400" dirty="0">
                <a:highlight>
                  <a:srgbClr val="FFFF00"/>
                </a:highlight>
              </a:rPr>
              <a:t>– chronic response to infectious agent </a:t>
            </a:r>
          </a:p>
          <a:p>
            <a:pPr lvl="1" fontAlgn="auto">
              <a:lnSpc>
                <a:spcPct val="120000"/>
              </a:lnSpc>
              <a:spcBef>
                <a:spcPts val="1800"/>
              </a:spcBef>
              <a:spcAft>
                <a:spcPts val="0"/>
              </a:spcAft>
              <a:buFont typeface="Arial" pitchFamily="34" charset="0"/>
              <a:buChar char="•"/>
              <a:defRPr/>
            </a:pPr>
            <a:r>
              <a:rPr lang="en-US" sz="3000" dirty="0">
                <a:highlight>
                  <a:srgbClr val="FFFF00"/>
                </a:highlight>
              </a:rPr>
              <a:t>Autoimmune attack on neurons (like </a:t>
            </a:r>
            <a:r>
              <a:rPr lang="en-US" sz="3000" dirty="0" err="1">
                <a:highlight>
                  <a:srgbClr val="FFFF00"/>
                </a:highlight>
              </a:rPr>
              <a:t>Guillan</a:t>
            </a:r>
            <a:r>
              <a:rPr lang="en-US" sz="3000" dirty="0">
                <a:highlight>
                  <a:srgbClr val="FFFF00"/>
                </a:highlight>
              </a:rPr>
              <a:t>-Barre syndrome)</a:t>
            </a:r>
          </a:p>
          <a:p>
            <a:pPr lvl="1" eaLnBrk="1" fontAlgn="auto" hangingPunct="1">
              <a:lnSpc>
                <a:spcPct val="120000"/>
              </a:lnSpc>
              <a:spcBef>
                <a:spcPts val="1800"/>
              </a:spcBef>
              <a:spcAft>
                <a:spcPts val="0"/>
              </a:spcAft>
              <a:buFont typeface="Arial" pitchFamily="34" charset="0"/>
              <a:buChar char="•"/>
              <a:defRPr/>
            </a:pPr>
            <a:r>
              <a:rPr lang="en-US" sz="3000" dirty="0">
                <a:highlight>
                  <a:srgbClr val="FFFF00"/>
                </a:highlight>
              </a:rPr>
              <a:t>May be similar to </a:t>
            </a:r>
            <a:r>
              <a:rPr lang="en-US" sz="3000" dirty="0" err="1">
                <a:highlight>
                  <a:srgbClr val="FFFF00"/>
                </a:highlight>
              </a:rPr>
              <a:t>longCOVID</a:t>
            </a:r>
            <a:r>
              <a:rPr lang="en-US" sz="3000" dirty="0">
                <a:highlight>
                  <a:srgbClr val="FFFF00"/>
                </a:highlight>
              </a:rPr>
              <a:t> – related to SARS-CoV-2 infection</a:t>
            </a:r>
          </a:p>
          <a:p>
            <a:pPr lvl="1" eaLnBrk="1" fontAlgn="auto" hangingPunct="1">
              <a:lnSpc>
                <a:spcPct val="120000"/>
              </a:lnSpc>
              <a:spcBef>
                <a:spcPts val="1800"/>
              </a:spcBef>
              <a:spcAft>
                <a:spcPts val="0"/>
              </a:spcAft>
              <a:buFont typeface="Arial" pitchFamily="34" charset="0"/>
              <a:buChar char="•"/>
              <a:defRPr/>
            </a:pPr>
            <a:r>
              <a:rPr lang="en-US" sz="3000" dirty="0">
                <a:highlight>
                  <a:srgbClr val="FFFF00"/>
                </a:highlight>
              </a:rPr>
              <a:t>The MERS coronavirus came from camels – many in ODS/S theatre, no support for this specific virus</a:t>
            </a:r>
          </a:p>
          <a:p>
            <a:pPr eaLnBrk="1" fontAlgn="auto" hangingPunct="1">
              <a:lnSpc>
                <a:spcPct val="120000"/>
              </a:lnSpc>
              <a:spcBef>
                <a:spcPts val="1800"/>
              </a:spcBef>
              <a:spcAft>
                <a:spcPts val="0"/>
              </a:spcAft>
              <a:buFont typeface="Arial" pitchFamily="34" charset="0"/>
              <a:buChar char="•"/>
              <a:defRPr/>
            </a:pPr>
            <a:r>
              <a:rPr lang="en-US" sz="3400" b="1" dirty="0"/>
              <a:t>Spider Bites </a:t>
            </a:r>
            <a:r>
              <a:rPr lang="en-US" sz="3400" dirty="0"/>
              <a:t>– biological toxin that could damage small neurons (not infectious  agent) (? camel spiders?)</a:t>
            </a:r>
          </a:p>
          <a:p>
            <a:pPr eaLnBrk="1" fontAlgn="auto" hangingPunct="1">
              <a:lnSpc>
                <a:spcPct val="120000"/>
              </a:lnSpc>
              <a:spcBef>
                <a:spcPts val="1800"/>
              </a:spcBef>
              <a:spcAft>
                <a:spcPts val="0"/>
              </a:spcAft>
              <a:buFont typeface="Arial" pitchFamily="34" charset="0"/>
              <a:buChar char="•"/>
              <a:defRPr/>
            </a:pPr>
            <a:r>
              <a:rPr lang="en-US" sz="3400" b="1" dirty="0"/>
              <a:t>Reaction of body </a:t>
            </a:r>
            <a:r>
              <a:rPr lang="en-US" sz="3400" dirty="0"/>
              <a:t>to severe diarrhea or agent that caused severe diarrhea (local fruits, vegetables given to soldiers deployed early, those soldiers deployed later did not seem to get the condition), microbiome?</a:t>
            </a:r>
            <a:endParaRPr lang="en-US" dirty="0"/>
          </a:p>
        </p:txBody>
      </p:sp>
      <p:sp>
        <p:nvSpPr>
          <p:cNvPr id="7" name="TextBox 6">
            <a:extLst>
              <a:ext uri="{FF2B5EF4-FFF2-40B4-BE49-F238E27FC236}">
                <a16:creationId xmlns:a16="http://schemas.microsoft.com/office/drawing/2014/main" id="{C76D523C-8A37-67E8-6797-8F3DDBBF4853}"/>
              </a:ext>
            </a:extLst>
          </p:cNvPr>
          <p:cNvSpPr txBox="1"/>
          <p:nvPr/>
        </p:nvSpPr>
        <p:spPr>
          <a:xfrm>
            <a:off x="1447800" y="228600"/>
            <a:ext cx="7848600" cy="400110"/>
          </a:xfrm>
          <a:prstGeom prst="rect">
            <a:avLst/>
          </a:prstGeom>
          <a:noFill/>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POTENTIAL EXPLANATIONS FOR ANS DAMAGE IN GWI</a:t>
            </a:r>
            <a:endParaRPr lang="en-US" sz="20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EE9DDE08-21A1-402D-A1CB-201B843A2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395" y="1500160"/>
            <a:ext cx="6973210" cy="491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3">
            <a:extLst>
              <a:ext uri="{FF2B5EF4-FFF2-40B4-BE49-F238E27FC236}">
                <a16:creationId xmlns:a16="http://schemas.microsoft.com/office/drawing/2014/main" id="{05762798-C8F9-42FB-A4D7-7610D25769B5}"/>
              </a:ext>
            </a:extLst>
          </p:cNvPr>
          <p:cNvSpPr txBox="1">
            <a:spLocks noChangeArrowheads="1"/>
          </p:cNvSpPr>
          <p:nvPr/>
        </p:nvSpPr>
        <p:spPr bwMode="auto">
          <a:xfrm>
            <a:off x="533400" y="946778"/>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dirty="0"/>
              <a:t>Summary of the Offensive Ground Campaign</a:t>
            </a:r>
            <a:endParaRPr lang="en-US" altLang="en-US" sz="2800" dirty="0"/>
          </a:p>
        </p:txBody>
      </p:sp>
      <p:sp>
        <p:nvSpPr>
          <p:cNvPr id="2" name="TextBox 1">
            <a:extLst>
              <a:ext uri="{FF2B5EF4-FFF2-40B4-BE49-F238E27FC236}">
                <a16:creationId xmlns:a16="http://schemas.microsoft.com/office/drawing/2014/main" id="{83440CD3-960B-BB5A-D6B2-8FEC6576D828}"/>
              </a:ext>
            </a:extLst>
          </p:cNvPr>
          <p:cNvSpPr txBox="1"/>
          <p:nvPr/>
        </p:nvSpPr>
        <p:spPr>
          <a:xfrm>
            <a:off x="2400300" y="146391"/>
            <a:ext cx="4648200" cy="584775"/>
          </a:xfrm>
          <a:prstGeom prst="rect">
            <a:avLst/>
          </a:prstGeom>
          <a:noFill/>
        </p:spPr>
        <p:txBody>
          <a:bodyPr wrap="square" rtlCol="0">
            <a:spAutoFit/>
          </a:bodyPr>
          <a:lstStyle/>
          <a:p>
            <a:r>
              <a:rPr lang="en-US" altLang="en-US" sz="3200" dirty="0">
                <a:solidFill>
                  <a:schemeClr val="bg1"/>
                </a:solidFill>
              </a:rPr>
              <a:t>Operation Desert Sabre</a:t>
            </a:r>
            <a:endParaRPr lang="en-US" sz="320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4">
            <a:extLst>
              <a:ext uri="{FF2B5EF4-FFF2-40B4-BE49-F238E27FC236}">
                <a16:creationId xmlns:a16="http://schemas.microsoft.com/office/drawing/2014/main" id="{99F6521E-E928-4F2D-B531-BCAC0858393D}"/>
              </a:ext>
            </a:extLst>
          </p:cNvPr>
          <p:cNvSpPr>
            <a:spLocks noGrp="1" noChangeArrowheads="1"/>
          </p:cNvSpPr>
          <p:nvPr>
            <p:ph idx="1"/>
          </p:nvPr>
        </p:nvSpPr>
        <p:spPr>
          <a:xfrm>
            <a:off x="228600" y="1104900"/>
            <a:ext cx="8229600" cy="4876800"/>
          </a:xfrm>
        </p:spPr>
        <p:txBody>
          <a:bodyPr/>
          <a:lstStyle/>
          <a:p>
            <a:pPr marL="0" indent="0">
              <a:buFontTx/>
              <a:buNone/>
            </a:pPr>
            <a:r>
              <a:rPr lang="en-US" altLang="en-US" sz="2400" dirty="0"/>
              <a:t>Many chemical alarms sounded, troops told to put on MOPP suits as protection – feared life-threatening attacks</a:t>
            </a:r>
          </a:p>
          <a:p>
            <a:pPr lvl="1"/>
            <a:r>
              <a:rPr lang="en-US" altLang="en-US" sz="2000" dirty="0"/>
              <a:t>Anecdotal reports of isolated chemical weapon exposures to  nerve agents, however no cases of acute poisoning were documented	</a:t>
            </a:r>
          </a:p>
          <a:p>
            <a:pPr lvl="1"/>
            <a:r>
              <a:rPr lang="en-US" altLang="en-US" sz="2000" dirty="0"/>
              <a:t>U. S. destroyed ammunition depot in </a:t>
            </a:r>
            <a:r>
              <a:rPr lang="en-US" altLang="en-US" sz="2000" dirty="0" err="1"/>
              <a:t>Khamisiyah</a:t>
            </a:r>
            <a:r>
              <a:rPr lang="en-US" altLang="en-US" sz="2000" dirty="0"/>
              <a:t> containing sarin and </a:t>
            </a:r>
            <a:r>
              <a:rPr lang="en-US" altLang="en-US" sz="2000" dirty="0" err="1"/>
              <a:t>cyclosarin</a:t>
            </a:r>
            <a:r>
              <a:rPr lang="en-US" altLang="en-US" sz="2000" dirty="0"/>
              <a:t> nerve agents</a:t>
            </a:r>
          </a:p>
          <a:p>
            <a:pPr lvl="2"/>
            <a:r>
              <a:rPr lang="en-US" altLang="en-US" sz="2000" dirty="0"/>
              <a:t>DoD notified 100,000 Veterans that they </a:t>
            </a:r>
            <a:br>
              <a:rPr lang="en-US" altLang="en-US" sz="2000" dirty="0"/>
            </a:br>
            <a:r>
              <a:rPr lang="en-US" altLang="en-US" sz="2000" dirty="0"/>
              <a:t>may have been exposed to low levels of </a:t>
            </a:r>
            <a:br>
              <a:rPr lang="en-US" altLang="en-US" sz="2000" dirty="0"/>
            </a:br>
            <a:r>
              <a:rPr lang="en-US" altLang="en-US" sz="2000" dirty="0"/>
              <a:t>chemical agents</a:t>
            </a:r>
          </a:p>
          <a:p>
            <a:pPr lvl="2"/>
            <a:r>
              <a:rPr lang="en-US" altLang="en-US" sz="2000" dirty="0"/>
              <a:t>There were several detonations</a:t>
            </a:r>
          </a:p>
          <a:p>
            <a:pPr lvl="1"/>
            <a:r>
              <a:rPr lang="en-US" altLang="en-US" sz="2000" dirty="0"/>
              <a:t>No specific tests available to detect</a:t>
            </a:r>
            <a:br>
              <a:rPr lang="en-US" altLang="en-US" sz="2000" dirty="0"/>
            </a:br>
            <a:r>
              <a:rPr lang="en-US" altLang="en-US" sz="2000" dirty="0"/>
              <a:t>sarin or </a:t>
            </a:r>
            <a:r>
              <a:rPr lang="en-US" altLang="en-US" sz="2000" dirty="0" err="1"/>
              <a:t>cyclosarin</a:t>
            </a:r>
            <a:r>
              <a:rPr lang="en-US" altLang="en-US" sz="2000" dirty="0"/>
              <a:t> exposure</a:t>
            </a:r>
            <a:endParaRPr lang="en-US" altLang="en-US" sz="2400" dirty="0"/>
          </a:p>
        </p:txBody>
      </p:sp>
      <p:sp>
        <p:nvSpPr>
          <p:cNvPr id="31747" name="Title 1">
            <a:extLst>
              <a:ext uri="{FF2B5EF4-FFF2-40B4-BE49-F238E27FC236}">
                <a16:creationId xmlns:a16="http://schemas.microsoft.com/office/drawing/2014/main" id="{69AF7644-2762-4602-B9DE-6EDA6DB86491}"/>
              </a:ext>
            </a:extLst>
          </p:cNvPr>
          <p:cNvSpPr>
            <a:spLocks noGrp="1" noChangeArrowheads="1"/>
          </p:cNvSpPr>
          <p:nvPr>
            <p:ph type="title"/>
          </p:nvPr>
        </p:nvSpPr>
        <p:spPr>
          <a:xfrm>
            <a:off x="1295400" y="114300"/>
            <a:ext cx="6934200" cy="990600"/>
          </a:xfrm>
        </p:spPr>
        <p:txBody>
          <a:bodyPr/>
          <a:lstStyle/>
          <a:p>
            <a:r>
              <a:rPr lang="en-US" altLang="en-US" sz="3200" b="1">
                <a:solidFill>
                  <a:schemeClr val="bg1"/>
                </a:solidFill>
              </a:rPr>
              <a:t>Possible Chemical Weapon Exposures</a:t>
            </a:r>
            <a:endParaRPr lang="en-US" altLang="en-US" sz="3200" b="1" dirty="0">
              <a:solidFill>
                <a:schemeClr val="bg1"/>
              </a:solidFill>
            </a:endParaRPr>
          </a:p>
        </p:txBody>
      </p:sp>
      <p:pic>
        <p:nvPicPr>
          <p:cNvPr id="2" name="Content Placeholder 5">
            <a:extLst>
              <a:ext uri="{FF2B5EF4-FFF2-40B4-BE49-F238E27FC236}">
                <a16:creationId xmlns:a16="http://schemas.microsoft.com/office/drawing/2014/main" id="{B67B9E5D-3A14-E67E-923F-5D8165057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953000" y="1717675"/>
            <a:ext cx="3835400" cy="3629025"/>
          </a:xfrm>
        </p:spPr>
      </p:pic>
      <p:pic>
        <p:nvPicPr>
          <p:cNvPr id="3" name="Content Placeholder 5">
            <a:extLst>
              <a:ext uri="{FF2B5EF4-FFF2-40B4-BE49-F238E27FC236}">
                <a16:creationId xmlns:a16="http://schemas.microsoft.com/office/drawing/2014/main" id="{8DCBCEB0-BFFD-7B96-5D23-0EB35A71E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2361" y="3276600"/>
            <a:ext cx="3302000" cy="312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A752-A9E2-7FFF-3F11-8F82B6D11226}"/>
              </a:ext>
            </a:extLst>
          </p:cNvPr>
          <p:cNvSpPr>
            <a:spLocks noGrp="1"/>
          </p:cNvSpPr>
          <p:nvPr>
            <p:ph type="title"/>
          </p:nvPr>
        </p:nvSpPr>
        <p:spPr>
          <a:xfrm>
            <a:off x="428730" y="990600"/>
            <a:ext cx="8229600" cy="1143000"/>
          </a:xfrm>
        </p:spPr>
        <p:txBody>
          <a:bodyPr/>
          <a:lstStyle/>
          <a:p>
            <a:r>
              <a:rPr lang="en-US" sz="2000" dirty="0"/>
              <a:t>Asymptomatic sequelae to acute sarin poisoning in the central and autonomic nervous system 6 months after the Tokyo subway attack</a:t>
            </a:r>
            <a:br>
              <a:rPr lang="en-US" sz="2000" dirty="0"/>
            </a:br>
            <a:r>
              <a:rPr lang="en-US" sz="1400" dirty="0"/>
              <a:t>K Murata, S Araki, K Yokoyama, T Okumura, S </a:t>
            </a:r>
            <a:r>
              <a:rPr lang="en-US" sz="1400" dirty="0" err="1"/>
              <a:t>Ishimatsu</a:t>
            </a:r>
            <a:r>
              <a:rPr lang="en-US" sz="1400" dirty="0"/>
              <a:t>, N </a:t>
            </a:r>
            <a:r>
              <a:rPr lang="en-US" sz="1400" dirty="0" err="1"/>
              <a:t>Takasu</a:t>
            </a:r>
            <a:r>
              <a:rPr lang="en-US" sz="1400" dirty="0"/>
              <a:t>, R F White.  </a:t>
            </a:r>
            <a:br>
              <a:rPr lang="en-US" sz="1400" dirty="0"/>
            </a:br>
            <a:r>
              <a:rPr lang="en-US" sz="1400" dirty="0"/>
              <a:t>J Neurol. 1997 Oct;244(10):601-6.</a:t>
            </a:r>
            <a:endParaRPr lang="en-US" sz="2000" dirty="0"/>
          </a:p>
        </p:txBody>
      </p:sp>
      <p:sp>
        <p:nvSpPr>
          <p:cNvPr id="3" name="Content Placeholder 2">
            <a:extLst>
              <a:ext uri="{FF2B5EF4-FFF2-40B4-BE49-F238E27FC236}">
                <a16:creationId xmlns:a16="http://schemas.microsoft.com/office/drawing/2014/main" id="{A3CE12EF-D65B-79EC-832B-468A0D6FC91F}"/>
              </a:ext>
            </a:extLst>
          </p:cNvPr>
          <p:cNvSpPr>
            <a:spLocks noGrp="1"/>
          </p:cNvSpPr>
          <p:nvPr>
            <p:ph idx="1"/>
          </p:nvPr>
        </p:nvSpPr>
        <p:spPr>
          <a:xfrm>
            <a:off x="457200" y="2286000"/>
            <a:ext cx="8458200" cy="4144963"/>
          </a:xfrm>
        </p:spPr>
        <p:txBody>
          <a:bodyPr/>
          <a:lstStyle/>
          <a:p>
            <a:pPr marL="0" indent="0">
              <a:buNone/>
            </a:pPr>
            <a:r>
              <a:rPr lang="en-US" sz="2000" dirty="0"/>
              <a:t>Six to eight months after the Tokyo subway attack in March 1995, the neurophysiological effects of acute sarin poisoning were investigated in 18 passengers exposed to sarin (sarin cases) in the subways to ascertain the focal or functional brain deficits induced by sarin.</a:t>
            </a:r>
          </a:p>
          <a:p>
            <a:pPr marL="0" indent="0">
              <a:buNone/>
            </a:pPr>
            <a:r>
              <a:rPr lang="en-US" sz="2000" dirty="0"/>
              <a:t> </a:t>
            </a:r>
          </a:p>
          <a:p>
            <a:pPr>
              <a:buFontTx/>
              <a:buChar char="-"/>
            </a:pPr>
            <a:r>
              <a:rPr lang="en-US" sz="2000" dirty="0"/>
              <a:t>None of the sarin cases had any obvious clinical abnormalities at testing. </a:t>
            </a:r>
          </a:p>
          <a:p>
            <a:pPr>
              <a:buFontTx/>
              <a:buChar char="-"/>
            </a:pPr>
            <a:r>
              <a:rPr lang="en-US" sz="2000" dirty="0"/>
              <a:t>The P300 and VEP (P100) latencies in the sarin cases were significantly prolonged compared with the matched controls. </a:t>
            </a:r>
          </a:p>
          <a:p>
            <a:pPr>
              <a:buFontTx/>
              <a:buChar char="-"/>
            </a:pPr>
            <a:r>
              <a:rPr lang="en-US" sz="2000" dirty="0"/>
              <a:t>Electrocardiographic R-R interval variability (CVRR) was related to serum cholinesterase (ChE) levels after exposure. </a:t>
            </a:r>
          </a:p>
          <a:p>
            <a:pPr>
              <a:buFontTx/>
              <a:buChar char="-"/>
            </a:pPr>
            <a:r>
              <a:rPr lang="en-US" sz="2000" dirty="0"/>
              <a:t>These findings suggest that asymptomatic sequelae to sarin exposure persist</a:t>
            </a:r>
          </a:p>
        </p:txBody>
      </p:sp>
      <p:sp>
        <p:nvSpPr>
          <p:cNvPr id="4" name="TextBox 3">
            <a:extLst>
              <a:ext uri="{FF2B5EF4-FFF2-40B4-BE49-F238E27FC236}">
                <a16:creationId xmlns:a16="http://schemas.microsoft.com/office/drawing/2014/main" id="{A8EE9056-4E6F-DC32-29FA-DBCD64CFE289}"/>
              </a:ext>
            </a:extLst>
          </p:cNvPr>
          <p:cNvSpPr txBox="1"/>
          <p:nvPr/>
        </p:nvSpPr>
        <p:spPr>
          <a:xfrm>
            <a:off x="935334" y="221903"/>
            <a:ext cx="8001000" cy="461665"/>
          </a:xfrm>
          <a:prstGeom prst="rect">
            <a:avLst/>
          </a:prstGeom>
          <a:noFill/>
        </p:spPr>
        <p:txBody>
          <a:bodyPr wrap="square" rtlCol="0">
            <a:spAutoFit/>
          </a:bodyPr>
          <a:lstStyle/>
          <a:p>
            <a:r>
              <a:rPr lang="en-US" sz="2400" dirty="0">
                <a:solidFill>
                  <a:schemeClr val="bg1"/>
                </a:solidFill>
              </a:rPr>
              <a:t>LONG-TERM CONSEQUENCES OF SARIN EXPOSURE</a:t>
            </a:r>
          </a:p>
        </p:txBody>
      </p:sp>
    </p:spTree>
    <p:extLst>
      <p:ext uri="{BB962C8B-B14F-4D97-AF65-F5344CB8AC3E}">
        <p14:creationId xmlns:p14="http://schemas.microsoft.com/office/powerpoint/2010/main" val="457197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F38D6-27D3-C5CC-184E-299577134E22}"/>
              </a:ext>
            </a:extLst>
          </p:cNvPr>
          <p:cNvSpPr>
            <a:spLocks noGrp="1"/>
          </p:cNvSpPr>
          <p:nvPr>
            <p:ph type="title"/>
          </p:nvPr>
        </p:nvSpPr>
        <p:spPr>
          <a:xfrm>
            <a:off x="152400" y="1055077"/>
            <a:ext cx="8610600" cy="316523"/>
          </a:xfrm>
        </p:spPr>
        <p:txBody>
          <a:bodyPr/>
          <a:lstStyle/>
          <a:p>
            <a:r>
              <a:rPr lang="en-US" sz="1800" dirty="0"/>
              <a:t>Survey Report by Dr. Natalie Lambert (U. Indiana) and Survivor Corps, 7/25/2020</a:t>
            </a:r>
          </a:p>
        </p:txBody>
      </p:sp>
      <p:graphicFrame>
        <p:nvGraphicFramePr>
          <p:cNvPr id="3" name="Table 2">
            <a:extLst>
              <a:ext uri="{FF2B5EF4-FFF2-40B4-BE49-F238E27FC236}">
                <a16:creationId xmlns:a16="http://schemas.microsoft.com/office/drawing/2014/main" id="{313DA66C-4AA5-D292-72B9-1578DC4297F4}"/>
              </a:ext>
            </a:extLst>
          </p:cNvPr>
          <p:cNvGraphicFramePr>
            <a:graphicFrameLocks noGrp="1"/>
          </p:cNvGraphicFramePr>
          <p:nvPr>
            <p:extLst>
              <p:ext uri="{D42A27DB-BD31-4B8C-83A1-F6EECF244321}">
                <p14:modId xmlns:p14="http://schemas.microsoft.com/office/powerpoint/2010/main" val="466197266"/>
              </p:ext>
            </p:extLst>
          </p:nvPr>
        </p:nvGraphicFramePr>
        <p:xfrm>
          <a:off x="2228845" y="1740932"/>
          <a:ext cx="4686299" cy="4354005"/>
        </p:xfrm>
        <a:graphic>
          <a:graphicData uri="http://schemas.openxmlformats.org/drawingml/2006/table">
            <a:tbl>
              <a:tblPr>
                <a:tableStyleId>{5C22544A-7EE6-4342-B048-85BDC9FD1C3A}</a:tableStyleId>
              </a:tblPr>
              <a:tblGrid>
                <a:gridCol w="247650">
                  <a:extLst>
                    <a:ext uri="{9D8B030D-6E8A-4147-A177-3AD203B41FA5}">
                      <a16:colId xmlns:a16="http://schemas.microsoft.com/office/drawing/2014/main" val="1441784866"/>
                    </a:ext>
                  </a:extLst>
                </a:gridCol>
                <a:gridCol w="3432195">
                  <a:extLst>
                    <a:ext uri="{9D8B030D-6E8A-4147-A177-3AD203B41FA5}">
                      <a16:colId xmlns:a16="http://schemas.microsoft.com/office/drawing/2014/main" val="104693931"/>
                    </a:ext>
                  </a:extLst>
                </a:gridCol>
                <a:gridCol w="503227">
                  <a:extLst>
                    <a:ext uri="{9D8B030D-6E8A-4147-A177-3AD203B41FA5}">
                      <a16:colId xmlns:a16="http://schemas.microsoft.com/office/drawing/2014/main" val="1659074387"/>
                    </a:ext>
                  </a:extLst>
                </a:gridCol>
                <a:gridCol w="503227">
                  <a:extLst>
                    <a:ext uri="{9D8B030D-6E8A-4147-A177-3AD203B41FA5}">
                      <a16:colId xmlns:a16="http://schemas.microsoft.com/office/drawing/2014/main" val="3174805045"/>
                    </a:ext>
                  </a:extLst>
                </a:gridCol>
              </a:tblGrid>
              <a:tr h="172758">
                <a:tc>
                  <a:txBody>
                    <a:bodyPr/>
                    <a:lstStyle/>
                    <a:p>
                      <a:pPr algn="l" fontAlgn="b"/>
                      <a:endParaRPr lang="en-US" sz="1100" b="0" i="0" u="none" strike="noStrike">
                        <a:solidFill>
                          <a:srgbClr val="000000"/>
                        </a:solidFill>
                        <a:effectLst/>
                        <a:latin typeface="Calibri" panose="020F0502020204030204" pitchFamily="34" charset="0"/>
                      </a:endParaRPr>
                    </a:p>
                  </a:txBody>
                  <a:tcPr marL="7581" marR="7581" marT="7581" marB="0" anchor="b"/>
                </a:tc>
                <a:tc gridSpan="3">
                  <a:txBody>
                    <a:bodyPr/>
                    <a:lstStyle/>
                    <a:p>
                      <a:pPr algn="l" fontAlgn="b"/>
                      <a:r>
                        <a:rPr lang="en-US" sz="1100" u="none" strike="noStrike">
                          <a:effectLst/>
                        </a:rPr>
                        <a:t>Painful symptoms - 26.5%; Painless symptoms - 73.5%</a:t>
                      </a:r>
                      <a:endParaRPr lang="en-US" sz="1100" b="0" i="0" u="none" strike="noStrike">
                        <a:solidFill>
                          <a:srgbClr val="000000"/>
                        </a:solidFill>
                        <a:effectLst/>
                        <a:latin typeface="Calibri" panose="020F0502020204030204" pitchFamily="34" charset="0"/>
                      </a:endParaRPr>
                    </a:p>
                  </a:txBody>
                  <a:tcPr marL="7581" marR="7581" marT="7581"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88659551"/>
                  </a:ext>
                </a:extLst>
              </a:tr>
              <a:tr h="323922">
                <a:tc>
                  <a:txBody>
                    <a:bodyPr/>
                    <a:lstStyle/>
                    <a:p>
                      <a:pPr algn="l" fontAlgn="b"/>
                      <a:endParaRPr lang="en-US" sz="1100" b="0" i="0" u="none" strike="noStrike">
                        <a:solidFill>
                          <a:srgbClr val="000000"/>
                        </a:solidFill>
                        <a:effectLst/>
                        <a:latin typeface="Calibri" panose="020F0502020204030204" pitchFamily="34" charset="0"/>
                      </a:endParaRPr>
                    </a:p>
                  </a:txBody>
                  <a:tcPr marL="7581" marR="7581" marT="7581" marB="0" anchor="b"/>
                </a:tc>
                <a:tc gridSpan="3">
                  <a:txBody>
                    <a:bodyPr/>
                    <a:lstStyle/>
                    <a:p>
                      <a:pPr algn="l" fontAlgn="b"/>
                      <a:r>
                        <a:rPr lang="en-US" sz="1100" u="none" strike="noStrike" dirty="0">
                          <a:effectLst/>
                        </a:rPr>
                        <a:t>Of 1,567 respondents - Dr. Natalie Lambert - nalamb@iu.edu</a:t>
                      </a:r>
                      <a:endParaRPr lang="en-US" sz="1100" b="0" i="0" u="none" strike="noStrike" dirty="0">
                        <a:solidFill>
                          <a:srgbClr val="000000"/>
                        </a:solidFill>
                        <a:effectLst/>
                        <a:latin typeface="Calibri" panose="020F0502020204030204" pitchFamily="34" charset="0"/>
                      </a:endParaRPr>
                    </a:p>
                  </a:txBody>
                  <a:tcPr marL="7581" marR="7581" marT="7581"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8504604"/>
                  </a:ext>
                </a:extLst>
              </a:tr>
              <a:tr h="172758">
                <a:tc>
                  <a:txBody>
                    <a:bodyPr/>
                    <a:lstStyle/>
                    <a:p>
                      <a:pPr algn="l" fontAlgn="b"/>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581" marR="7581" marT="7581" marB="0" anchor="b"/>
                </a:tc>
                <a:tc>
                  <a:txBody>
                    <a:bodyPr/>
                    <a:lstStyle/>
                    <a:p>
                      <a:pPr algn="ct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ctr" fontAlgn="b"/>
                      <a:r>
                        <a:rPr lang="en-US" sz="1100" u="none" strike="noStrike">
                          <a:effectLst/>
                        </a:rPr>
                        <a:t>prop</a:t>
                      </a:r>
                      <a:endParaRPr lang="en-US" sz="1100" b="0" i="0" u="none" strike="noStrike">
                        <a:solidFill>
                          <a:srgbClr val="000000"/>
                        </a:solidFill>
                        <a:effectLst/>
                        <a:latin typeface="Calibri" panose="020F0502020204030204" pitchFamily="34" charset="0"/>
                      </a:endParaRPr>
                    </a:p>
                  </a:txBody>
                  <a:tcPr marL="7581" marR="7581" marT="7581" marB="0" anchor="b"/>
                </a:tc>
                <a:extLst>
                  <a:ext uri="{0D108BD9-81ED-4DB2-BD59-A6C34878D82A}">
                    <a16:rowId xmlns:a16="http://schemas.microsoft.com/office/drawing/2014/main" val="2331759151"/>
                  </a:ext>
                </a:extLst>
              </a:tr>
              <a:tr h="172758">
                <a:tc>
                  <a:txBody>
                    <a:bodyPr/>
                    <a:lstStyle/>
                    <a:p>
                      <a:pPr algn="l" fontAlgn="b"/>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581" marR="7581" marT="7581" marB="0" anchor="b"/>
                </a:tc>
                <a:extLst>
                  <a:ext uri="{0D108BD9-81ED-4DB2-BD59-A6C34878D82A}">
                    <a16:rowId xmlns:a16="http://schemas.microsoft.com/office/drawing/2014/main" val="3257821395"/>
                  </a:ext>
                </a:extLst>
              </a:tr>
              <a:tr h="172758">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l" fontAlgn="b"/>
                      <a:r>
                        <a:rPr lang="en-US" sz="1100" u="none" strike="noStrike">
                          <a:effectLst/>
                        </a:rPr>
                        <a:t>Fatigue</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1,567</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7581" marR="7581" marT="7581" marB="0" anchor="b"/>
                </a:tc>
                <a:extLst>
                  <a:ext uri="{0D108BD9-81ED-4DB2-BD59-A6C34878D82A}">
                    <a16:rowId xmlns:a16="http://schemas.microsoft.com/office/drawing/2014/main" val="1389845436"/>
                  </a:ext>
                </a:extLst>
              </a:tr>
              <a:tr h="172758">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l" fontAlgn="b"/>
                      <a:r>
                        <a:rPr lang="en-US" sz="1100" u="none" strike="noStrike">
                          <a:effectLst/>
                        </a:rPr>
                        <a:t>Muscle or body aches </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1,046</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0.67</a:t>
                      </a:r>
                      <a:endParaRPr lang="en-US" sz="1100" b="0" i="0" u="none" strike="noStrike">
                        <a:solidFill>
                          <a:srgbClr val="000000"/>
                        </a:solidFill>
                        <a:effectLst/>
                        <a:latin typeface="Calibri" panose="020F0502020204030204" pitchFamily="34" charset="0"/>
                      </a:endParaRPr>
                    </a:p>
                  </a:txBody>
                  <a:tcPr marL="7581" marR="7581" marT="7581" marB="0" anchor="b"/>
                </a:tc>
                <a:extLst>
                  <a:ext uri="{0D108BD9-81ED-4DB2-BD59-A6C34878D82A}">
                    <a16:rowId xmlns:a16="http://schemas.microsoft.com/office/drawing/2014/main" val="2055838529"/>
                  </a:ext>
                </a:extLst>
              </a:tr>
              <a:tr h="172758">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l" fontAlgn="b"/>
                      <a:r>
                        <a:rPr lang="en-US" sz="1100" u="none" strike="noStrike">
                          <a:effectLst/>
                        </a:rPr>
                        <a:t>Shortness of breath or difficulty breathing </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1,020</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0.65</a:t>
                      </a:r>
                      <a:endParaRPr lang="en-US" sz="1100" b="0" i="0" u="none" strike="noStrike">
                        <a:solidFill>
                          <a:srgbClr val="000000"/>
                        </a:solidFill>
                        <a:effectLst/>
                        <a:latin typeface="Calibri" panose="020F0502020204030204" pitchFamily="34" charset="0"/>
                      </a:endParaRPr>
                    </a:p>
                  </a:txBody>
                  <a:tcPr marL="7581" marR="7581" marT="7581" marB="0" anchor="b"/>
                </a:tc>
                <a:extLst>
                  <a:ext uri="{0D108BD9-81ED-4DB2-BD59-A6C34878D82A}">
                    <a16:rowId xmlns:a16="http://schemas.microsoft.com/office/drawing/2014/main" val="308741386"/>
                  </a:ext>
                </a:extLst>
              </a:tr>
              <a:tr h="172758">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l" fontAlgn="b"/>
                      <a:r>
                        <a:rPr lang="en-US" sz="1100" u="none" strike="noStrike">
                          <a:effectLst/>
                        </a:rPr>
                        <a:t>Difficulty concentrating or focusing </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924</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0.59</a:t>
                      </a:r>
                      <a:endParaRPr lang="en-US" sz="1100" b="0" i="0" u="none" strike="noStrike">
                        <a:solidFill>
                          <a:srgbClr val="000000"/>
                        </a:solidFill>
                        <a:effectLst/>
                        <a:latin typeface="Calibri" panose="020F0502020204030204" pitchFamily="34" charset="0"/>
                      </a:endParaRPr>
                    </a:p>
                  </a:txBody>
                  <a:tcPr marL="7581" marR="7581" marT="7581" marB="0" anchor="b"/>
                </a:tc>
                <a:extLst>
                  <a:ext uri="{0D108BD9-81ED-4DB2-BD59-A6C34878D82A}">
                    <a16:rowId xmlns:a16="http://schemas.microsoft.com/office/drawing/2014/main" val="3005558577"/>
                  </a:ext>
                </a:extLst>
              </a:tr>
              <a:tr h="172758">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l" fontAlgn="b"/>
                      <a:r>
                        <a:rPr lang="en-US" sz="1100" u="none" strike="noStrike">
                          <a:effectLst/>
                        </a:rPr>
                        <a:t>Inability to exercise or be active </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916</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0.58</a:t>
                      </a:r>
                      <a:endParaRPr lang="en-US" sz="1100" b="0" i="0" u="none" strike="noStrike">
                        <a:solidFill>
                          <a:srgbClr val="000000"/>
                        </a:solidFill>
                        <a:effectLst/>
                        <a:latin typeface="Calibri" panose="020F0502020204030204" pitchFamily="34" charset="0"/>
                      </a:endParaRPr>
                    </a:p>
                  </a:txBody>
                  <a:tcPr marL="7581" marR="7581" marT="7581" marB="0" anchor="b"/>
                </a:tc>
                <a:extLst>
                  <a:ext uri="{0D108BD9-81ED-4DB2-BD59-A6C34878D82A}">
                    <a16:rowId xmlns:a16="http://schemas.microsoft.com/office/drawing/2014/main" val="2506762368"/>
                  </a:ext>
                </a:extLst>
              </a:tr>
              <a:tr h="172758">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l" fontAlgn="b"/>
                      <a:r>
                        <a:rPr lang="en-US" sz="1100" u="none" strike="noStrike">
                          <a:effectLst/>
                        </a:rPr>
                        <a:t>Headache </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902</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0.58</a:t>
                      </a:r>
                      <a:endParaRPr lang="en-US" sz="1100" b="0" i="0" u="none" strike="noStrike">
                        <a:solidFill>
                          <a:srgbClr val="000000"/>
                        </a:solidFill>
                        <a:effectLst/>
                        <a:latin typeface="Calibri" panose="020F0502020204030204" pitchFamily="34" charset="0"/>
                      </a:endParaRPr>
                    </a:p>
                  </a:txBody>
                  <a:tcPr marL="7581" marR="7581" marT="7581" marB="0" anchor="b"/>
                </a:tc>
                <a:extLst>
                  <a:ext uri="{0D108BD9-81ED-4DB2-BD59-A6C34878D82A}">
                    <a16:rowId xmlns:a16="http://schemas.microsoft.com/office/drawing/2014/main" val="3332878306"/>
                  </a:ext>
                </a:extLst>
              </a:tr>
              <a:tr h="172758">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l" fontAlgn="b"/>
                      <a:r>
                        <a:rPr lang="en-US" sz="1100" u="none" strike="noStrike" dirty="0">
                          <a:effectLst/>
                        </a:rPr>
                        <a:t>Difficulty sleeping </a:t>
                      </a:r>
                      <a:endParaRPr lang="en-US" sz="1100" b="0" i="0" u="none" strike="noStrike" dirty="0">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782</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0.50</a:t>
                      </a:r>
                      <a:endParaRPr lang="en-US" sz="1100" b="0" i="0" u="none" strike="noStrike">
                        <a:solidFill>
                          <a:srgbClr val="000000"/>
                        </a:solidFill>
                        <a:effectLst/>
                        <a:latin typeface="Calibri" panose="020F0502020204030204" pitchFamily="34" charset="0"/>
                      </a:endParaRPr>
                    </a:p>
                  </a:txBody>
                  <a:tcPr marL="7581" marR="7581" marT="7581" marB="0" anchor="b"/>
                </a:tc>
                <a:extLst>
                  <a:ext uri="{0D108BD9-81ED-4DB2-BD59-A6C34878D82A}">
                    <a16:rowId xmlns:a16="http://schemas.microsoft.com/office/drawing/2014/main" val="3964054469"/>
                  </a:ext>
                </a:extLst>
              </a:tr>
              <a:tr h="172758">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l" fontAlgn="b"/>
                      <a:r>
                        <a:rPr lang="en-US" sz="1100" u="none" strike="noStrike">
                          <a:effectLst/>
                        </a:rPr>
                        <a:t>Anxiety </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746</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0.48</a:t>
                      </a:r>
                      <a:endParaRPr lang="en-US" sz="1100" b="0" i="0" u="none" strike="noStrike">
                        <a:solidFill>
                          <a:srgbClr val="000000"/>
                        </a:solidFill>
                        <a:effectLst/>
                        <a:latin typeface="Calibri" panose="020F0502020204030204" pitchFamily="34" charset="0"/>
                      </a:endParaRPr>
                    </a:p>
                  </a:txBody>
                  <a:tcPr marL="7581" marR="7581" marT="7581" marB="0" anchor="b"/>
                </a:tc>
                <a:extLst>
                  <a:ext uri="{0D108BD9-81ED-4DB2-BD59-A6C34878D82A}">
                    <a16:rowId xmlns:a16="http://schemas.microsoft.com/office/drawing/2014/main" val="3643230963"/>
                  </a:ext>
                </a:extLst>
              </a:tr>
              <a:tr h="172758">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l" fontAlgn="b"/>
                      <a:r>
                        <a:rPr lang="en-US" sz="1100" u="none" strike="noStrike">
                          <a:effectLst/>
                        </a:rPr>
                        <a:t>Memory problems </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714</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0.46</a:t>
                      </a:r>
                      <a:endParaRPr lang="en-US" sz="1100" b="0" i="0" u="none" strike="noStrike">
                        <a:solidFill>
                          <a:srgbClr val="000000"/>
                        </a:solidFill>
                        <a:effectLst/>
                        <a:latin typeface="Calibri" panose="020F0502020204030204" pitchFamily="34" charset="0"/>
                      </a:endParaRPr>
                    </a:p>
                  </a:txBody>
                  <a:tcPr marL="7581" marR="7581" marT="7581" marB="0" anchor="b"/>
                </a:tc>
                <a:extLst>
                  <a:ext uri="{0D108BD9-81ED-4DB2-BD59-A6C34878D82A}">
                    <a16:rowId xmlns:a16="http://schemas.microsoft.com/office/drawing/2014/main" val="578033939"/>
                  </a:ext>
                </a:extLst>
              </a:tr>
              <a:tr h="172758">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l" fontAlgn="b"/>
                      <a:r>
                        <a:rPr lang="en-US" sz="1100" u="none" strike="noStrike">
                          <a:effectLst/>
                        </a:rPr>
                        <a:t>Dizziness </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656</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0.42</a:t>
                      </a:r>
                      <a:endParaRPr lang="en-US" sz="1100" b="0" i="0" u="none" strike="noStrike">
                        <a:solidFill>
                          <a:srgbClr val="000000"/>
                        </a:solidFill>
                        <a:effectLst/>
                        <a:latin typeface="Calibri" panose="020F0502020204030204" pitchFamily="34" charset="0"/>
                      </a:endParaRPr>
                    </a:p>
                  </a:txBody>
                  <a:tcPr marL="7581" marR="7581" marT="7581" marB="0" anchor="b"/>
                </a:tc>
                <a:extLst>
                  <a:ext uri="{0D108BD9-81ED-4DB2-BD59-A6C34878D82A}">
                    <a16:rowId xmlns:a16="http://schemas.microsoft.com/office/drawing/2014/main" val="3496474629"/>
                  </a:ext>
                </a:extLst>
              </a:tr>
              <a:tr h="172758">
                <a:tc>
                  <a:txBody>
                    <a:bodyPr/>
                    <a:lstStyle/>
                    <a:p>
                      <a:pPr algn="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l" fontAlgn="b"/>
                      <a:r>
                        <a:rPr lang="en-US" sz="1100" u="none" strike="noStrike">
                          <a:effectLst/>
                        </a:rPr>
                        <a:t>Persistent chest pain or pressure </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609</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0.39</a:t>
                      </a:r>
                      <a:endParaRPr lang="en-US" sz="1100" b="0" i="0" u="none" strike="noStrike">
                        <a:solidFill>
                          <a:srgbClr val="000000"/>
                        </a:solidFill>
                        <a:effectLst/>
                        <a:latin typeface="Calibri" panose="020F0502020204030204" pitchFamily="34" charset="0"/>
                      </a:endParaRPr>
                    </a:p>
                  </a:txBody>
                  <a:tcPr marL="7581" marR="7581" marT="7581" marB="0" anchor="b"/>
                </a:tc>
                <a:extLst>
                  <a:ext uri="{0D108BD9-81ED-4DB2-BD59-A6C34878D82A}">
                    <a16:rowId xmlns:a16="http://schemas.microsoft.com/office/drawing/2014/main" val="2089256418"/>
                  </a:ext>
                </a:extLst>
              </a:tr>
              <a:tr h="172758">
                <a:tc>
                  <a:txBody>
                    <a:bodyPr/>
                    <a:lstStyle/>
                    <a:p>
                      <a:pPr algn="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l" fontAlgn="b"/>
                      <a:r>
                        <a:rPr lang="en-US" sz="1100" u="none" strike="noStrike">
                          <a:effectLst/>
                        </a:rPr>
                        <a:t>Cough </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577</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0.37</a:t>
                      </a:r>
                      <a:endParaRPr lang="en-US" sz="1100" b="0" i="0" u="none" strike="noStrike">
                        <a:solidFill>
                          <a:srgbClr val="000000"/>
                        </a:solidFill>
                        <a:effectLst/>
                        <a:latin typeface="Calibri" panose="020F0502020204030204" pitchFamily="34" charset="0"/>
                      </a:endParaRPr>
                    </a:p>
                  </a:txBody>
                  <a:tcPr marL="7581" marR="7581" marT="7581" marB="0" anchor="b"/>
                </a:tc>
                <a:extLst>
                  <a:ext uri="{0D108BD9-81ED-4DB2-BD59-A6C34878D82A}">
                    <a16:rowId xmlns:a16="http://schemas.microsoft.com/office/drawing/2014/main" val="4230122055"/>
                  </a:ext>
                </a:extLst>
              </a:tr>
              <a:tr h="172758">
                <a:tc>
                  <a:txBody>
                    <a:bodyPr/>
                    <a:lstStyle/>
                    <a:p>
                      <a:pPr algn="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l" fontAlgn="b"/>
                      <a:r>
                        <a:rPr lang="en-US" sz="1100" u="none" strike="noStrike">
                          <a:effectLst/>
                        </a:rPr>
                        <a:t>Joint pain </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566</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0.36</a:t>
                      </a:r>
                      <a:endParaRPr lang="en-US" sz="1100" b="0" i="0" u="none" strike="noStrike">
                        <a:solidFill>
                          <a:srgbClr val="000000"/>
                        </a:solidFill>
                        <a:effectLst/>
                        <a:latin typeface="Calibri" panose="020F0502020204030204" pitchFamily="34" charset="0"/>
                      </a:endParaRPr>
                    </a:p>
                  </a:txBody>
                  <a:tcPr marL="7581" marR="7581" marT="7581" marB="0" anchor="b"/>
                </a:tc>
                <a:extLst>
                  <a:ext uri="{0D108BD9-81ED-4DB2-BD59-A6C34878D82A}">
                    <a16:rowId xmlns:a16="http://schemas.microsoft.com/office/drawing/2014/main" val="2685707006"/>
                  </a:ext>
                </a:extLst>
              </a:tr>
              <a:tr h="172758">
                <a:tc>
                  <a:txBody>
                    <a:bodyPr/>
                    <a:lstStyle/>
                    <a:p>
                      <a:pPr algn="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l" fontAlgn="b"/>
                      <a:r>
                        <a:rPr lang="en-US" sz="1100" u="none" strike="noStrike">
                          <a:effectLst/>
                        </a:rPr>
                        <a:t>Heart palpitations </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509</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0.32</a:t>
                      </a:r>
                      <a:endParaRPr lang="en-US" sz="1100" b="0" i="0" u="none" strike="noStrike">
                        <a:solidFill>
                          <a:srgbClr val="000000"/>
                        </a:solidFill>
                        <a:effectLst/>
                        <a:latin typeface="Calibri" panose="020F0502020204030204" pitchFamily="34" charset="0"/>
                      </a:endParaRPr>
                    </a:p>
                  </a:txBody>
                  <a:tcPr marL="7581" marR="7581" marT="7581" marB="0" anchor="b"/>
                </a:tc>
                <a:extLst>
                  <a:ext uri="{0D108BD9-81ED-4DB2-BD59-A6C34878D82A}">
                    <a16:rowId xmlns:a16="http://schemas.microsoft.com/office/drawing/2014/main" val="2770660514"/>
                  </a:ext>
                </a:extLst>
              </a:tr>
              <a:tr h="172758">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l" fontAlgn="b"/>
                      <a:r>
                        <a:rPr lang="en-US" sz="1100" u="none" strike="noStrike">
                          <a:effectLst/>
                        </a:rPr>
                        <a:t>Diarrhea </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506</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0.32</a:t>
                      </a:r>
                      <a:endParaRPr lang="en-US" sz="1100" b="0" i="0" u="none" strike="noStrike">
                        <a:solidFill>
                          <a:srgbClr val="000000"/>
                        </a:solidFill>
                        <a:effectLst/>
                        <a:latin typeface="Calibri" panose="020F0502020204030204" pitchFamily="34" charset="0"/>
                      </a:endParaRPr>
                    </a:p>
                  </a:txBody>
                  <a:tcPr marL="7581" marR="7581" marT="7581" marB="0" anchor="b"/>
                </a:tc>
                <a:extLst>
                  <a:ext uri="{0D108BD9-81ED-4DB2-BD59-A6C34878D82A}">
                    <a16:rowId xmlns:a16="http://schemas.microsoft.com/office/drawing/2014/main" val="1820347053"/>
                  </a:ext>
                </a:extLst>
              </a:tr>
              <a:tr h="172758">
                <a:tc>
                  <a:txBody>
                    <a:bodyPr/>
                    <a:lstStyle/>
                    <a:p>
                      <a:pPr algn="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l" fontAlgn="b"/>
                      <a:r>
                        <a:rPr lang="en-US" sz="1100" u="none" strike="noStrike">
                          <a:effectLst/>
                        </a:rPr>
                        <a:t>Sore throat </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496</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0.32</a:t>
                      </a:r>
                      <a:endParaRPr lang="en-US" sz="1100" b="0" i="0" u="none" strike="noStrike">
                        <a:solidFill>
                          <a:srgbClr val="000000"/>
                        </a:solidFill>
                        <a:effectLst/>
                        <a:latin typeface="Calibri" panose="020F0502020204030204" pitchFamily="34" charset="0"/>
                      </a:endParaRPr>
                    </a:p>
                  </a:txBody>
                  <a:tcPr marL="7581" marR="7581" marT="7581" marB="0" anchor="b"/>
                </a:tc>
                <a:extLst>
                  <a:ext uri="{0D108BD9-81ED-4DB2-BD59-A6C34878D82A}">
                    <a16:rowId xmlns:a16="http://schemas.microsoft.com/office/drawing/2014/main" val="416137724"/>
                  </a:ext>
                </a:extLst>
              </a:tr>
              <a:tr h="172758">
                <a:tc>
                  <a:txBody>
                    <a:bodyPr/>
                    <a:lstStyle/>
                    <a:p>
                      <a:pPr algn="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l" fontAlgn="b"/>
                      <a:r>
                        <a:rPr lang="en-US" sz="1100" u="none" strike="noStrike">
                          <a:effectLst/>
                        </a:rPr>
                        <a:t>Night sweats </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475</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0.30</a:t>
                      </a:r>
                      <a:endParaRPr lang="en-US" sz="1100" b="0" i="0" u="none" strike="noStrike">
                        <a:solidFill>
                          <a:srgbClr val="000000"/>
                        </a:solidFill>
                        <a:effectLst/>
                        <a:latin typeface="Calibri" panose="020F0502020204030204" pitchFamily="34" charset="0"/>
                      </a:endParaRPr>
                    </a:p>
                  </a:txBody>
                  <a:tcPr marL="7581" marR="7581" marT="7581" marB="0" anchor="b"/>
                </a:tc>
                <a:extLst>
                  <a:ext uri="{0D108BD9-81ED-4DB2-BD59-A6C34878D82A}">
                    <a16:rowId xmlns:a16="http://schemas.microsoft.com/office/drawing/2014/main" val="3308338567"/>
                  </a:ext>
                </a:extLst>
              </a:tr>
              <a:tr h="172758">
                <a:tc>
                  <a:txBody>
                    <a:bodyPr/>
                    <a:lstStyle/>
                    <a:p>
                      <a:pPr algn="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l" fontAlgn="b"/>
                      <a:r>
                        <a:rPr lang="en-US" sz="1100" u="none" strike="noStrike">
                          <a:effectLst/>
                        </a:rPr>
                        <a:t>Partial or complete loss of sense of smell </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460</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0.29</a:t>
                      </a:r>
                      <a:endParaRPr lang="en-US" sz="1100" b="0" i="0" u="none" strike="noStrike">
                        <a:solidFill>
                          <a:srgbClr val="000000"/>
                        </a:solidFill>
                        <a:effectLst/>
                        <a:latin typeface="Calibri" panose="020F0502020204030204" pitchFamily="34" charset="0"/>
                      </a:endParaRPr>
                    </a:p>
                  </a:txBody>
                  <a:tcPr marL="7581" marR="7581" marT="7581" marB="0" anchor="b"/>
                </a:tc>
                <a:extLst>
                  <a:ext uri="{0D108BD9-81ED-4DB2-BD59-A6C34878D82A}">
                    <a16:rowId xmlns:a16="http://schemas.microsoft.com/office/drawing/2014/main" val="612126985"/>
                  </a:ext>
                </a:extLst>
              </a:tr>
              <a:tr h="172758">
                <a:tc>
                  <a:txBody>
                    <a:bodyPr/>
                    <a:lstStyle/>
                    <a:p>
                      <a:pPr algn="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l" fontAlgn="b"/>
                      <a:r>
                        <a:rPr lang="en-US" sz="1100" u="none" strike="noStrike">
                          <a:effectLst/>
                        </a:rPr>
                        <a:t>Tachycardia </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448</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0.29</a:t>
                      </a:r>
                      <a:endParaRPr lang="en-US" sz="1100" b="0" i="0" u="none" strike="noStrike">
                        <a:solidFill>
                          <a:srgbClr val="000000"/>
                        </a:solidFill>
                        <a:effectLst/>
                        <a:latin typeface="Calibri" panose="020F0502020204030204" pitchFamily="34" charset="0"/>
                      </a:endParaRPr>
                    </a:p>
                  </a:txBody>
                  <a:tcPr marL="7581" marR="7581" marT="7581" marB="0" anchor="b"/>
                </a:tc>
                <a:extLst>
                  <a:ext uri="{0D108BD9-81ED-4DB2-BD59-A6C34878D82A}">
                    <a16:rowId xmlns:a16="http://schemas.microsoft.com/office/drawing/2014/main" val="1063223351"/>
                  </a:ext>
                </a:extLst>
              </a:tr>
              <a:tr h="172758">
                <a:tc>
                  <a:txBody>
                    <a:bodyPr/>
                    <a:lstStyle/>
                    <a:p>
                      <a:pPr algn="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l" fontAlgn="b"/>
                      <a:r>
                        <a:rPr lang="en-US" sz="1100" u="none" strike="noStrike">
                          <a:effectLst/>
                        </a:rPr>
                        <a:t>Fever or chills </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a:effectLst/>
                        </a:rPr>
                        <a:t>441</a:t>
                      </a:r>
                      <a:endParaRPr lang="en-US" sz="1100" b="0" i="0" u="none" strike="noStrike">
                        <a:solidFill>
                          <a:srgbClr val="000000"/>
                        </a:solidFill>
                        <a:effectLst/>
                        <a:latin typeface="Calibri" panose="020F0502020204030204" pitchFamily="34" charset="0"/>
                      </a:endParaRPr>
                    </a:p>
                  </a:txBody>
                  <a:tcPr marL="7581" marR="7581" marT="7581" marB="0" anchor="b"/>
                </a:tc>
                <a:tc>
                  <a:txBody>
                    <a:bodyPr/>
                    <a:lstStyle/>
                    <a:p>
                      <a:pPr algn="r" fontAlgn="b"/>
                      <a:r>
                        <a:rPr lang="en-US" sz="1100" u="none" strike="noStrike" dirty="0">
                          <a:effectLst/>
                        </a:rPr>
                        <a:t>0.28</a:t>
                      </a:r>
                      <a:endParaRPr lang="en-US" sz="1100" b="0" i="0" u="none" strike="noStrike" dirty="0">
                        <a:solidFill>
                          <a:srgbClr val="000000"/>
                        </a:solidFill>
                        <a:effectLst/>
                        <a:latin typeface="Calibri" panose="020F0502020204030204" pitchFamily="34" charset="0"/>
                      </a:endParaRPr>
                    </a:p>
                  </a:txBody>
                  <a:tcPr marL="7581" marR="7581" marT="7581" marB="0" anchor="b"/>
                </a:tc>
                <a:extLst>
                  <a:ext uri="{0D108BD9-81ED-4DB2-BD59-A6C34878D82A}">
                    <a16:rowId xmlns:a16="http://schemas.microsoft.com/office/drawing/2014/main" val="366959448"/>
                  </a:ext>
                </a:extLst>
              </a:tr>
            </a:tbl>
          </a:graphicData>
        </a:graphic>
      </p:graphicFrame>
      <p:sp>
        <p:nvSpPr>
          <p:cNvPr id="4" name="TextBox 3">
            <a:extLst>
              <a:ext uri="{FF2B5EF4-FFF2-40B4-BE49-F238E27FC236}">
                <a16:creationId xmlns:a16="http://schemas.microsoft.com/office/drawing/2014/main" id="{54AA5B6D-1CCE-04A2-EF83-54EDFD4DEDD5}"/>
              </a:ext>
            </a:extLst>
          </p:cNvPr>
          <p:cNvSpPr txBox="1"/>
          <p:nvPr/>
        </p:nvSpPr>
        <p:spPr>
          <a:xfrm>
            <a:off x="1927682" y="1371600"/>
            <a:ext cx="5288627" cy="369332"/>
          </a:xfrm>
          <a:prstGeom prst="rect">
            <a:avLst/>
          </a:prstGeom>
          <a:noFill/>
        </p:spPr>
        <p:txBody>
          <a:bodyPr wrap="none" rtlCol="0">
            <a:spAutoFit/>
          </a:bodyPr>
          <a:lstStyle/>
          <a:p>
            <a:r>
              <a:rPr lang="en-US" dirty="0"/>
              <a:t>60 symptoms occurred more than 10% of the time</a:t>
            </a:r>
          </a:p>
        </p:txBody>
      </p:sp>
      <p:sp>
        <p:nvSpPr>
          <p:cNvPr id="5" name="TextBox 4">
            <a:extLst>
              <a:ext uri="{FF2B5EF4-FFF2-40B4-BE49-F238E27FC236}">
                <a16:creationId xmlns:a16="http://schemas.microsoft.com/office/drawing/2014/main" id="{516D3F61-0529-801F-236F-74C5E2DF8A18}"/>
              </a:ext>
            </a:extLst>
          </p:cNvPr>
          <p:cNvSpPr txBox="1"/>
          <p:nvPr/>
        </p:nvSpPr>
        <p:spPr>
          <a:xfrm>
            <a:off x="3657600" y="6115034"/>
            <a:ext cx="5288626" cy="369332"/>
          </a:xfrm>
          <a:prstGeom prst="rect">
            <a:avLst/>
          </a:prstGeom>
          <a:noFill/>
        </p:spPr>
        <p:txBody>
          <a:bodyPr wrap="square" rtlCol="0">
            <a:spAutoFit/>
          </a:bodyPr>
          <a:lstStyle/>
          <a:p>
            <a:r>
              <a:rPr lang="en-US" dirty="0"/>
              <a:t>https://scholarworks.iupui.edu/handle/1805/25685</a:t>
            </a:r>
          </a:p>
        </p:txBody>
      </p:sp>
      <p:sp>
        <p:nvSpPr>
          <p:cNvPr id="6" name="TextBox 5">
            <a:extLst>
              <a:ext uri="{FF2B5EF4-FFF2-40B4-BE49-F238E27FC236}">
                <a16:creationId xmlns:a16="http://schemas.microsoft.com/office/drawing/2014/main" id="{9FA7DBAB-045D-5E53-6B69-EB68FF879095}"/>
              </a:ext>
            </a:extLst>
          </p:cNvPr>
          <p:cNvSpPr txBox="1"/>
          <p:nvPr/>
        </p:nvSpPr>
        <p:spPr>
          <a:xfrm>
            <a:off x="1143000" y="152400"/>
            <a:ext cx="7148688" cy="584775"/>
          </a:xfrm>
          <a:prstGeom prst="rect">
            <a:avLst/>
          </a:prstGeom>
          <a:noFill/>
        </p:spPr>
        <p:txBody>
          <a:bodyPr wrap="none" rtlCol="0">
            <a:spAutoFit/>
          </a:bodyPr>
          <a:lstStyle/>
          <a:p>
            <a:r>
              <a:rPr lang="en-US" sz="3200" dirty="0">
                <a:solidFill>
                  <a:schemeClr val="bg1"/>
                </a:solidFill>
              </a:rPr>
              <a:t>COVID-19 “Long Hauler” SYMPTOMS</a:t>
            </a:r>
          </a:p>
        </p:txBody>
      </p:sp>
    </p:spTree>
    <p:extLst>
      <p:ext uri="{BB962C8B-B14F-4D97-AF65-F5344CB8AC3E}">
        <p14:creationId xmlns:p14="http://schemas.microsoft.com/office/powerpoint/2010/main" val="3881185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42C39420-BEC9-837A-6694-24687F6D649F}"/>
              </a:ext>
            </a:extLst>
          </p:cNvPr>
          <p:cNvSpPr>
            <a:spLocks noGrp="1"/>
          </p:cNvSpPr>
          <p:nvPr>
            <p:ph type="subTitle" idx="1"/>
          </p:nvPr>
        </p:nvSpPr>
        <p:spPr>
          <a:xfrm>
            <a:off x="1066800" y="2337251"/>
            <a:ext cx="7162800" cy="3579813"/>
          </a:xfrm>
        </p:spPr>
        <p:txBody>
          <a:bodyPr/>
          <a:lstStyle/>
          <a:p>
            <a:pPr>
              <a:lnSpc>
                <a:spcPct val="150000"/>
              </a:lnSpc>
            </a:pPr>
            <a:r>
              <a:rPr lang="en-US" sz="2400" dirty="0">
                <a:latin typeface="Arial" panose="020B0604020202020204" pitchFamily="34" charset="0"/>
                <a:cs typeface="Arial" panose="020B0604020202020204" pitchFamily="34" charset="0"/>
              </a:rPr>
              <a:t>Dr. Ashford is an employee of the VA</a:t>
            </a:r>
          </a:p>
          <a:p>
            <a:pPr>
              <a:lnSpc>
                <a:spcPct val="150000"/>
              </a:lnSpc>
            </a:pPr>
            <a:r>
              <a:rPr lang="en-US" sz="2400" dirty="0">
                <a:latin typeface="Arial" panose="020B0604020202020204" pitchFamily="34" charset="0"/>
                <a:cs typeface="Arial" panose="020B0604020202020204" pitchFamily="34" charset="0"/>
              </a:rPr>
              <a:t>Material presented here does not represent the</a:t>
            </a:r>
          </a:p>
          <a:p>
            <a:pPr>
              <a:lnSpc>
                <a:spcPct val="150000"/>
              </a:lnSpc>
            </a:pPr>
            <a:r>
              <a:rPr lang="en-US" sz="2400" dirty="0">
                <a:latin typeface="Arial" panose="020B0604020202020204" pitchFamily="34" charset="0"/>
                <a:cs typeface="Arial" panose="020B0604020202020204" pitchFamily="34" charset="0"/>
              </a:rPr>
              <a:t>	 official position of the VA</a:t>
            </a:r>
          </a:p>
          <a:p>
            <a:pPr>
              <a:lnSpc>
                <a:spcPct val="150000"/>
              </a:lnSpc>
            </a:pPr>
            <a:r>
              <a:rPr lang="en-US" sz="2400" dirty="0">
                <a:latin typeface="Arial" panose="020B0604020202020204" pitchFamily="34" charset="0"/>
                <a:cs typeface="Arial" panose="020B0604020202020204" pitchFamily="34" charset="0"/>
              </a:rPr>
              <a:t>Dr. Ashford has developed a memory test: 	</a:t>
            </a:r>
            <a:r>
              <a:rPr lang="en-US" sz="2400" dirty="0">
                <a:solidFill>
                  <a:srgbClr val="FFFF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www.memtrax.com</a:t>
            </a:r>
            <a:r>
              <a:rPr lang="en-US" sz="2400" dirty="0">
                <a:solidFill>
                  <a:srgbClr val="FFFF00"/>
                </a:solidFill>
                <a:latin typeface="Arial" panose="020B0604020202020204" pitchFamily="34" charset="0"/>
                <a:cs typeface="Arial" panose="020B0604020202020204" pitchFamily="34" charset="0"/>
              </a:rPr>
              <a:t> </a:t>
            </a:r>
          </a:p>
          <a:p>
            <a:pPr>
              <a:lnSpc>
                <a:spcPct val="150000"/>
              </a:lnSpc>
            </a:pPr>
            <a:r>
              <a:rPr lang="en-US" sz="2400" dirty="0">
                <a:latin typeface="Arial" panose="020B0604020202020204" pitchFamily="34" charset="0"/>
                <a:cs typeface="Arial" panose="020B0604020202020204" pitchFamily="34" charset="0"/>
              </a:rPr>
              <a:t>	for assessing memory changes</a:t>
            </a:r>
          </a:p>
          <a:p>
            <a:endParaRPr lang="en-US" dirty="0"/>
          </a:p>
        </p:txBody>
      </p:sp>
      <p:sp>
        <p:nvSpPr>
          <p:cNvPr id="3" name="Date Placeholder 2"/>
          <p:cNvSpPr>
            <a:spLocks noGrp="1"/>
          </p:cNvSpPr>
          <p:nvPr>
            <p:ph type="dt" sz="half" idx="10"/>
          </p:nvPr>
        </p:nvSpPr>
        <p:spPr/>
        <p:txBody>
          <a:bodyPr/>
          <a:lstStyle/>
          <a:p>
            <a:pPr>
              <a:defRPr/>
            </a:pPr>
            <a:r>
              <a:rPr lang="en-US" dirty="0"/>
              <a:t>Office of Patient Care Services </a:t>
            </a:r>
          </a:p>
        </p:txBody>
      </p:sp>
      <p:sp>
        <p:nvSpPr>
          <p:cNvPr id="4" name="Footer Placeholder 3"/>
          <p:cNvSpPr>
            <a:spLocks noGrp="1"/>
          </p:cNvSpPr>
          <p:nvPr>
            <p:ph type="ftr" sz="quarter" idx="11"/>
          </p:nvPr>
        </p:nvSpPr>
        <p:spPr/>
        <p:txBody>
          <a:bodyPr/>
          <a:lstStyle/>
          <a:p>
            <a:pPr>
              <a:defRPr/>
            </a:pPr>
            <a:r>
              <a:rPr lang="en-US" b="0" dirty="0">
                <a:latin typeface="Arial" panose="020B0604020202020204" pitchFamily="34" charset="0"/>
                <a:cs typeface="Arial" panose="020B0604020202020204" pitchFamily="34" charset="0"/>
              </a:rPr>
              <a:t>Health Outcomes Military Exposures</a:t>
            </a:r>
          </a:p>
        </p:txBody>
      </p:sp>
      <p:sp>
        <p:nvSpPr>
          <p:cNvPr id="5" name="Slide Number Placeholder 4"/>
          <p:cNvSpPr>
            <a:spLocks noGrp="1"/>
          </p:cNvSpPr>
          <p:nvPr>
            <p:ph type="sldNum" sz="quarter" idx="12"/>
          </p:nvPr>
        </p:nvSpPr>
        <p:spPr/>
        <p:txBody>
          <a:bodyPr/>
          <a:lstStyle/>
          <a:p>
            <a:fld id="{19FBEEDD-0B05-4B03-823B-B7B914ED2C13}" type="slidenum">
              <a:rPr lang="en-US" altLang="en-US" smtClean="0"/>
              <a:pPr/>
              <a:t>2</a:t>
            </a:fld>
            <a:endParaRPr lang="en-US" altLang="en-US" dirty="0"/>
          </a:p>
        </p:txBody>
      </p:sp>
      <p:sp>
        <p:nvSpPr>
          <p:cNvPr id="6" name="Title 5">
            <a:extLst>
              <a:ext uri="{FF2B5EF4-FFF2-40B4-BE49-F238E27FC236}">
                <a16:creationId xmlns:a16="http://schemas.microsoft.com/office/drawing/2014/main" id="{DB54C2C5-E6EF-E6AD-7059-2B5826708209}"/>
              </a:ext>
            </a:extLst>
          </p:cNvPr>
          <p:cNvSpPr>
            <a:spLocks noGrp="1"/>
          </p:cNvSpPr>
          <p:nvPr>
            <p:ph type="ctrTitle"/>
          </p:nvPr>
        </p:nvSpPr>
        <p:spPr>
          <a:xfrm>
            <a:off x="2362200" y="1295400"/>
            <a:ext cx="3886200" cy="993775"/>
          </a:xfrm>
        </p:spPr>
        <p:txBody>
          <a:bodyPr/>
          <a:lstStyle/>
          <a:p>
            <a:r>
              <a:rPr kumimoji="0" lang="en-US" sz="4400" b="0" i="0" u="none" strike="noStrike" kern="0" cap="none" spc="0" normalizeH="0" baseline="0" noProof="0" dirty="0">
                <a:ln>
                  <a:noFill/>
                </a:ln>
                <a:effectLst/>
                <a:uLnTx/>
                <a:uFillTx/>
                <a:latin typeface="Arial"/>
                <a:ea typeface="+mj-ea"/>
                <a:cs typeface="+mj-cs"/>
              </a:rPr>
              <a:t>Disclaimer</a:t>
            </a:r>
            <a:endParaRPr lang="en-US" dirty="0"/>
          </a:p>
        </p:txBody>
      </p:sp>
      <p:sp>
        <p:nvSpPr>
          <p:cNvPr id="2" name="TextBox 1">
            <a:extLst>
              <a:ext uri="{FF2B5EF4-FFF2-40B4-BE49-F238E27FC236}">
                <a16:creationId xmlns:a16="http://schemas.microsoft.com/office/drawing/2014/main" id="{CA033E22-900B-42B3-B30D-CBF04923DD30}"/>
              </a:ext>
            </a:extLst>
          </p:cNvPr>
          <p:cNvSpPr txBox="1"/>
          <p:nvPr/>
        </p:nvSpPr>
        <p:spPr>
          <a:xfrm>
            <a:off x="6067839" y="6584529"/>
            <a:ext cx="2743200" cy="246221"/>
          </a:xfrm>
          <a:prstGeom prst="rect">
            <a:avLst/>
          </a:prstGeom>
          <a:noFill/>
        </p:spPr>
        <p:txBody>
          <a:bodyPr wrap="square" rtlCol="0">
            <a:spAutoFit/>
          </a:bodyPr>
          <a:lstStyle/>
          <a:p>
            <a:r>
              <a:rPr lang="en-US" sz="1000" dirty="0">
                <a:solidFill>
                  <a:prstClr val="white"/>
                </a:solidFill>
                <a:latin typeface="Arial" panose="020B0604020202020204" pitchFamily="34" charset="0"/>
                <a:ea typeface="ヒラギノ角ゴ Pro W3" charset="-128"/>
                <a:cs typeface="Arial" panose="020B0604020202020204" pitchFamily="34" charset="0"/>
              </a:rPr>
              <a:t>War Related Illness and Injury Study Center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1277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D601457-68FB-4E68-8DB4-DFC64D79EAFB}"/>
              </a:ext>
            </a:extLst>
          </p:cNvPr>
          <p:cNvSpPr>
            <a:spLocks noGrp="1" noChangeArrowheads="1"/>
          </p:cNvSpPr>
          <p:nvPr>
            <p:ph type="title"/>
          </p:nvPr>
        </p:nvSpPr>
        <p:spPr>
          <a:xfrm>
            <a:off x="762000" y="152400"/>
            <a:ext cx="8229600" cy="990600"/>
          </a:xfrm>
        </p:spPr>
        <p:txBody>
          <a:bodyPr/>
          <a:lstStyle/>
          <a:p>
            <a:r>
              <a:rPr lang="en-US" altLang="en-US" sz="2800" dirty="0">
                <a:solidFill>
                  <a:schemeClr val="bg1"/>
                </a:solidFill>
              </a:rPr>
              <a:t>GWI - Most Frequent Symptoms, Affected Systems</a:t>
            </a:r>
          </a:p>
        </p:txBody>
      </p:sp>
      <p:sp>
        <p:nvSpPr>
          <p:cNvPr id="21507" name="Rectangle 3">
            <a:extLst>
              <a:ext uri="{FF2B5EF4-FFF2-40B4-BE49-F238E27FC236}">
                <a16:creationId xmlns:a16="http://schemas.microsoft.com/office/drawing/2014/main" id="{F24DD64A-3CAB-4775-8252-57BC98211DD9}"/>
              </a:ext>
            </a:extLst>
          </p:cNvPr>
          <p:cNvSpPr>
            <a:spLocks noGrp="1" noChangeArrowheads="1"/>
          </p:cNvSpPr>
          <p:nvPr>
            <p:ph type="body" idx="1"/>
          </p:nvPr>
        </p:nvSpPr>
        <p:spPr>
          <a:xfrm>
            <a:off x="457200" y="1143000"/>
            <a:ext cx="8229600" cy="5410200"/>
          </a:xfrm>
        </p:spPr>
        <p:txBody>
          <a:bodyPr/>
          <a:lstStyle/>
          <a:p>
            <a:pPr algn="ctr">
              <a:buFontTx/>
              <a:buNone/>
            </a:pPr>
            <a:r>
              <a:rPr lang="en-US" altLang="en-US" sz="1800" dirty="0"/>
              <a:t>Frequency of Symptoms of 53,835 Participants in Gulf War VA Registry (1992–1997)</a:t>
            </a:r>
          </a:p>
          <a:p>
            <a:pPr>
              <a:buFontTx/>
              <a:buNone/>
            </a:pPr>
            <a:r>
              <a:rPr lang="en-US" altLang="en-US" sz="2400" b="1" dirty="0"/>
              <a:t>	  Symptoms			    		Percentage</a:t>
            </a:r>
          </a:p>
          <a:p>
            <a:pPr lvl="1"/>
            <a:r>
              <a:rPr lang="en-US" altLang="en-US" sz="1400" dirty="0">
                <a:solidFill>
                  <a:srgbClr val="FF0000"/>
                </a:solidFill>
              </a:rPr>
              <a:t>Fatigue 							20.5</a:t>
            </a:r>
          </a:p>
          <a:p>
            <a:pPr lvl="1"/>
            <a:r>
              <a:rPr lang="en-US" altLang="en-US" sz="1400" dirty="0">
                <a:solidFill>
                  <a:srgbClr val="FF0000"/>
                </a:solidFill>
              </a:rPr>
              <a:t>Skin rash 						18.4</a:t>
            </a:r>
          </a:p>
          <a:p>
            <a:pPr lvl="1"/>
            <a:r>
              <a:rPr lang="en-US" altLang="en-US" sz="1400" dirty="0">
                <a:solidFill>
                  <a:srgbClr val="FF0000"/>
                </a:solidFill>
              </a:rPr>
              <a:t>Headache 						18.0</a:t>
            </a:r>
          </a:p>
          <a:p>
            <a:pPr lvl="1"/>
            <a:r>
              <a:rPr lang="en-US" altLang="en-US" sz="1400" dirty="0">
                <a:solidFill>
                  <a:srgbClr val="FF0000"/>
                </a:solidFill>
              </a:rPr>
              <a:t>Muscle and joint pain   				16.8</a:t>
            </a:r>
          </a:p>
          <a:p>
            <a:pPr lvl="1"/>
            <a:r>
              <a:rPr lang="en-US" altLang="en-US" sz="1400" dirty="0">
                <a:solidFill>
                  <a:srgbClr val="FF0000"/>
                </a:solidFill>
              </a:rPr>
              <a:t>Loss of memory 					14.0</a:t>
            </a:r>
          </a:p>
          <a:p>
            <a:pPr lvl="1"/>
            <a:r>
              <a:rPr lang="en-US" altLang="en-US" sz="1400" dirty="0">
                <a:solidFill>
                  <a:srgbClr val="FF0000"/>
                </a:solidFill>
              </a:rPr>
              <a:t>Shortness of breath 		  		  	7.9</a:t>
            </a:r>
          </a:p>
          <a:p>
            <a:pPr lvl="1"/>
            <a:r>
              <a:rPr lang="en-US" altLang="en-US" sz="1400" dirty="0">
                <a:solidFill>
                  <a:srgbClr val="FF0000"/>
                </a:solidFill>
              </a:rPr>
              <a:t>Sleep disturbances 		  		  	5.9</a:t>
            </a:r>
          </a:p>
          <a:p>
            <a:pPr marL="457200" lvl="1" indent="0">
              <a:buNone/>
            </a:pPr>
            <a:r>
              <a:rPr lang="en-US" altLang="en-US" sz="2400" b="1" dirty="0"/>
              <a:t>Systems</a:t>
            </a:r>
          </a:p>
          <a:p>
            <a:pPr lvl="1"/>
            <a:r>
              <a:rPr lang="en-US" altLang="en-US" sz="1400" dirty="0">
                <a:solidFill>
                  <a:srgbClr val="FF0000"/>
                </a:solidFill>
              </a:rPr>
              <a:t>Musculoskeletal and connective tissue 		25.4</a:t>
            </a:r>
          </a:p>
          <a:p>
            <a:pPr lvl="1"/>
            <a:r>
              <a:rPr lang="en-US" altLang="en-US" sz="1400" dirty="0">
                <a:solidFill>
                  <a:srgbClr val="FF0000"/>
                </a:solidFill>
              </a:rPr>
              <a:t>Mental disorders 					14.7</a:t>
            </a:r>
          </a:p>
          <a:p>
            <a:pPr lvl="1"/>
            <a:r>
              <a:rPr lang="en-US" altLang="en-US" sz="1400" dirty="0">
                <a:solidFill>
                  <a:srgbClr val="FF0000"/>
                </a:solidFill>
              </a:rPr>
              <a:t>Respiratory system 					14.0</a:t>
            </a:r>
          </a:p>
          <a:p>
            <a:pPr lvl="1"/>
            <a:r>
              <a:rPr lang="en-US" altLang="en-US" sz="1400" dirty="0">
                <a:solidFill>
                  <a:srgbClr val="FF0000"/>
                </a:solidFill>
              </a:rPr>
              <a:t>Skin and subcutaneous tissue 			13.4</a:t>
            </a:r>
          </a:p>
          <a:p>
            <a:pPr lvl="1"/>
            <a:r>
              <a:rPr lang="en-US" altLang="en-US" sz="1400" dirty="0">
                <a:solidFill>
                  <a:srgbClr val="FF0000"/>
                </a:solidFill>
              </a:rPr>
              <a:t>Digestive system (irritable bowel syndrome)	11.1	 		</a:t>
            </a:r>
            <a:r>
              <a:rPr lang="en-US" altLang="en-US" sz="1400" dirty="0"/>
              <a:t>SOURCE: Murphy et al., 1999</a:t>
            </a:r>
          </a:p>
          <a:p>
            <a:pPr lvl="1"/>
            <a:r>
              <a:rPr lang="en-US" altLang="en-US" sz="1400" dirty="0">
                <a:solidFill>
                  <a:srgbClr val="FF0000"/>
                </a:solidFill>
              </a:rPr>
              <a:t>Chest pain 					  	3.5</a:t>
            </a:r>
            <a:r>
              <a:rPr lang="en-US" altLang="en-US" sz="1400" dirty="0"/>
              <a:t>	</a:t>
            </a:r>
          </a:p>
          <a:p>
            <a:pPr lvl="1"/>
            <a:endParaRPr lang="en-US" altLang="en-US" sz="1400" dirty="0"/>
          </a:p>
          <a:p>
            <a:pPr marL="0" indent="0">
              <a:buNone/>
            </a:pPr>
            <a:r>
              <a:rPr lang="en-US" altLang="en-US" sz="2000" dirty="0">
                <a:solidFill>
                  <a:srgbClr val="FF0000"/>
                </a:solidFill>
              </a:rPr>
              <a:t>	Symptoms of </a:t>
            </a:r>
            <a:r>
              <a:rPr lang="en-US" altLang="en-US" sz="2000" dirty="0" err="1">
                <a:solidFill>
                  <a:srgbClr val="FF0000"/>
                </a:solidFill>
              </a:rPr>
              <a:t>longCOVID</a:t>
            </a:r>
            <a:endParaRPr lang="en-US" altLang="en-US" sz="2000" dirty="0">
              <a:solidFill>
                <a:srgbClr val="FF0000"/>
              </a:solidFill>
            </a:endParaRPr>
          </a:p>
        </p:txBody>
      </p:sp>
    </p:spTree>
    <p:extLst>
      <p:ext uri="{BB962C8B-B14F-4D97-AF65-F5344CB8AC3E}">
        <p14:creationId xmlns:p14="http://schemas.microsoft.com/office/powerpoint/2010/main" val="1630668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97C3AC9C-693A-4F86-B564-8867694A6603}"/>
              </a:ext>
            </a:extLst>
          </p:cNvPr>
          <p:cNvSpPr>
            <a:spLocks noGrp="1" noChangeArrowheads="1"/>
          </p:cNvSpPr>
          <p:nvPr>
            <p:ph type="title"/>
          </p:nvPr>
        </p:nvSpPr>
        <p:spPr>
          <a:xfrm>
            <a:off x="762000" y="76200"/>
            <a:ext cx="8229600" cy="771525"/>
          </a:xfrm>
        </p:spPr>
        <p:txBody>
          <a:bodyPr/>
          <a:lstStyle/>
          <a:p>
            <a:r>
              <a:rPr lang="en-US" altLang="en-US" sz="2000" b="1" dirty="0">
                <a:solidFill>
                  <a:schemeClr val="bg1"/>
                </a:solidFill>
                <a:latin typeface="Tahoma" panose="020B0604030504040204" pitchFamily="34" charset="0"/>
              </a:rPr>
              <a:t>Tardive Dysautonomia in GWI</a:t>
            </a:r>
            <a:br>
              <a:rPr lang="en-US" altLang="en-US" sz="2000" b="1" dirty="0">
                <a:solidFill>
                  <a:schemeClr val="bg1"/>
                </a:solidFill>
                <a:latin typeface="Tahoma" panose="020B0604030504040204" pitchFamily="34" charset="0"/>
              </a:rPr>
            </a:br>
            <a:r>
              <a:rPr lang="en-US" altLang="en-US" sz="2000" b="1" dirty="0">
                <a:solidFill>
                  <a:schemeClr val="bg1"/>
                </a:solidFill>
                <a:latin typeface="Tahoma" panose="020B0604030504040204" pitchFamily="34" charset="0"/>
              </a:rPr>
              <a:t>Late reaction to a MERS coronavirus ancestor - HYPOTHESIS </a:t>
            </a:r>
            <a:endParaRPr lang="en-US" altLang="en-US" sz="2000" dirty="0">
              <a:solidFill>
                <a:schemeClr val="bg1"/>
              </a:solidFill>
            </a:endParaRPr>
          </a:p>
        </p:txBody>
      </p:sp>
      <p:sp>
        <p:nvSpPr>
          <p:cNvPr id="28675" name="Content Placeholder 2">
            <a:extLst>
              <a:ext uri="{FF2B5EF4-FFF2-40B4-BE49-F238E27FC236}">
                <a16:creationId xmlns:a16="http://schemas.microsoft.com/office/drawing/2014/main" id="{F3CAEA58-0DBD-4CC7-90F6-0933EA28FDE6}"/>
              </a:ext>
            </a:extLst>
          </p:cNvPr>
          <p:cNvSpPr>
            <a:spLocks noGrp="1" noChangeArrowheads="1"/>
          </p:cNvSpPr>
          <p:nvPr>
            <p:ph idx="1"/>
          </p:nvPr>
        </p:nvSpPr>
        <p:spPr>
          <a:xfrm>
            <a:off x="457200" y="1371600"/>
            <a:ext cx="8534400" cy="5211763"/>
          </a:xfrm>
        </p:spPr>
        <p:txBody>
          <a:bodyPr/>
          <a:lstStyle/>
          <a:p>
            <a:pPr>
              <a:spcBef>
                <a:spcPts val="1800"/>
              </a:spcBef>
              <a:defRPr/>
            </a:pPr>
            <a:r>
              <a:rPr lang="en-US" altLang="en-US" sz="1600" dirty="0">
                <a:highlight>
                  <a:srgbClr val="FFFF00"/>
                </a:highlight>
              </a:rPr>
              <a:t>Dysautonomia or brainstem damage can account for all GWI symptoms</a:t>
            </a:r>
          </a:p>
          <a:p>
            <a:pPr>
              <a:spcBef>
                <a:spcPts val="1800"/>
              </a:spcBef>
              <a:defRPr/>
            </a:pPr>
            <a:r>
              <a:rPr lang="en-US" altLang="en-US" sz="1600" dirty="0"/>
              <a:t>Since the autonomic nervous system is controlled by the brainstem, any condition affecting the brainstem could explain the condition</a:t>
            </a:r>
          </a:p>
          <a:p>
            <a:pPr>
              <a:spcBef>
                <a:spcPts val="1800"/>
              </a:spcBef>
              <a:defRPr/>
            </a:pPr>
            <a:r>
              <a:rPr lang="en-US" altLang="en-US" sz="1600" dirty="0"/>
              <a:t>Tardive means developing later (tardy), and this term describes the late onset of symptoms associated with GWI, i.e., weeks, months, or even years after return</a:t>
            </a:r>
          </a:p>
          <a:p>
            <a:pPr>
              <a:spcBef>
                <a:spcPts val="1800"/>
              </a:spcBef>
              <a:defRPr/>
            </a:pPr>
            <a:r>
              <a:rPr lang="en-US" altLang="en-US" sz="1600" dirty="0"/>
              <a:t>Many of the symptoms of GWI are similar to several of the </a:t>
            </a:r>
            <a:r>
              <a:rPr lang="en-US" altLang="en-US" sz="1600" dirty="0" err="1"/>
              <a:t>longCOVID</a:t>
            </a:r>
            <a:r>
              <a:rPr lang="en-US" altLang="en-US" sz="1600" dirty="0"/>
              <a:t> symptoms</a:t>
            </a:r>
          </a:p>
          <a:p>
            <a:pPr>
              <a:spcBef>
                <a:spcPts val="1800"/>
              </a:spcBef>
              <a:defRPr/>
            </a:pPr>
            <a:r>
              <a:rPr lang="en-US" altLang="en-US" sz="1600" dirty="0"/>
              <a:t>Attack could be a late immunological response to a MERs ancestor coronavirus or another virus</a:t>
            </a:r>
          </a:p>
          <a:p>
            <a:pPr>
              <a:spcBef>
                <a:spcPts val="1800"/>
              </a:spcBef>
              <a:defRPr/>
            </a:pPr>
            <a:r>
              <a:rPr lang="en-US" altLang="en-US" sz="1600" dirty="0"/>
              <a:t>Local population affected at young age, minimal manifestation of illness</a:t>
            </a:r>
          </a:p>
          <a:p>
            <a:pPr>
              <a:spcBef>
                <a:spcPts val="1800"/>
              </a:spcBef>
              <a:defRPr/>
            </a:pPr>
            <a:r>
              <a:rPr lang="en-US" altLang="en-US" sz="1600" dirty="0"/>
              <a:t>ODS/S/S soldiers – all over 18 years of age – more susceptible</a:t>
            </a:r>
          </a:p>
          <a:p>
            <a:pPr>
              <a:spcBef>
                <a:spcPts val="1800"/>
              </a:spcBef>
              <a:defRPr/>
            </a:pPr>
            <a:r>
              <a:rPr lang="en-US" altLang="en-US" sz="1600" dirty="0"/>
              <a:t>Variety of stress factors, chemical exposures (pyridostigmine bromide, insecticides, oil-well fire smoke, possible low-doses of sarin (with PON-1 susceptibility) could have predisposed many soldiers (possibly more northern European descent – more in British than French soldiers, higher proportion in women than men)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6B3D3-C764-8228-D276-173551B94E8A}"/>
              </a:ext>
            </a:extLst>
          </p:cNvPr>
          <p:cNvSpPr>
            <a:spLocks noGrp="1"/>
          </p:cNvSpPr>
          <p:nvPr>
            <p:ph type="title"/>
          </p:nvPr>
        </p:nvSpPr>
        <p:spPr>
          <a:xfrm>
            <a:off x="954464" y="152400"/>
            <a:ext cx="8153400" cy="609600"/>
          </a:xfrm>
        </p:spPr>
        <p:txBody>
          <a:bodyPr/>
          <a:lstStyle/>
          <a:p>
            <a:pPr algn="ctr"/>
            <a:r>
              <a:rPr lang="en-US" sz="3200" b="1" dirty="0">
                <a:solidFill>
                  <a:schemeClr val="bg1"/>
                </a:solidFill>
              </a:rPr>
              <a:t>Current WRIISC Research Projects for GWI</a:t>
            </a:r>
          </a:p>
        </p:txBody>
      </p:sp>
      <p:sp>
        <p:nvSpPr>
          <p:cNvPr id="3" name="Content Placeholder 2">
            <a:extLst>
              <a:ext uri="{FF2B5EF4-FFF2-40B4-BE49-F238E27FC236}">
                <a16:creationId xmlns:a16="http://schemas.microsoft.com/office/drawing/2014/main" id="{79518C35-650E-AA2D-D919-4A1692578A60}"/>
              </a:ext>
            </a:extLst>
          </p:cNvPr>
          <p:cNvSpPr>
            <a:spLocks noGrp="1"/>
          </p:cNvSpPr>
          <p:nvPr>
            <p:ph idx="1"/>
          </p:nvPr>
        </p:nvSpPr>
        <p:spPr>
          <a:xfrm>
            <a:off x="76200" y="1219200"/>
            <a:ext cx="8915399" cy="5037138"/>
          </a:xfrm>
        </p:spPr>
        <p:txBody>
          <a:bodyPr/>
          <a:lstStyle/>
          <a:p>
            <a:r>
              <a:rPr lang="en-US" sz="2400" dirty="0"/>
              <a:t>VA-HOME-WRIISC – Clinical Data Collection for Patients Seen in the War Related illness and Injury Study Center</a:t>
            </a:r>
          </a:p>
          <a:p>
            <a:r>
              <a:rPr lang="en-US" sz="2400" dirty="0"/>
              <a:t>VA-IN-DEPTH – VA-HOME-WRIISC-DC/Miami VA/NIH – phenotyping</a:t>
            </a:r>
          </a:p>
          <a:p>
            <a:pPr lvl="1"/>
            <a:r>
              <a:rPr lang="en-US" sz="2400" dirty="0"/>
              <a:t>Includes WRIISC CA, WRIISC DC</a:t>
            </a:r>
          </a:p>
          <a:p>
            <a:pPr lvl="1"/>
            <a:r>
              <a:rPr lang="en-US" sz="2400" dirty="0"/>
              <a:t>Veterans with a history of COVID-19 excluded</a:t>
            </a:r>
          </a:p>
          <a:p>
            <a:r>
              <a:rPr lang="en-US" sz="2400" dirty="0"/>
              <a:t>GWICTIC – Gulf War Illness Clinical Trial &amp; Intervention Consortium</a:t>
            </a:r>
          </a:p>
          <a:p>
            <a:pPr lvl="1"/>
            <a:r>
              <a:rPr lang="en-US" sz="2400" dirty="0"/>
              <a:t>Includes WRIISC CA, WRIISC NJ, Miami VA</a:t>
            </a:r>
          </a:p>
          <a:p>
            <a:r>
              <a:rPr lang="en-US" sz="2400" dirty="0"/>
              <a:t>VA-HOME-WRIISC-CA</a:t>
            </a:r>
          </a:p>
          <a:p>
            <a:pPr lvl="1"/>
            <a:r>
              <a:rPr lang="en-US" sz="2400" dirty="0"/>
              <a:t>The role of the brain stem in GWVI pathology – Ansgar Furst</a:t>
            </a:r>
          </a:p>
          <a:p>
            <a:pPr lvl="1"/>
            <a:r>
              <a:rPr lang="en-US" sz="2400" dirty="0" err="1"/>
              <a:t>Biopredictors</a:t>
            </a:r>
            <a:r>
              <a:rPr lang="en-US" sz="2400" dirty="0"/>
              <a:t> of cognitive and behavioral outcomes</a:t>
            </a:r>
          </a:p>
          <a:p>
            <a:pPr lvl="2"/>
            <a:r>
              <a:rPr lang="en-US" sz="2000" dirty="0"/>
              <a:t>(sleep in GWI) – Ansgar Furst</a:t>
            </a:r>
          </a:p>
          <a:p>
            <a:endParaRPr lang="en-US" dirty="0"/>
          </a:p>
        </p:txBody>
      </p:sp>
    </p:spTree>
    <p:extLst>
      <p:ext uri="{BB962C8B-B14F-4D97-AF65-F5344CB8AC3E}">
        <p14:creationId xmlns:p14="http://schemas.microsoft.com/office/powerpoint/2010/main" val="1220340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6B3D3-C764-8228-D276-173551B94E8A}"/>
              </a:ext>
            </a:extLst>
          </p:cNvPr>
          <p:cNvSpPr>
            <a:spLocks noGrp="1"/>
          </p:cNvSpPr>
          <p:nvPr>
            <p:ph type="title"/>
          </p:nvPr>
        </p:nvSpPr>
        <p:spPr>
          <a:xfrm>
            <a:off x="914400" y="152400"/>
            <a:ext cx="8153400" cy="609600"/>
          </a:xfrm>
        </p:spPr>
        <p:txBody>
          <a:bodyPr/>
          <a:lstStyle/>
          <a:p>
            <a:pPr algn="ctr"/>
            <a:r>
              <a:rPr lang="en-US" sz="3200" b="1" dirty="0">
                <a:solidFill>
                  <a:schemeClr val="bg1"/>
                </a:solidFill>
              </a:rPr>
              <a:t>Planning WRIISC Research Projects for GWI</a:t>
            </a:r>
          </a:p>
        </p:txBody>
      </p:sp>
      <p:sp>
        <p:nvSpPr>
          <p:cNvPr id="3" name="Content Placeholder 2">
            <a:extLst>
              <a:ext uri="{FF2B5EF4-FFF2-40B4-BE49-F238E27FC236}">
                <a16:creationId xmlns:a16="http://schemas.microsoft.com/office/drawing/2014/main" id="{79518C35-650E-AA2D-D919-4A1692578A60}"/>
              </a:ext>
            </a:extLst>
          </p:cNvPr>
          <p:cNvSpPr>
            <a:spLocks noGrp="1"/>
          </p:cNvSpPr>
          <p:nvPr>
            <p:ph idx="1"/>
          </p:nvPr>
        </p:nvSpPr>
        <p:spPr>
          <a:xfrm>
            <a:off x="226925" y="990600"/>
            <a:ext cx="8690150" cy="5265738"/>
          </a:xfrm>
        </p:spPr>
        <p:txBody>
          <a:bodyPr/>
          <a:lstStyle/>
          <a:p>
            <a:r>
              <a:rPr lang="en-US" sz="2000" dirty="0"/>
              <a:t>Gulf War Illness and long-COVID (Veterans ineligible for VA-IN-DEPTH)</a:t>
            </a:r>
          </a:p>
          <a:p>
            <a:pPr lvl="1"/>
            <a:r>
              <a:rPr lang="en-US" sz="1800" dirty="0"/>
              <a:t>VA-HOME-WRIISC CA, DC, Miami VA, Boston VA, Charleston VA, NIH</a:t>
            </a:r>
          </a:p>
          <a:p>
            <a:pPr lvl="1"/>
            <a:r>
              <a:rPr lang="en-US" sz="1800" dirty="0"/>
              <a:t>Registry, clinical evaluation, longitudinal monitoring program</a:t>
            </a:r>
          </a:p>
          <a:p>
            <a:pPr lvl="1"/>
            <a:r>
              <a:rPr lang="en-US" sz="1800" dirty="0"/>
              <a:t>Developing – registry, questionnaires, on-line assessments (under development)</a:t>
            </a:r>
          </a:p>
          <a:p>
            <a:pPr lvl="2"/>
            <a:r>
              <a:rPr lang="en-US" sz="1400" dirty="0"/>
              <a:t>General Health Survey (based on Rand SF-36): </a:t>
            </a:r>
            <a:r>
              <a:rPr lang="en-US" sz="1400" dirty="0">
                <a:hlinkClick r:id="rId3"/>
              </a:rPr>
              <a:t>http://www.medafile.com/longCOVID/GHS38.htm</a:t>
            </a:r>
            <a:r>
              <a:rPr lang="en-US" sz="1400" dirty="0"/>
              <a:t> </a:t>
            </a:r>
          </a:p>
          <a:p>
            <a:pPr lvl="2"/>
            <a:r>
              <a:rPr lang="en-US" sz="1400" dirty="0"/>
              <a:t>Somatic Symptom Scale (PHQ-15): </a:t>
            </a:r>
            <a:r>
              <a:rPr lang="en-US" sz="1400" dirty="0">
                <a:hlinkClick r:id="rId4"/>
              </a:rPr>
              <a:t>http://medafile.com/PHQ15.htm</a:t>
            </a:r>
            <a:r>
              <a:rPr lang="en-US" sz="1400" dirty="0"/>
              <a:t> </a:t>
            </a:r>
          </a:p>
          <a:p>
            <a:pPr lvl="2"/>
            <a:r>
              <a:rPr lang="en-US" sz="1400" dirty="0"/>
              <a:t>Pain scale: </a:t>
            </a:r>
            <a:r>
              <a:rPr lang="en-US" altLang="en-US" sz="1400" dirty="0">
                <a:hlinkClick r:id="rId5"/>
              </a:rPr>
              <a:t>http://www.medafile.com/PainMatrix-2021.htm</a:t>
            </a:r>
            <a:r>
              <a:rPr lang="en-US" altLang="en-US" sz="1400" dirty="0"/>
              <a:t> </a:t>
            </a:r>
            <a:endParaRPr lang="en-US" sz="1400" dirty="0"/>
          </a:p>
          <a:p>
            <a:pPr lvl="2"/>
            <a:r>
              <a:rPr lang="en-US" sz="1400" dirty="0"/>
              <a:t>Fatigue scale: </a:t>
            </a:r>
            <a:r>
              <a:rPr lang="en-US" altLang="en-US" sz="1400" dirty="0">
                <a:hlinkClick r:id="rId6"/>
              </a:rPr>
              <a:t>http://www.medafile.com/longCOVID/FatigueSeverityScale.htm</a:t>
            </a:r>
            <a:r>
              <a:rPr lang="en-US" altLang="en-US" sz="1400" dirty="0"/>
              <a:t> </a:t>
            </a:r>
            <a:endParaRPr lang="en-US" sz="1400" dirty="0"/>
          </a:p>
          <a:p>
            <a:pPr lvl="2"/>
            <a:r>
              <a:rPr lang="en-US" sz="1400" dirty="0"/>
              <a:t>Neuropathy Scale: </a:t>
            </a:r>
            <a:r>
              <a:rPr lang="en-US" sz="1400" dirty="0">
                <a:hlinkClick r:id="rId7"/>
              </a:rPr>
              <a:t>http://www.medafile.com/DS21sfn.htm</a:t>
            </a:r>
            <a:r>
              <a:rPr lang="en-US" sz="1400" dirty="0"/>
              <a:t> </a:t>
            </a:r>
          </a:p>
          <a:p>
            <a:pPr lvl="2"/>
            <a:r>
              <a:rPr lang="en-US" sz="1400" dirty="0"/>
              <a:t>Autonomic function scale (COMPASS-31): </a:t>
            </a:r>
            <a:r>
              <a:rPr lang="en-US" sz="1400" dirty="0">
                <a:hlinkClick r:id="rId8"/>
              </a:rPr>
              <a:t>www.medafile.com/COMPASS.htm</a:t>
            </a:r>
            <a:r>
              <a:rPr lang="en-US" sz="1400" dirty="0"/>
              <a:t> </a:t>
            </a:r>
          </a:p>
          <a:p>
            <a:pPr lvl="2"/>
            <a:r>
              <a:rPr lang="en-US" sz="1400" dirty="0"/>
              <a:t>Depression Scale: </a:t>
            </a:r>
            <a:r>
              <a:rPr lang="en-US" sz="1400" dirty="0">
                <a:hlinkClick r:id="rId9"/>
              </a:rPr>
              <a:t>http://medafile.com/cln/GDS15.htm</a:t>
            </a:r>
            <a:r>
              <a:rPr lang="en-US" sz="1400" dirty="0"/>
              <a:t> </a:t>
            </a:r>
          </a:p>
          <a:p>
            <a:pPr lvl="2"/>
            <a:r>
              <a:rPr lang="en-US" sz="1400" dirty="0"/>
              <a:t>Anxiety Scale: </a:t>
            </a:r>
            <a:r>
              <a:rPr lang="en-US" sz="1400" dirty="0">
                <a:hlinkClick r:id="rId10"/>
              </a:rPr>
              <a:t>http://medafile.com/longCOVID/BAI.html</a:t>
            </a:r>
            <a:r>
              <a:rPr lang="en-US" sz="1400" dirty="0"/>
              <a:t> </a:t>
            </a:r>
          </a:p>
          <a:p>
            <a:pPr lvl="2"/>
            <a:r>
              <a:rPr lang="en-US" sz="1400" dirty="0"/>
              <a:t>Sleep Scale:  Pittsburg Sleep Quality Index Scale: </a:t>
            </a:r>
            <a:r>
              <a:rPr lang="en-US" sz="1400" dirty="0">
                <a:hlinkClick r:id="rId11"/>
              </a:rPr>
              <a:t>http://www.medafile.com/WRIISC/PSQI.htm</a:t>
            </a:r>
            <a:r>
              <a:rPr lang="en-US" sz="1400" dirty="0"/>
              <a:t> </a:t>
            </a:r>
          </a:p>
          <a:p>
            <a:pPr lvl="2"/>
            <a:r>
              <a:rPr lang="en-US" sz="1400" dirty="0"/>
              <a:t>Memory Impairment – on-line test: </a:t>
            </a:r>
            <a:r>
              <a:rPr lang="en-US" sz="1400" dirty="0">
                <a:hlinkClick r:id="rId12"/>
              </a:rPr>
              <a:t>www.memtrax.com</a:t>
            </a:r>
            <a:r>
              <a:rPr lang="en-US" sz="1400" dirty="0"/>
              <a:t> </a:t>
            </a:r>
          </a:p>
          <a:p>
            <a:r>
              <a:rPr lang="en-US" sz="2000" dirty="0"/>
              <a:t>Possible NIH/CDC data analyses, collaborations for long-COVID:</a:t>
            </a:r>
          </a:p>
          <a:p>
            <a:pPr lvl="1"/>
            <a:r>
              <a:rPr lang="en-US" sz="2000" dirty="0">
                <a:hlinkClick r:id="rId13"/>
              </a:rPr>
              <a:t>https://recovercovid.org/</a:t>
            </a:r>
            <a:r>
              <a:rPr lang="en-US" sz="2000" dirty="0"/>
              <a:t> </a:t>
            </a:r>
          </a:p>
          <a:p>
            <a:pPr lvl="1"/>
            <a:r>
              <a:rPr lang="en-US" sz="2000" dirty="0">
                <a:hlinkClick r:id="rId14"/>
              </a:rPr>
              <a:t>https://www.cdc.gov/coronavirus/2019-ncov/long-term-effects/index.html</a:t>
            </a:r>
            <a:r>
              <a:rPr lang="en-US" sz="2000" dirty="0"/>
              <a:t> </a:t>
            </a:r>
          </a:p>
          <a:p>
            <a:endParaRPr lang="en-US" dirty="0"/>
          </a:p>
        </p:txBody>
      </p:sp>
    </p:spTree>
    <p:extLst>
      <p:ext uri="{BB962C8B-B14F-4D97-AF65-F5344CB8AC3E}">
        <p14:creationId xmlns:p14="http://schemas.microsoft.com/office/powerpoint/2010/main" val="3452991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A722AF9B-EA57-40B1-8E17-603C036724DB}"/>
              </a:ext>
            </a:extLst>
          </p:cNvPr>
          <p:cNvSpPr>
            <a:spLocks noGrp="1" noChangeArrowheads="1"/>
          </p:cNvSpPr>
          <p:nvPr>
            <p:ph type="title"/>
          </p:nvPr>
        </p:nvSpPr>
        <p:spPr>
          <a:xfrm>
            <a:off x="457200" y="0"/>
            <a:ext cx="8229600" cy="838200"/>
          </a:xfrm>
        </p:spPr>
        <p:txBody>
          <a:bodyPr/>
          <a:lstStyle/>
          <a:p>
            <a:r>
              <a:rPr lang="en-US" altLang="en-US" dirty="0"/>
              <a:t> </a:t>
            </a:r>
            <a:r>
              <a:rPr lang="en-US" altLang="en-US" dirty="0">
                <a:solidFill>
                  <a:schemeClr val="bg1"/>
                </a:solidFill>
              </a:rPr>
              <a:t>ACKNOWLEDGEMENTS</a:t>
            </a:r>
          </a:p>
        </p:txBody>
      </p:sp>
      <p:sp>
        <p:nvSpPr>
          <p:cNvPr id="81923" name="Rectangle 3">
            <a:extLst>
              <a:ext uri="{FF2B5EF4-FFF2-40B4-BE49-F238E27FC236}">
                <a16:creationId xmlns:a16="http://schemas.microsoft.com/office/drawing/2014/main" id="{5066CE28-7246-4451-A988-D48AF4D3A7F3}"/>
              </a:ext>
            </a:extLst>
          </p:cNvPr>
          <p:cNvSpPr>
            <a:spLocks noGrp="1" noChangeArrowheads="1"/>
          </p:cNvSpPr>
          <p:nvPr>
            <p:ph type="body" idx="1"/>
          </p:nvPr>
        </p:nvSpPr>
        <p:spPr>
          <a:xfrm>
            <a:off x="533400" y="990600"/>
            <a:ext cx="7620000" cy="5562600"/>
          </a:xfrm>
        </p:spPr>
        <p:txBody>
          <a:bodyPr/>
          <a:lstStyle/>
          <a:p>
            <a:pPr>
              <a:lnSpc>
                <a:spcPct val="80000"/>
              </a:lnSpc>
            </a:pPr>
            <a:r>
              <a:rPr lang="en-US" altLang="en-US" sz="2400" dirty="0"/>
              <a:t>Lexington VA Memory Disorders Clinic (SPECT):</a:t>
            </a:r>
          </a:p>
          <a:p>
            <a:pPr lvl="1">
              <a:lnSpc>
                <a:spcPct val="80000"/>
              </a:lnSpc>
            </a:pPr>
            <a:r>
              <a:rPr lang="en-US" altLang="en-US" sz="1600" dirty="0"/>
              <a:t>Cathie Cool</a:t>
            </a:r>
          </a:p>
          <a:p>
            <a:pPr lvl="1">
              <a:lnSpc>
                <a:spcPct val="80000"/>
              </a:lnSpc>
            </a:pPr>
            <a:r>
              <a:rPr lang="en-US" altLang="en-US" sz="1600" dirty="0"/>
              <a:t>Linda Godfrey</a:t>
            </a:r>
          </a:p>
          <a:p>
            <a:pPr lvl="1">
              <a:lnSpc>
                <a:spcPct val="80000"/>
              </a:lnSpc>
            </a:pPr>
            <a:r>
              <a:rPr lang="en-US" altLang="en-US" sz="1600" dirty="0"/>
              <a:t>Joel Stephens</a:t>
            </a:r>
          </a:p>
          <a:p>
            <a:pPr lvl="1">
              <a:lnSpc>
                <a:spcPct val="80000"/>
              </a:lnSpc>
            </a:pPr>
            <a:r>
              <a:rPr lang="en-US" altLang="en-US" sz="1600" dirty="0"/>
              <a:t>Jonathan </a:t>
            </a:r>
            <a:r>
              <a:rPr lang="en-US" altLang="en-US" sz="1600" dirty="0" err="1"/>
              <a:t>Sickman</a:t>
            </a:r>
            <a:endParaRPr lang="en-US" altLang="en-US" sz="1600" dirty="0"/>
          </a:p>
          <a:p>
            <a:pPr lvl="1">
              <a:lnSpc>
                <a:spcPct val="80000"/>
              </a:lnSpc>
            </a:pPr>
            <a:r>
              <a:rPr lang="en-US" altLang="en-US" sz="1600" dirty="0"/>
              <a:t>Wei-Jen Shih</a:t>
            </a:r>
          </a:p>
          <a:p>
            <a:pPr lvl="1">
              <a:lnSpc>
                <a:spcPct val="80000"/>
              </a:lnSpc>
            </a:pPr>
            <a:r>
              <a:rPr lang="en-US" altLang="en-US" sz="1600" dirty="0"/>
              <a:t>Vickie </a:t>
            </a:r>
            <a:r>
              <a:rPr lang="en-US" altLang="en-US" sz="1600" dirty="0" err="1"/>
              <a:t>Stipp</a:t>
            </a:r>
            <a:endParaRPr lang="en-US" altLang="en-US" sz="1600" dirty="0"/>
          </a:p>
          <a:p>
            <a:pPr>
              <a:lnSpc>
                <a:spcPct val="80000"/>
              </a:lnSpc>
            </a:pPr>
            <a:r>
              <a:rPr lang="en-US" altLang="en-US" sz="2400" dirty="0"/>
              <a:t>The WRIISC-CA program (VA </a:t>
            </a:r>
            <a:r>
              <a:rPr lang="en-US" altLang="en-US" sz="2400" dirty="0" err="1"/>
              <a:t>PaloAlto</a:t>
            </a:r>
            <a:r>
              <a:rPr lang="en-US" altLang="en-US" sz="2400" dirty="0"/>
              <a:t> -HCS)</a:t>
            </a:r>
          </a:p>
          <a:p>
            <a:pPr lvl="1">
              <a:lnSpc>
                <a:spcPct val="80000"/>
              </a:lnSpc>
            </a:pPr>
            <a:r>
              <a:rPr lang="en-US" altLang="en-US" sz="1600" dirty="0"/>
              <a:t>Sandy Bell			- Jennifer Jennings	</a:t>
            </a:r>
          </a:p>
          <a:p>
            <a:pPr lvl="1">
              <a:lnSpc>
                <a:spcPct val="80000"/>
              </a:lnSpc>
            </a:pPr>
            <a:r>
              <a:rPr lang="en-US" altLang="en-US" sz="1600" dirty="0"/>
              <a:t>Maheen Adamson		- Ronit Katz</a:t>
            </a:r>
          </a:p>
          <a:p>
            <a:pPr lvl="1">
              <a:lnSpc>
                <a:spcPct val="80000"/>
              </a:lnSpc>
            </a:pPr>
            <a:r>
              <a:rPr lang="en-US" altLang="en-US" sz="1600" dirty="0"/>
              <a:t>Louise Mahoney		- Leah Eizadi</a:t>
            </a:r>
          </a:p>
          <a:p>
            <a:pPr lvl="1">
              <a:lnSpc>
                <a:spcPct val="80000"/>
              </a:lnSpc>
            </a:pPr>
            <a:r>
              <a:rPr lang="en-US" altLang="en-US" sz="1600" dirty="0"/>
              <a:t>Stacy Moeder		- Angela Malenfant</a:t>
            </a:r>
          </a:p>
          <a:p>
            <a:pPr lvl="1">
              <a:lnSpc>
                <a:spcPct val="80000"/>
              </a:lnSpc>
            </a:pPr>
            <a:r>
              <a:rPr lang="en-US" altLang="en-US" sz="1600" dirty="0"/>
              <a:t>Ansgar Furst			- Jauhtai Joseph Cheng</a:t>
            </a:r>
          </a:p>
          <a:p>
            <a:pPr lvl="1">
              <a:lnSpc>
                <a:spcPct val="80000"/>
              </a:lnSpc>
            </a:pPr>
            <a:r>
              <a:rPr lang="en-US" altLang="en-US" sz="1600" dirty="0"/>
              <a:t>Valerie Darcy			- Yu Zhang</a:t>
            </a:r>
          </a:p>
          <a:p>
            <a:pPr lvl="1">
              <a:lnSpc>
                <a:spcPct val="80000"/>
              </a:lnSpc>
            </a:pPr>
            <a:r>
              <a:rPr lang="en-US" altLang="en-US" sz="1600" dirty="0"/>
              <a:t>Janet Baldwin		- Vince Torres</a:t>
            </a:r>
          </a:p>
          <a:p>
            <a:pPr lvl="1">
              <a:lnSpc>
                <a:spcPct val="80000"/>
              </a:lnSpc>
            </a:pPr>
            <a:r>
              <a:rPr lang="en-US" altLang="en-US" sz="1600" dirty="0"/>
              <a:t>Jennifer Kong		- Tamera Guess</a:t>
            </a:r>
          </a:p>
          <a:p>
            <a:pPr lvl="1">
              <a:lnSpc>
                <a:spcPct val="80000"/>
              </a:lnSpc>
            </a:pPr>
            <a:r>
              <a:rPr lang="en-US" altLang="en-US" sz="1600" dirty="0"/>
              <a:t>Mohsen </a:t>
            </a:r>
            <a:r>
              <a:rPr lang="en-US" altLang="en-US" sz="1600" dirty="0" err="1"/>
              <a:t>Jahani</a:t>
            </a:r>
            <a:r>
              <a:rPr lang="en-US" altLang="en-US" sz="1600" dirty="0"/>
              <a:t>		- Rachel Cooper</a:t>
            </a:r>
          </a:p>
          <a:p>
            <a:pPr lvl="1">
              <a:lnSpc>
                <a:spcPct val="80000"/>
              </a:lnSpc>
            </a:pPr>
            <a:r>
              <a:rPr lang="en-US" altLang="en-US" sz="1600" dirty="0"/>
              <a:t>Allyson Rosen		- Marina </a:t>
            </a:r>
            <a:r>
              <a:rPr lang="en-US" altLang="en-US" sz="1600" dirty="0" err="1"/>
              <a:t>Vetlkamp</a:t>
            </a:r>
            <a:endParaRPr lang="en-US" altLang="en-US" sz="1600" dirty="0"/>
          </a:p>
          <a:p>
            <a:pPr lvl="1">
              <a:lnSpc>
                <a:spcPct val="80000"/>
              </a:lnSpc>
            </a:pPr>
            <a:r>
              <a:rPr lang="en-US" altLang="en-US" sz="1600" dirty="0"/>
              <a:t>Peter Bayley			- Lindsey Proctor</a:t>
            </a:r>
          </a:p>
          <a:p>
            <a:pPr lvl="1">
              <a:lnSpc>
                <a:spcPct val="80000"/>
              </a:lnSpc>
            </a:pPr>
            <a:r>
              <a:rPr lang="en-US" altLang="en-US" sz="1600" dirty="0"/>
              <a:t>Ahmad Salehi		- Miguel Robinson</a:t>
            </a:r>
          </a:p>
          <a:p>
            <a:pPr lvl="1">
              <a:lnSpc>
                <a:spcPct val="80000"/>
              </a:lnSpc>
            </a:pPr>
            <a:r>
              <a:rPr lang="en-US" altLang="en-US" sz="1600" dirty="0"/>
              <a:t>Jerome Yesavage		- Andre </a:t>
            </a:r>
            <a:r>
              <a:rPr lang="en-US" altLang="en-US" sz="1600" dirty="0" err="1"/>
              <a:t>Vahktin</a:t>
            </a:r>
            <a:endParaRPr lang="en-US" altLang="en-US" sz="1600" dirty="0"/>
          </a:p>
          <a:p>
            <a:pPr lvl="1">
              <a:lnSpc>
                <a:spcPct val="80000"/>
              </a:lnSpc>
            </a:pPr>
            <a:endParaRPr lang="en-US" altLang="en-US" sz="2400" dirty="0"/>
          </a:p>
        </p:txBody>
      </p:sp>
      <p:sp>
        <p:nvSpPr>
          <p:cNvPr id="2" name="TextBox 1">
            <a:extLst>
              <a:ext uri="{FF2B5EF4-FFF2-40B4-BE49-F238E27FC236}">
                <a16:creationId xmlns:a16="http://schemas.microsoft.com/office/drawing/2014/main" id="{25C5D834-B5E7-1E44-68FC-4C92BFD9659A}"/>
              </a:ext>
            </a:extLst>
          </p:cNvPr>
          <p:cNvSpPr txBox="1"/>
          <p:nvPr/>
        </p:nvSpPr>
        <p:spPr>
          <a:xfrm>
            <a:off x="6400800" y="5029200"/>
            <a:ext cx="2437299" cy="1200329"/>
          </a:xfrm>
          <a:prstGeom prst="rect">
            <a:avLst/>
          </a:prstGeom>
          <a:noFill/>
        </p:spPr>
        <p:txBody>
          <a:bodyPr wrap="square" rtlCol="0">
            <a:spAutoFit/>
          </a:bodyPr>
          <a:lstStyle/>
          <a:p>
            <a:r>
              <a:rPr lang="en-US" dirty="0"/>
              <a:t>Appreciate discussion regarding MERS with</a:t>
            </a:r>
          </a:p>
          <a:p>
            <a:r>
              <a:rPr lang="en-US" dirty="0"/>
              <a:t>Stanley Perlman,</a:t>
            </a:r>
          </a:p>
          <a:p>
            <a:r>
              <a:rPr lang="en-US" dirty="0"/>
              <a:t>University of Iowa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CBFE-9A22-0EA3-B094-F00F6ACB9C8C}"/>
              </a:ext>
            </a:extLst>
          </p:cNvPr>
          <p:cNvSpPr>
            <a:spLocks noGrp="1"/>
          </p:cNvSpPr>
          <p:nvPr>
            <p:ph type="title"/>
          </p:nvPr>
        </p:nvSpPr>
        <p:spPr>
          <a:xfrm>
            <a:off x="2857500" y="76200"/>
            <a:ext cx="3429000" cy="838200"/>
          </a:xfrm>
        </p:spPr>
        <p:txBody>
          <a:bodyPr/>
          <a:lstStyle/>
          <a:p>
            <a:pPr algn="ctr"/>
            <a:r>
              <a:rPr lang="en-US" altLang="en-US" sz="4000" b="1" dirty="0">
                <a:solidFill>
                  <a:schemeClr val="bg1"/>
                </a:solidFill>
                <a:latin typeface="Tahoma" panose="020B0604030504040204" pitchFamily="34" charset="0"/>
              </a:rPr>
              <a:t>THANK YOU</a:t>
            </a:r>
            <a:endParaRPr lang="en-US" sz="4000" dirty="0">
              <a:solidFill>
                <a:schemeClr val="bg1"/>
              </a:solidFill>
            </a:endParaRPr>
          </a:p>
        </p:txBody>
      </p:sp>
      <p:sp>
        <p:nvSpPr>
          <p:cNvPr id="3" name="Content Placeholder 2">
            <a:extLst>
              <a:ext uri="{FF2B5EF4-FFF2-40B4-BE49-F238E27FC236}">
                <a16:creationId xmlns:a16="http://schemas.microsoft.com/office/drawing/2014/main" id="{C9087311-9D82-A380-5862-D6BA560C3781}"/>
              </a:ext>
            </a:extLst>
          </p:cNvPr>
          <p:cNvSpPr>
            <a:spLocks noGrp="1"/>
          </p:cNvSpPr>
          <p:nvPr>
            <p:ph idx="1"/>
          </p:nvPr>
        </p:nvSpPr>
        <p:spPr>
          <a:xfrm>
            <a:off x="190500" y="990600"/>
            <a:ext cx="8763000" cy="5334000"/>
          </a:xfrm>
        </p:spPr>
        <p:txBody>
          <a:bodyPr/>
          <a:lstStyle/>
          <a:p>
            <a:pPr marL="0" indent="0" algn="ctr" eaLnBrk="1" hangingPunct="1">
              <a:spcBef>
                <a:spcPts val="0"/>
              </a:spcBef>
              <a:buFontTx/>
              <a:buNone/>
            </a:pPr>
            <a:r>
              <a:rPr lang="en-US" sz="2000" dirty="0">
                <a:latin typeface="Arial" panose="020B0604020202020204" pitchFamily="34" charset="0"/>
                <a:cs typeface="Arial" panose="020B0604020202020204" pitchFamily="34" charset="0"/>
              </a:rPr>
              <a:t>Slides at:</a:t>
            </a:r>
            <a:endParaRPr lang="en-US" altLang="en-US" sz="2000" b="1" u="sng" dirty="0">
              <a:solidFill>
                <a:srgbClr val="0070C0"/>
              </a:solidFill>
              <a:latin typeface="Arial" panose="020B0604020202020204" pitchFamily="34" charset="0"/>
              <a:cs typeface="Arial" panose="020B0604020202020204" pitchFamily="34" charset="0"/>
              <a:hlinkClick r:id="rId2"/>
            </a:endParaRPr>
          </a:p>
          <a:p>
            <a:pPr marL="0" indent="0" algn="ctr" eaLnBrk="1" hangingPunct="1">
              <a:spcBef>
                <a:spcPts val="0"/>
              </a:spcBef>
              <a:buFontTx/>
              <a:buNone/>
            </a:pPr>
            <a:endParaRPr lang="en-US" altLang="en-US" sz="2000" b="1" u="sng" dirty="0">
              <a:solidFill>
                <a:srgbClr val="0070C0"/>
              </a:solidFill>
              <a:latin typeface="Arial" panose="020B0604020202020204" pitchFamily="34" charset="0"/>
              <a:cs typeface="Arial" panose="020B0604020202020204" pitchFamily="34" charset="0"/>
              <a:hlinkClick r:id="rId2"/>
            </a:endParaRPr>
          </a:p>
          <a:p>
            <a:pPr marL="0" indent="0" algn="ctr" eaLnBrk="1" hangingPunct="1">
              <a:spcBef>
                <a:spcPts val="0"/>
              </a:spcBef>
              <a:buFontTx/>
              <a:buNone/>
            </a:pPr>
            <a:r>
              <a:rPr lang="en-US" altLang="en-US" sz="2000" b="1" dirty="0">
                <a:solidFill>
                  <a:srgbClr val="0070C0"/>
                </a:solidFill>
                <a:latin typeface="Arial" panose="020B0604020202020204" pitchFamily="34" charset="0"/>
                <a:cs typeface="Arial" panose="020B0604020202020204" pitchFamily="34" charset="0"/>
                <a:hlinkClick r:id="rId2"/>
              </a:rPr>
              <a:t>www.medafile.com/GWI/GulfWar-WRIISC-JWA-2022-09-21.pptx</a:t>
            </a:r>
            <a:r>
              <a:rPr lang="en-US" altLang="en-US" sz="2000" b="1" dirty="0">
                <a:solidFill>
                  <a:srgbClr val="0070C0"/>
                </a:solidFill>
                <a:latin typeface="Arial" panose="020B0604020202020204" pitchFamily="34" charset="0"/>
                <a:cs typeface="Arial" panose="020B0604020202020204" pitchFamily="34" charset="0"/>
              </a:rPr>
              <a:t>  </a:t>
            </a:r>
          </a:p>
          <a:p>
            <a:pPr marL="0" indent="0" algn="ctr" eaLnBrk="1" hangingPunct="1">
              <a:spcBef>
                <a:spcPts val="0"/>
              </a:spcBef>
              <a:buFontTx/>
              <a:buNone/>
            </a:pPr>
            <a:r>
              <a:rPr lang="en-US" altLang="en-US" sz="2000" b="1" dirty="0">
                <a:solidFill>
                  <a:srgbClr val="C00000"/>
                </a:solidFill>
                <a:latin typeface="Arial" panose="020B0604020202020204" pitchFamily="34" charset="0"/>
                <a:cs typeface="Arial" panose="020B0604020202020204" pitchFamily="34" charset="0"/>
              </a:rPr>
              <a:t>or</a:t>
            </a:r>
          </a:p>
          <a:p>
            <a:pPr marL="0" indent="0" algn="ctr">
              <a:spcBef>
                <a:spcPts val="0"/>
              </a:spcBef>
              <a:buNone/>
            </a:pPr>
            <a:r>
              <a:rPr lang="en-US" sz="2000" b="1" dirty="0">
                <a:latin typeface="Arial" panose="020B0604020202020204" pitchFamily="34" charset="0"/>
                <a:cs typeface="Arial" panose="020B0604020202020204" pitchFamily="34" charset="0"/>
                <a:hlinkClick r:id="rId3"/>
              </a:rPr>
              <a:t>www.medafile.com/GWI</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(this slide deck link at lower left)</a:t>
            </a:r>
          </a:p>
          <a:p>
            <a:pPr marL="0" indent="0" algn="ctr">
              <a:spcBef>
                <a:spcPts val="0"/>
              </a:spcBef>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For WRIISC referral, see:  </a:t>
            </a:r>
            <a:r>
              <a:rPr lang="en-US" sz="2000" dirty="0">
                <a:latin typeface="Arial" panose="020B0604020202020204" pitchFamily="34" charset="0"/>
                <a:cs typeface="Arial" panose="020B0604020202020204" pitchFamily="34" charset="0"/>
                <a:hlinkClick r:id="rId4"/>
              </a:rPr>
              <a:t>www.warrelatedillness.va.gov</a:t>
            </a:r>
            <a:r>
              <a:rPr lang="en-US" sz="2000" dirty="0">
                <a:latin typeface="Arial" panose="020B0604020202020204" pitchFamily="34" charset="0"/>
                <a:cs typeface="Arial" panose="020B0604020202020204" pitchFamily="34" charset="0"/>
              </a:rPr>
              <a:t> </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More of Dr. Ashford’s developments at:</a:t>
            </a:r>
          </a:p>
          <a:p>
            <a:pPr marL="0" indent="0">
              <a:buNone/>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5"/>
              </a:rPr>
              <a:t>www.medafile.com</a:t>
            </a:r>
            <a:r>
              <a:rPr lang="en-US" sz="2000" dirty="0">
                <a:latin typeface="Arial" panose="020B0604020202020204" pitchFamily="34" charset="0"/>
                <a:cs typeface="Arial" panose="020B0604020202020204" pitchFamily="34" charset="0"/>
              </a:rPr>
              <a:t> </a:t>
            </a:r>
          </a:p>
          <a:p>
            <a:pPr marL="0" indent="0">
              <a:buNone/>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6"/>
              </a:rPr>
              <a:t>www.medafile.com/COVIDstudy</a:t>
            </a:r>
            <a:r>
              <a:rPr lang="en-US" sz="2000" dirty="0">
                <a:latin typeface="Arial" panose="020B0604020202020204" pitchFamily="34" charset="0"/>
                <a:cs typeface="Arial" panose="020B0604020202020204" pitchFamily="34" charset="0"/>
              </a:rPr>
              <a:t> </a:t>
            </a:r>
          </a:p>
          <a:p>
            <a:pPr marL="457200" lvl="1" indent="0">
              <a:buNone/>
            </a:pPr>
            <a:r>
              <a:rPr lang="en-US" sz="2000" dirty="0">
                <a:latin typeface="Arial" panose="020B0604020202020204" pitchFamily="34" charset="0"/>
                <a:cs typeface="Arial" panose="020B0604020202020204" pitchFamily="34" charset="0"/>
                <a:hlinkClick r:id="rId7"/>
              </a:rPr>
              <a:t>www.memtrax.com</a:t>
            </a:r>
            <a:r>
              <a:rPr lang="en-US" sz="2000" dirty="0">
                <a:latin typeface="Arial" panose="020B0604020202020204" pitchFamily="34" charset="0"/>
                <a:cs typeface="Arial" panose="020B0604020202020204" pitchFamily="34" charset="0"/>
              </a:rPr>
              <a:t> (memory test)</a:t>
            </a:r>
          </a:p>
          <a:p>
            <a:pPr marL="457200" lvl="1"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NIH long-COVID research:    </a:t>
            </a:r>
            <a:r>
              <a:rPr lang="en-US" sz="1800" dirty="0">
                <a:latin typeface="Arial" panose="020B0604020202020204" pitchFamily="34" charset="0"/>
                <a:cs typeface="Arial" panose="020B0604020202020204" pitchFamily="34" charset="0"/>
                <a:hlinkClick r:id="rId8"/>
              </a:rPr>
              <a:t>https://recovercovid.org/</a:t>
            </a:r>
            <a:r>
              <a:rPr lang="en-US" sz="1800" dirty="0">
                <a:latin typeface="Arial" panose="020B0604020202020204" pitchFamily="34" charset="0"/>
                <a:cs typeface="Arial" panose="020B0604020202020204" pitchFamily="34" charset="0"/>
              </a:rPr>
              <a:t>  </a:t>
            </a:r>
          </a:p>
          <a:p>
            <a:pPr marL="0" indent="0">
              <a:buNone/>
            </a:pPr>
            <a:r>
              <a:rPr lang="en-US" sz="1800" dirty="0">
                <a:latin typeface="Arial" panose="020B0604020202020204" pitchFamily="34" charset="0"/>
                <a:cs typeface="Arial" panose="020B0604020202020204" pitchFamily="34" charset="0"/>
              </a:rPr>
              <a:t>WHO-MERS  </a:t>
            </a:r>
            <a:r>
              <a:rPr lang="en-US" sz="1800" dirty="0">
                <a:latin typeface="Arial" panose="020B0604020202020204" pitchFamily="34" charset="0"/>
                <a:cs typeface="Arial" panose="020B0604020202020204" pitchFamily="34" charset="0"/>
                <a:hlinkClick r:id="rId9"/>
              </a:rPr>
              <a:t>https://www.who.int/news-room/fact-sheets/detail/middle-east-respiratory-syndrome-coronavirus-(mers-cov)</a:t>
            </a:r>
            <a:r>
              <a:rPr lang="en-US" sz="1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75866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2AD0-3A0E-C0D7-37B2-F10FBED92F40}"/>
              </a:ext>
            </a:extLst>
          </p:cNvPr>
          <p:cNvSpPr>
            <a:spLocks noGrp="1"/>
          </p:cNvSpPr>
          <p:nvPr>
            <p:ph type="title"/>
          </p:nvPr>
        </p:nvSpPr>
        <p:spPr>
          <a:xfrm>
            <a:off x="1238250" y="142269"/>
            <a:ext cx="7600950" cy="487362"/>
          </a:xfrm>
        </p:spPr>
        <p:txBody>
          <a:bodyPr/>
          <a:lstStyle/>
          <a:p>
            <a:r>
              <a:rPr lang="en-US" altLang="en-US" sz="3200" b="1" dirty="0">
                <a:latin typeface="Arial" panose="020B0604020202020204" pitchFamily="34" charset="0"/>
                <a:cs typeface="Arial" panose="020B0604020202020204" pitchFamily="34" charset="0"/>
              </a:rPr>
              <a:t>What is Gulf War Illness (GWI)?</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32D1642-2CC5-F54E-B037-F3EAA16314DF}"/>
              </a:ext>
            </a:extLst>
          </p:cNvPr>
          <p:cNvSpPr>
            <a:spLocks noGrp="1"/>
          </p:cNvSpPr>
          <p:nvPr>
            <p:ph idx="1"/>
          </p:nvPr>
        </p:nvSpPr>
        <p:spPr>
          <a:xfrm>
            <a:off x="304800" y="1101913"/>
            <a:ext cx="8686800" cy="5451287"/>
          </a:xfrm>
        </p:spPr>
        <p:txBody>
          <a:bodyPr/>
          <a:lstStyle/>
          <a:p>
            <a:r>
              <a:rPr lang="en-US" altLang="en-US" sz="2800" kern="0" dirty="0">
                <a:latin typeface="Arial" panose="020B0604020202020204" pitchFamily="34" charset="0"/>
                <a:cs typeface="Arial" panose="020B0604020202020204" pitchFamily="34" charset="0"/>
              </a:rPr>
              <a:t>A condition that affects 30-40% of nearly 700,000 Veterans who were deployed to Operations Desert Shield/Storm/Sabre (ODS/S/S)</a:t>
            </a:r>
          </a:p>
          <a:p>
            <a:r>
              <a:rPr lang="en-US" altLang="en-US" sz="2800" kern="0" dirty="0">
                <a:latin typeface="Arial" panose="020B0604020202020204" pitchFamily="34" charset="0"/>
                <a:cs typeface="Arial" panose="020B0604020202020204" pitchFamily="34" charset="0"/>
              </a:rPr>
              <a:t>GWI is considered to exist </a:t>
            </a:r>
            <a:r>
              <a:rPr lang="en-US" altLang="en-US" sz="2000" kern="0" dirty="0">
                <a:latin typeface="Arial" panose="020B0604020202020204" pitchFamily="34" charset="0"/>
                <a:cs typeface="Arial" panose="020B0604020202020204" pitchFamily="34" charset="0"/>
              </a:rPr>
              <a:t>(Institute of Medicine, 2009)</a:t>
            </a:r>
          </a:p>
          <a:p>
            <a:r>
              <a:rPr lang="en-US" altLang="en-US" sz="2800" kern="0" dirty="0">
                <a:latin typeface="Arial" panose="020B0604020202020204" pitchFamily="34" charset="0"/>
                <a:cs typeface="Arial" panose="020B0604020202020204" pitchFamily="34" charset="0"/>
              </a:rPr>
              <a:t>There have been at least 40 theories that have been considered for GWI, but none has yielded an acceptable pathophysiological explanation</a:t>
            </a:r>
          </a:p>
          <a:p>
            <a:pPr lvl="1"/>
            <a:r>
              <a:rPr lang="en-US" altLang="en-US" sz="2400" kern="0" dirty="0">
                <a:latin typeface="Arial" panose="020B0604020202020204" pitchFamily="34" charset="0"/>
                <a:cs typeface="Arial" panose="020B0604020202020204" pitchFamily="34" charset="0"/>
              </a:rPr>
              <a:t>Is GWI a nervous system disorder?</a:t>
            </a:r>
          </a:p>
          <a:p>
            <a:pPr lvl="2"/>
            <a:r>
              <a:rPr lang="en-US" altLang="en-US" kern="0" dirty="0">
                <a:latin typeface="Arial" panose="020B0604020202020204" pitchFamily="34" charset="0"/>
                <a:cs typeface="Arial" panose="020B0604020202020204" pitchFamily="34" charset="0"/>
              </a:rPr>
              <a:t>Brainstem, autonomic nervous system (ANS)</a:t>
            </a:r>
          </a:p>
          <a:p>
            <a:pPr lvl="1"/>
            <a:r>
              <a:rPr lang="en-US" altLang="en-US" sz="2400" kern="0" dirty="0">
                <a:latin typeface="Arial" panose="020B0604020202020204" pitchFamily="34" charset="0"/>
                <a:cs typeface="Arial" panose="020B0604020202020204" pitchFamily="34" charset="0"/>
              </a:rPr>
              <a:t>Is GWI caused by sarin or related agents?</a:t>
            </a:r>
          </a:p>
          <a:p>
            <a:pPr lvl="1"/>
            <a:r>
              <a:rPr lang="en-US" altLang="en-US" sz="2400" kern="0" dirty="0">
                <a:latin typeface="Arial" panose="020B0604020202020204" pitchFamily="34" charset="0"/>
                <a:cs typeface="Arial" panose="020B0604020202020204" pitchFamily="34" charset="0"/>
              </a:rPr>
              <a:t>Is GWI related to long-COVID (coronavirus, other virus)?</a:t>
            </a:r>
            <a:endParaRPr lang="en-US" dirty="0"/>
          </a:p>
        </p:txBody>
      </p:sp>
      <p:sp>
        <p:nvSpPr>
          <p:cNvPr id="4" name="Date Placeholder 3">
            <a:extLst>
              <a:ext uri="{FF2B5EF4-FFF2-40B4-BE49-F238E27FC236}">
                <a16:creationId xmlns:a16="http://schemas.microsoft.com/office/drawing/2014/main" id="{DC6B78CB-759E-FDE3-1F87-B6298FAAD9C7}"/>
              </a:ext>
            </a:extLst>
          </p:cNvPr>
          <p:cNvSpPr>
            <a:spLocks noGrp="1"/>
          </p:cNvSpPr>
          <p:nvPr>
            <p:ph type="dt" sz="half" idx="10"/>
          </p:nvPr>
        </p:nvSpPr>
        <p:spPr/>
        <p:txBody>
          <a:bodyPr/>
          <a:lstStyle/>
          <a:p>
            <a:pPr>
              <a:defRPr/>
            </a:pPr>
            <a:r>
              <a:rPr lang="en-US"/>
              <a:t>Office of Patient Care Services </a:t>
            </a:r>
          </a:p>
        </p:txBody>
      </p:sp>
      <p:sp>
        <p:nvSpPr>
          <p:cNvPr id="5" name="Footer Placeholder 4">
            <a:extLst>
              <a:ext uri="{FF2B5EF4-FFF2-40B4-BE49-F238E27FC236}">
                <a16:creationId xmlns:a16="http://schemas.microsoft.com/office/drawing/2014/main" id="{A080075E-76AA-04D4-D255-97BACBFB9004}"/>
              </a:ext>
            </a:extLst>
          </p:cNvPr>
          <p:cNvSpPr>
            <a:spLocks noGrp="1"/>
          </p:cNvSpPr>
          <p:nvPr>
            <p:ph type="ftr" sz="quarter" idx="11"/>
          </p:nvPr>
        </p:nvSpPr>
        <p:spPr/>
        <p:txBody>
          <a:bodyPr/>
          <a:lstStyle/>
          <a:p>
            <a:pPr>
              <a:defRPr/>
            </a:pPr>
            <a:r>
              <a:rPr lang="en-US"/>
              <a:t>Health Outcomes Military Exposures / War Related Illness and Injury Study Center</a:t>
            </a:r>
          </a:p>
        </p:txBody>
      </p:sp>
      <p:sp>
        <p:nvSpPr>
          <p:cNvPr id="6" name="Slide Number Placeholder 5">
            <a:extLst>
              <a:ext uri="{FF2B5EF4-FFF2-40B4-BE49-F238E27FC236}">
                <a16:creationId xmlns:a16="http://schemas.microsoft.com/office/drawing/2014/main" id="{E52B0A37-4218-A600-EC83-D4D58CD6F670}"/>
              </a:ext>
            </a:extLst>
          </p:cNvPr>
          <p:cNvSpPr>
            <a:spLocks noGrp="1"/>
          </p:cNvSpPr>
          <p:nvPr>
            <p:ph type="sldNum" sz="quarter" idx="12"/>
          </p:nvPr>
        </p:nvSpPr>
        <p:spPr/>
        <p:txBody>
          <a:bodyPr/>
          <a:lstStyle/>
          <a:p>
            <a:fld id="{A829F25A-84D3-4F9E-BD6A-3ADD05BBF9F6}" type="slidenum">
              <a:rPr lang="en-US" altLang="en-US" smtClean="0"/>
              <a:pPr/>
              <a:t>3</a:t>
            </a:fld>
            <a:endParaRPr lang="en-US" altLang="en-US"/>
          </a:p>
        </p:txBody>
      </p:sp>
    </p:spTree>
    <p:extLst>
      <p:ext uri="{BB962C8B-B14F-4D97-AF65-F5344CB8AC3E}">
        <p14:creationId xmlns:p14="http://schemas.microsoft.com/office/powerpoint/2010/main" val="3001349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2AD0-3A0E-C0D7-37B2-F10FBED92F40}"/>
              </a:ext>
            </a:extLst>
          </p:cNvPr>
          <p:cNvSpPr>
            <a:spLocks noGrp="1"/>
          </p:cNvSpPr>
          <p:nvPr>
            <p:ph type="title"/>
          </p:nvPr>
        </p:nvSpPr>
        <p:spPr>
          <a:xfrm>
            <a:off x="1893870" y="156528"/>
            <a:ext cx="5116530" cy="487362"/>
          </a:xfrm>
        </p:spPr>
        <p:txBody>
          <a:bodyPr/>
          <a:lstStyle/>
          <a:p>
            <a:r>
              <a:rPr lang="en-US" altLang="en-US" sz="2800" dirty="0">
                <a:latin typeface="Arial" panose="020B0604020202020204" pitchFamily="34" charset="0"/>
                <a:cs typeface="Arial" panose="020B0604020202020204" pitchFamily="34" charset="0"/>
              </a:rPr>
              <a:t>clinical findings of GWI</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32D1642-2CC5-F54E-B037-F3EAA16314DF}"/>
              </a:ext>
            </a:extLst>
          </p:cNvPr>
          <p:cNvSpPr>
            <a:spLocks noGrp="1"/>
          </p:cNvSpPr>
          <p:nvPr>
            <p:ph idx="1"/>
          </p:nvPr>
        </p:nvSpPr>
        <p:spPr>
          <a:xfrm>
            <a:off x="979470" y="1066800"/>
            <a:ext cx="6945330" cy="825188"/>
          </a:xfrm>
        </p:spPr>
        <p:txBody>
          <a:bodyPr/>
          <a:lstStyle/>
          <a:p>
            <a:pPr marL="0" indent="0" algn="ctr">
              <a:buNone/>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Results of Iowa Study – 3,695 Veterans:</a:t>
            </a:r>
            <a:b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Symptoms,  % Prevalence, </a:t>
            </a:r>
            <a:r>
              <a:rPr kumimoji="0" lang="en-US" altLang="en-US" sz="2000" b="0"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mn-ea"/>
                <a:cs typeface="Arial" panose="020B0604020202020204" pitchFamily="34" charset="0"/>
              </a:rPr>
              <a:t>Ratio</a:t>
            </a:r>
            <a:endParaRPr lang="en-US" dirty="0">
              <a:solidFill>
                <a:schemeClr val="tx1"/>
              </a:solidFill>
              <a:highlight>
                <a:srgbClr val="FFFF00"/>
              </a:highlight>
            </a:endParaRPr>
          </a:p>
        </p:txBody>
      </p:sp>
      <p:sp>
        <p:nvSpPr>
          <p:cNvPr id="4" name="Date Placeholder 3">
            <a:extLst>
              <a:ext uri="{FF2B5EF4-FFF2-40B4-BE49-F238E27FC236}">
                <a16:creationId xmlns:a16="http://schemas.microsoft.com/office/drawing/2014/main" id="{DC6B78CB-759E-FDE3-1F87-B6298FAAD9C7}"/>
              </a:ext>
            </a:extLst>
          </p:cNvPr>
          <p:cNvSpPr>
            <a:spLocks noGrp="1"/>
          </p:cNvSpPr>
          <p:nvPr>
            <p:ph type="dt" sz="half" idx="10"/>
          </p:nvPr>
        </p:nvSpPr>
        <p:spPr/>
        <p:txBody>
          <a:bodyPr/>
          <a:lstStyle/>
          <a:p>
            <a:pPr>
              <a:defRPr/>
            </a:pPr>
            <a:r>
              <a:rPr lang="en-US"/>
              <a:t>Office of Patient Care Services </a:t>
            </a:r>
          </a:p>
        </p:txBody>
      </p:sp>
      <p:sp>
        <p:nvSpPr>
          <p:cNvPr id="5" name="Footer Placeholder 4">
            <a:extLst>
              <a:ext uri="{FF2B5EF4-FFF2-40B4-BE49-F238E27FC236}">
                <a16:creationId xmlns:a16="http://schemas.microsoft.com/office/drawing/2014/main" id="{A080075E-76AA-04D4-D255-97BACBFB9004}"/>
              </a:ext>
            </a:extLst>
          </p:cNvPr>
          <p:cNvSpPr>
            <a:spLocks noGrp="1"/>
          </p:cNvSpPr>
          <p:nvPr>
            <p:ph type="ftr" sz="quarter" idx="11"/>
          </p:nvPr>
        </p:nvSpPr>
        <p:spPr/>
        <p:txBody>
          <a:bodyPr/>
          <a:lstStyle/>
          <a:p>
            <a:pPr>
              <a:defRPr/>
            </a:pPr>
            <a:r>
              <a:rPr lang="en-US"/>
              <a:t>Health Outcomes Military Exposures / War Related Illness and Injury Study Center</a:t>
            </a:r>
          </a:p>
        </p:txBody>
      </p:sp>
      <p:sp>
        <p:nvSpPr>
          <p:cNvPr id="6" name="Slide Number Placeholder 5">
            <a:extLst>
              <a:ext uri="{FF2B5EF4-FFF2-40B4-BE49-F238E27FC236}">
                <a16:creationId xmlns:a16="http://schemas.microsoft.com/office/drawing/2014/main" id="{E52B0A37-4218-A600-EC83-D4D58CD6F670}"/>
              </a:ext>
            </a:extLst>
          </p:cNvPr>
          <p:cNvSpPr>
            <a:spLocks noGrp="1"/>
          </p:cNvSpPr>
          <p:nvPr>
            <p:ph type="sldNum" sz="quarter" idx="12"/>
          </p:nvPr>
        </p:nvSpPr>
        <p:spPr/>
        <p:txBody>
          <a:bodyPr/>
          <a:lstStyle/>
          <a:p>
            <a:fld id="{A829F25A-84D3-4F9E-BD6A-3ADD05BBF9F6}" type="slidenum">
              <a:rPr lang="en-US" altLang="en-US" smtClean="0"/>
              <a:pPr/>
              <a:t>4</a:t>
            </a:fld>
            <a:endParaRPr lang="en-US" altLang="en-US"/>
          </a:p>
        </p:txBody>
      </p:sp>
      <p:graphicFrame>
        <p:nvGraphicFramePr>
          <p:cNvPr id="10" name="Table 9">
            <a:extLst>
              <a:ext uri="{FF2B5EF4-FFF2-40B4-BE49-F238E27FC236}">
                <a16:creationId xmlns:a16="http://schemas.microsoft.com/office/drawing/2014/main" id="{F491C5DD-BFFC-DB90-9671-F735EAEED9C9}"/>
              </a:ext>
            </a:extLst>
          </p:cNvPr>
          <p:cNvGraphicFramePr>
            <a:graphicFrameLocks noGrp="1"/>
          </p:cNvGraphicFramePr>
          <p:nvPr>
            <p:extLst>
              <p:ext uri="{D42A27DB-BD31-4B8C-83A1-F6EECF244321}">
                <p14:modId xmlns:p14="http://schemas.microsoft.com/office/powerpoint/2010/main" val="2393559635"/>
              </p:ext>
            </p:extLst>
          </p:nvPr>
        </p:nvGraphicFramePr>
        <p:xfrm>
          <a:off x="447989" y="1981200"/>
          <a:ext cx="8305798" cy="3726180"/>
        </p:xfrm>
        <a:graphic>
          <a:graphicData uri="http://schemas.openxmlformats.org/drawingml/2006/table">
            <a:tbl>
              <a:tblPr/>
              <a:tblGrid>
                <a:gridCol w="3260220">
                  <a:extLst>
                    <a:ext uri="{9D8B030D-6E8A-4147-A177-3AD203B41FA5}">
                      <a16:colId xmlns:a16="http://schemas.microsoft.com/office/drawing/2014/main" val="20000"/>
                    </a:ext>
                  </a:extLst>
                </a:gridCol>
                <a:gridCol w="1552485">
                  <a:extLst>
                    <a:ext uri="{9D8B030D-6E8A-4147-A177-3AD203B41FA5}">
                      <a16:colId xmlns:a16="http://schemas.microsoft.com/office/drawing/2014/main" val="3009124331"/>
                    </a:ext>
                  </a:extLst>
                </a:gridCol>
                <a:gridCol w="155249">
                  <a:extLst>
                    <a:ext uri="{9D8B030D-6E8A-4147-A177-3AD203B41FA5}">
                      <a16:colId xmlns:a16="http://schemas.microsoft.com/office/drawing/2014/main" val="20001"/>
                    </a:ext>
                  </a:extLst>
                </a:gridCol>
                <a:gridCol w="1940606">
                  <a:extLst>
                    <a:ext uri="{9D8B030D-6E8A-4147-A177-3AD203B41FA5}">
                      <a16:colId xmlns:a16="http://schemas.microsoft.com/office/drawing/2014/main" val="20002"/>
                    </a:ext>
                  </a:extLst>
                </a:gridCol>
                <a:gridCol w="155249">
                  <a:extLst>
                    <a:ext uri="{9D8B030D-6E8A-4147-A177-3AD203B41FA5}">
                      <a16:colId xmlns:a16="http://schemas.microsoft.com/office/drawing/2014/main" val="20003"/>
                    </a:ext>
                  </a:extLst>
                </a:gridCol>
                <a:gridCol w="1241989">
                  <a:extLst>
                    <a:ext uri="{9D8B030D-6E8A-4147-A177-3AD203B41FA5}">
                      <a16:colId xmlns:a16="http://schemas.microsoft.com/office/drawing/2014/main" val="20004"/>
                    </a:ext>
                  </a:extLst>
                </a:gridCol>
              </a:tblGrid>
              <a:tr h="727532">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fontAlgn="b"/>
                      <a:r>
                        <a:rPr lang="en-US" sz="2400" b="0" i="0" u="none" strike="noStrike" dirty="0">
                          <a:solidFill>
                            <a:srgbClr val="000000"/>
                          </a:solidFill>
                          <a:effectLst/>
                          <a:latin typeface="Calibri" panose="020F0502020204030204" pitchFamily="34" charset="0"/>
                        </a:rPr>
                        <a:t>GW Veterans</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fontAlgn="b"/>
                      <a:r>
                        <a:rPr lang="en-US" sz="2400" b="0" i="0" u="none" strike="noStrike" dirty="0">
                          <a:solidFill>
                            <a:srgbClr val="000000"/>
                          </a:solidFill>
                          <a:effectLst/>
                          <a:latin typeface="Calibri" panose="020F0502020204030204" pitchFamily="34" charset="0"/>
                        </a:rPr>
                        <a:t>Non-GW Veterans</a:t>
                      </a:r>
                    </a:p>
                  </a:txBody>
                  <a:tcPr marL="7620" marR="7620" marT="7620" marB="0" anchor="b">
                    <a:lnL w="12700" cap="flat" cmpd="sng" algn="ctr">
                      <a:solidFill>
                        <a:schemeClr val="bg1"/>
                      </a:solidFill>
                      <a:prstDash val="solid"/>
                      <a:round/>
                      <a:headEnd type="none" w="med" len="med"/>
                      <a:tailEnd type="none" w="med" len="med"/>
                    </a:ln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7620" marR="7620" marT="7620"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fontAlgn="b"/>
                      <a:r>
                        <a:rPr lang="en-US" sz="2400" b="0" i="0" u="none" strike="noStrike" dirty="0">
                          <a:solidFill>
                            <a:srgbClr val="000000"/>
                          </a:solidFill>
                          <a:effectLst/>
                          <a:highlight>
                            <a:srgbClr val="FFFF00"/>
                          </a:highlight>
                          <a:latin typeface="Calibri" panose="020F0502020204030204" pitchFamily="34" charset="0"/>
                        </a:rPr>
                        <a:t>Ratio</a:t>
                      </a:r>
                    </a:p>
                  </a:txBody>
                  <a:tcPr marL="7620" marR="7620" marT="7620" marB="0" anchor="b">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367516">
                <a:tc>
                  <a:txBody>
                    <a:bodyPr/>
                    <a:lstStyle/>
                    <a:p>
                      <a:pPr algn="l" fontAlgn="b"/>
                      <a:r>
                        <a:rPr lang="en-US" sz="2400" b="0" i="0" u="none" strike="noStrike" dirty="0">
                          <a:solidFill>
                            <a:srgbClr val="000000"/>
                          </a:solidFill>
                          <a:effectLst/>
                          <a:latin typeface="Calibri" panose="020F0502020204030204" pitchFamily="34" charset="0"/>
                        </a:rPr>
                        <a:t>Chronic fatigue</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fontAlgn="b"/>
                      <a:r>
                        <a:rPr lang="en-US" sz="2400" b="0" i="0" u="none" strike="noStrike" dirty="0">
                          <a:solidFill>
                            <a:srgbClr val="000000"/>
                          </a:solidFill>
                          <a:effectLst/>
                          <a:latin typeface="Calibri" panose="020F0502020204030204" pitchFamily="34" charset="0"/>
                        </a:rPr>
                        <a:t>1.5</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fontAlgn="b"/>
                      <a:r>
                        <a:rPr lang="en-US" sz="2400" b="0" i="0" u="none" strike="noStrike">
                          <a:solidFill>
                            <a:srgbClr val="000000"/>
                          </a:solidFill>
                          <a:effectLst/>
                          <a:latin typeface="Calibri" panose="020F0502020204030204" pitchFamily="34" charset="0"/>
                        </a:rPr>
                        <a:t>0.3</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fontAlgn="b"/>
                      <a:r>
                        <a:rPr lang="en-US" sz="2400" b="0" i="0" u="none" strike="noStrike" dirty="0">
                          <a:solidFill>
                            <a:srgbClr val="000000"/>
                          </a:solidFill>
                          <a:effectLst/>
                          <a:highlight>
                            <a:srgbClr val="FFFF00"/>
                          </a:highlight>
                          <a:latin typeface="Calibri" panose="020F0502020204030204" pitchFamily="34" charset="0"/>
                        </a:rPr>
                        <a:t>5.00</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67516">
                <a:tc>
                  <a:txBody>
                    <a:bodyPr/>
                    <a:lstStyle/>
                    <a:p>
                      <a:pPr algn="l" fontAlgn="b"/>
                      <a:r>
                        <a:rPr lang="en-US" sz="2400" b="0" i="0" u="none" strike="noStrike" dirty="0">
                          <a:solidFill>
                            <a:srgbClr val="000000"/>
                          </a:solidFill>
                          <a:effectLst/>
                          <a:latin typeface="Calibri" panose="020F0502020204030204" pitchFamily="34" charset="0"/>
                        </a:rPr>
                        <a:t>Cognitive Dysfunction</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fontAlgn="b"/>
                      <a:r>
                        <a:rPr lang="en-US" sz="2400" b="0" i="0" u="none" strike="noStrike" dirty="0">
                          <a:solidFill>
                            <a:srgbClr val="000000"/>
                          </a:solidFill>
                          <a:effectLst/>
                          <a:latin typeface="Calibri" panose="020F0502020204030204" pitchFamily="34" charset="0"/>
                        </a:rPr>
                        <a:t>18.7</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fontAlgn="b"/>
                      <a:r>
                        <a:rPr lang="en-US" sz="2400" b="0" i="0" u="none" strike="noStrike">
                          <a:solidFill>
                            <a:srgbClr val="000000"/>
                          </a:solidFill>
                          <a:effectLst/>
                          <a:latin typeface="Calibri" panose="020F0502020204030204" pitchFamily="34" charset="0"/>
                        </a:rPr>
                        <a:t>7.6</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fontAlgn="b"/>
                      <a:r>
                        <a:rPr lang="en-US" sz="2400" b="0" i="0" u="none" strike="noStrike" dirty="0">
                          <a:solidFill>
                            <a:srgbClr val="000000"/>
                          </a:solidFill>
                          <a:effectLst/>
                          <a:highlight>
                            <a:srgbClr val="FFFF00"/>
                          </a:highlight>
                          <a:latin typeface="Calibri" panose="020F0502020204030204" pitchFamily="34" charset="0"/>
                        </a:rPr>
                        <a:t>2.46</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67516">
                <a:tc>
                  <a:txBody>
                    <a:bodyPr/>
                    <a:lstStyle/>
                    <a:p>
                      <a:pPr algn="l" fontAlgn="b"/>
                      <a:r>
                        <a:rPr lang="en-US" sz="2400" b="0" i="0" u="none" strike="noStrike" dirty="0">
                          <a:solidFill>
                            <a:srgbClr val="000000"/>
                          </a:solidFill>
                          <a:effectLst/>
                          <a:latin typeface="Calibri" panose="020F0502020204030204" pitchFamily="34" charset="0"/>
                        </a:rPr>
                        <a:t>PTSD</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fontAlgn="b"/>
                      <a:r>
                        <a:rPr lang="en-US" sz="2400" b="0" i="0" u="none" strike="noStrike" dirty="0">
                          <a:solidFill>
                            <a:srgbClr val="000000"/>
                          </a:solidFill>
                          <a:effectLst/>
                          <a:latin typeface="Calibri" panose="020F0502020204030204" pitchFamily="34" charset="0"/>
                        </a:rPr>
                        <a:t>1.9</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fontAlgn="b"/>
                      <a:r>
                        <a:rPr lang="en-US" sz="2400" b="0" i="0" u="none" strike="noStrike" dirty="0">
                          <a:solidFill>
                            <a:srgbClr val="000000"/>
                          </a:solidFill>
                          <a:effectLst/>
                          <a:latin typeface="Calibri" panose="020F0502020204030204" pitchFamily="34" charset="0"/>
                        </a:rPr>
                        <a:t>0.8</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fontAlgn="b"/>
                      <a:r>
                        <a:rPr lang="en-US" sz="2400" b="0" i="0" u="none" strike="noStrike" dirty="0">
                          <a:solidFill>
                            <a:srgbClr val="000000"/>
                          </a:solidFill>
                          <a:effectLst/>
                          <a:highlight>
                            <a:srgbClr val="FFFF00"/>
                          </a:highlight>
                          <a:latin typeface="Calibri" panose="020F0502020204030204" pitchFamily="34" charset="0"/>
                        </a:rPr>
                        <a:t>2.38</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67516">
                <a:tc>
                  <a:txBody>
                    <a:bodyPr/>
                    <a:lstStyle/>
                    <a:p>
                      <a:pPr algn="l" fontAlgn="b"/>
                      <a:r>
                        <a:rPr lang="en-US" sz="2400" b="0" i="0" u="none" strike="noStrike">
                          <a:solidFill>
                            <a:srgbClr val="000000"/>
                          </a:solidFill>
                          <a:effectLst/>
                          <a:latin typeface="Calibri" panose="020F0502020204030204" pitchFamily="34" charset="0"/>
                        </a:rPr>
                        <a:t>Fibromyalgia </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fontAlgn="b"/>
                      <a:r>
                        <a:rPr lang="en-US" sz="2400" b="0" i="0" u="none" strike="noStrike" dirty="0">
                          <a:solidFill>
                            <a:srgbClr val="000000"/>
                          </a:solidFill>
                          <a:effectLst/>
                          <a:latin typeface="Calibri" panose="020F0502020204030204" pitchFamily="34" charset="0"/>
                        </a:rPr>
                        <a:t>19.2</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fontAlgn="b"/>
                      <a:r>
                        <a:rPr lang="en-US" sz="2400" b="0" i="0" u="none" strike="noStrike" dirty="0">
                          <a:solidFill>
                            <a:srgbClr val="000000"/>
                          </a:solidFill>
                          <a:effectLst/>
                          <a:latin typeface="Calibri" panose="020F0502020204030204" pitchFamily="34" charset="0"/>
                        </a:rPr>
                        <a:t>9.6</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fontAlgn="b"/>
                      <a:r>
                        <a:rPr lang="en-US" sz="2400" b="0" i="0" u="none" strike="noStrike" dirty="0">
                          <a:solidFill>
                            <a:srgbClr val="000000"/>
                          </a:solidFill>
                          <a:effectLst/>
                          <a:highlight>
                            <a:srgbClr val="FFFF00"/>
                          </a:highlight>
                          <a:latin typeface="Calibri" panose="020F0502020204030204" pitchFamily="34" charset="0"/>
                        </a:rPr>
                        <a:t>2.00</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67516">
                <a:tc>
                  <a:txBody>
                    <a:bodyPr/>
                    <a:lstStyle/>
                    <a:p>
                      <a:pPr algn="l" fontAlgn="b"/>
                      <a:r>
                        <a:rPr lang="en-US" sz="2400" b="0" i="0" u="none" strike="noStrike">
                          <a:solidFill>
                            <a:srgbClr val="000000"/>
                          </a:solidFill>
                          <a:effectLst/>
                          <a:latin typeface="Calibri" panose="020F0502020204030204" pitchFamily="34" charset="0"/>
                        </a:rPr>
                        <a:t>Asthma</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fontAlgn="b"/>
                      <a:r>
                        <a:rPr lang="en-US" sz="2400" b="0" i="0" u="none" strike="noStrike">
                          <a:solidFill>
                            <a:srgbClr val="000000"/>
                          </a:solidFill>
                          <a:effectLst/>
                          <a:latin typeface="Calibri" panose="020F0502020204030204" pitchFamily="34" charset="0"/>
                        </a:rPr>
                        <a:t>7.2</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fontAlgn="b"/>
                      <a:r>
                        <a:rPr lang="en-US" sz="2400" b="0" i="0" u="none" strike="noStrike" dirty="0">
                          <a:solidFill>
                            <a:srgbClr val="000000"/>
                          </a:solidFill>
                          <a:effectLst/>
                          <a:latin typeface="Calibri" panose="020F0502020204030204" pitchFamily="34" charset="0"/>
                        </a:rPr>
                        <a:t>4.1</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fontAlgn="b"/>
                      <a:r>
                        <a:rPr lang="en-US" sz="2400" b="0" i="0" u="none" strike="noStrike" dirty="0">
                          <a:solidFill>
                            <a:srgbClr val="000000"/>
                          </a:solidFill>
                          <a:effectLst/>
                          <a:highlight>
                            <a:srgbClr val="FFFF00"/>
                          </a:highlight>
                          <a:latin typeface="Calibri" panose="020F0502020204030204" pitchFamily="34" charset="0"/>
                        </a:rPr>
                        <a:t>1.76</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367516">
                <a:tc>
                  <a:txBody>
                    <a:bodyPr/>
                    <a:lstStyle/>
                    <a:p>
                      <a:pPr algn="l" fontAlgn="b"/>
                      <a:r>
                        <a:rPr lang="en-US" sz="2400" b="0" i="0" u="none" strike="noStrike">
                          <a:solidFill>
                            <a:srgbClr val="000000"/>
                          </a:solidFill>
                          <a:effectLst/>
                          <a:latin typeface="Calibri" panose="020F0502020204030204" pitchFamily="34" charset="0"/>
                        </a:rPr>
                        <a:t>Depression</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fontAlgn="b"/>
                      <a:r>
                        <a:rPr lang="en-US" sz="2400" b="0" i="0" u="none" strike="noStrike">
                          <a:solidFill>
                            <a:srgbClr val="000000"/>
                          </a:solidFill>
                          <a:effectLst/>
                          <a:latin typeface="Calibri" panose="020F0502020204030204" pitchFamily="34" charset="0"/>
                        </a:rPr>
                        <a:t>17</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fontAlgn="b"/>
                      <a:r>
                        <a:rPr lang="en-US" sz="2400" b="0" i="0" u="none" strike="noStrike" dirty="0">
                          <a:solidFill>
                            <a:srgbClr val="000000"/>
                          </a:solidFill>
                          <a:effectLst/>
                          <a:latin typeface="Calibri" panose="020F0502020204030204" pitchFamily="34" charset="0"/>
                        </a:rPr>
                        <a:t>10.9</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fontAlgn="b"/>
                      <a:r>
                        <a:rPr lang="en-US" sz="2400" b="0" i="0" u="none" strike="noStrike" dirty="0">
                          <a:solidFill>
                            <a:srgbClr val="000000"/>
                          </a:solidFill>
                          <a:effectLst/>
                          <a:highlight>
                            <a:srgbClr val="FFFF00"/>
                          </a:highlight>
                          <a:latin typeface="Calibri" panose="020F0502020204030204" pitchFamily="34" charset="0"/>
                        </a:rPr>
                        <a:t>1.56</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367516">
                <a:tc>
                  <a:txBody>
                    <a:bodyPr/>
                    <a:lstStyle/>
                    <a:p>
                      <a:pPr algn="l" fontAlgn="b"/>
                      <a:r>
                        <a:rPr lang="en-US" sz="2400" b="0" i="0" u="none" strike="noStrike">
                          <a:solidFill>
                            <a:srgbClr val="000000"/>
                          </a:solidFill>
                          <a:effectLst/>
                          <a:latin typeface="Calibri" panose="020F0502020204030204" pitchFamily="34" charset="0"/>
                        </a:rPr>
                        <a:t>Alcohol Abuse </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fontAlgn="b"/>
                      <a:r>
                        <a:rPr lang="en-US" sz="2400" b="0" i="0" u="none" strike="noStrike">
                          <a:solidFill>
                            <a:srgbClr val="000000"/>
                          </a:solidFill>
                          <a:effectLst/>
                          <a:latin typeface="Calibri" panose="020F0502020204030204" pitchFamily="34" charset="0"/>
                        </a:rPr>
                        <a:t>17.4</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fontAlgn="b"/>
                      <a:r>
                        <a:rPr lang="en-US" sz="2400" b="0" i="0" u="none" strike="noStrike">
                          <a:solidFill>
                            <a:srgbClr val="000000"/>
                          </a:solidFill>
                          <a:effectLst/>
                          <a:latin typeface="Calibri" panose="020F0502020204030204" pitchFamily="34" charset="0"/>
                        </a:rPr>
                        <a:t>12.6</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fontAlgn="b"/>
                      <a:r>
                        <a:rPr lang="en-US" sz="2400" b="0" i="0" u="none" strike="noStrike" dirty="0">
                          <a:solidFill>
                            <a:srgbClr val="000000"/>
                          </a:solidFill>
                          <a:effectLst/>
                          <a:highlight>
                            <a:srgbClr val="FFFF00"/>
                          </a:highlight>
                          <a:latin typeface="Calibri" panose="020F0502020204030204" pitchFamily="34" charset="0"/>
                        </a:rPr>
                        <a:t>1.38</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367516">
                <a:tc>
                  <a:txBody>
                    <a:bodyPr/>
                    <a:lstStyle/>
                    <a:p>
                      <a:pPr algn="l" fontAlgn="b"/>
                      <a:r>
                        <a:rPr lang="en-US" sz="2400" b="0" i="0" u="none" strike="noStrike">
                          <a:solidFill>
                            <a:srgbClr val="000000"/>
                          </a:solidFill>
                          <a:effectLst/>
                          <a:latin typeface="Calibri" panose="020F0502020204030204" pitchFamily="34" charset="0"/>
                        </a:rPr>
                        <a:t>Sexual Discomfort</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fontAlgn="b"/>
                      <a:r>
                        <a:rPr lang="en-US" sz="2400" b="0" i="0" u="none" strike="noStrike">
                          <a:solidFill>
                            <a:srgbClr val="000000"/>
                          </a:solidFill>
                          <a:effectLst/>
                          <a:latin typeface="Calibri" panose="020F0502020204030204" pitchFamily="34" charset="0"/>
                        </a:rPr>
                        <a:t>1.5</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fontAlgn="b"/>
                      <a:r>
                        <a:rPr lang="en-US" sz="2400" b="0" i="0" u="none" strike="noStrike" dirty="0">
                          <a:solidFill>
                            <a:srgbClr val="000000"/>
                          </a:solidFill>
                          <a:effectLst/>
                          <a:latin typeface="Calibri" panose="020F0502020204030204" pitchFamily="34" charset="0"/>
                        </a:rPr>
                        <a:t>1.1</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fontAlgn="b"/>
                      <a:r>
                        <a:rPr lang="en-US" sz="2400" b="0" i="0" u="none" strike="noStrike" dirty="0">
                          <a:solidFill>
                            <a:srgbClr val="000000"/>
                          </a:solidFill>
                          <a:effectLst/>
                          <a:highlight>
                            <a:srgbClr val="FFFF00"/>
                          </a:highlight>
                          <a:latin typeface="Calibri" panose="020F0502020204030204" pitchFamily="34" charset="0"/>
                        </a:rPr>
                        <a:t>1.36</a:t>
                      </a: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bl>
          </a:graphicData>
        </a:graphic>
      </p:graphicFrame>
      <p:sp>
        <p:nvSpPr>
          <p:cNvPr id="11" name="TextBox 10">
            <a:extLst>
              <a:ext uri="{FF2B5EF4-FFF2-40B4-BE49-F238E27FC236}">
                <a16:creationId xmlns:a16="http://schemas.microsoft.com/office/drawing/2014/main" id="{D7600841-B458-18AC-6F55-99E1AB401D91}"/>
              </a:ext>
            </a:extLst>
          </p:cNvPr>
          <p:cNvSpPr txBox="1"/>
          <p:nvPr/>
        </p:nvSpPr>
        <p:spPr>
          <a:xfrm>
            <a:off x="5018070" y="5966558"/>
            <a:ext cx="3886200" cy="369332"/>
          </a:xfrm>
          <a:prstGeom prst="rect">
            <a:avLst/>
          </a:prstGeom>
          <a:noFill/>
        </p:spPr>
        <p:txBody>
          <a:bodyPr wrap="square" rtlCol="0">
            <a:spAutoFit/>
          </a:bodyPr>
          <a:lstStyle/>
          <a:p>
            <a:r>
              <a:rPr lang="en-US" altLang="en-US" sz="1800" dirty="0">
                <a:latin typeface="Calibri" panose="020F0502020204030204" pitchFamily="34" charset="0"/>
              </a:rPr>
              <a:t>Iowa Persian Gulf Study Group, 1997</a:t>
            </a:r>
            <a:endParaRPr lang="en-US" dirty="0"/>
          </a:p>
        </p:txBody>
      </p:sp>
    </p:spTree>
    <p:extLst>
      <p:ext uri="{BB962C8B-B14F-4D97-AF65-F5344CB8AC3E}">
        <p14:creationId xmlns:p14="http://schemas.microsoft.com/office/powerpoint/2010/main" val="2771126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hart 3" descr="image003">
            <a:extLst>
              <a:ext uri="{FF2B5EF4-FFF2-40B4-BE49-F238E27FC236}">
                <a16:creationId xmlns:a16="http://schemas.microsoft.com/office/drawing/2014/main" id="{BCE9BE84-1857-1AB2-701C-8FAA8475B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914400"/>
            <a:ext cx="6477000" cy="547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6E0D97E-C08C-52CC-8084-D48D4A68D9C0}"/>
              </a:ext>
            </a:extLst>
          </p:cNvPr>
          <p:cNvSpPr txBox="1"/>
          <p:nvPr/>
        </p:nvSpPr>
        <p:spPr>
          <a:xfrm>
            <a:off x="2094398" y="143022"/>
            <a:ext cx="4955203" cy="646331"/>
          </a:xfrm>
          <a:prstGeom prst="rect">
            <a:avLst/>
          </a:prstGeom>
          <a:noFill/>
        </p:spPr>
        <p:txBody>
          <a:bodyPr wrap="none" rtlCol="0">
            <a:spAutoFit/>
          </a:bodyPr>
          <a:lstStyle/>
          <a:p>
            <a:r>
              <a:rPr lang="en-US" sz="3600" dirty="0">
                <a:solidFill>
                  <a:schemeClr val="bg1"/>
                </a:solidFill>
              </a:rPr>
              <a:t>WRIISC EXPERIENCE</a:t>
            </a:r>
          </a:p>
        </p:txBody>
      </p:sp>
    </p:spTree>
    <p:extLst>
      <p:ext uri="{BB962C8B-B14F-4D97-AF65-F5344CB8AC3E}">
        <p14:creationId xmlns:p14="http://schemas.microsoft.com/office/powerpoint/2010/main" val="2522173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2AD0-3A0E-C0D7-37B2-F10FBED92F40}"/>
              </a:ext>
            </a:extLst>
          </p:cNvPr>
          <p:cNvSpPr>
            <a:spLocks noGrp="1"/>
          </p:cNvSpPr>
          <p:nvPr>
            <p:ph type="title"/>
          </p:nvPr>
        </p:nvSpPr>
        <p:spPr>
          <a:xfrm>
            <a:off x="2438400" y="93331"/>
            <a:ext cx="4572000" cy="609600"/>
          </a:xfrm>
        </p:spPr>
        <p:txBody>
          <a:bodyPr/>
          <a:lstStyle/>
          <a:p>
            <a:r>
              <a:rPr lang="en-US" altLang="en-US" sz="4000" dirty="0">
                <a:latin typeface="Arial" panose="020B0604020202020204" pitchFamily="34" charset="0"/>
                <a:cs typeface="Arial" panose="020B0604020202020204" pitchFamily="34" charset="0"/>
              </a:rPr>
              <a:t>Course of GWI</a:t>
            </a:r>
            <a:endParaRPr lang="en-US"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32D1642-2CC5-F54E-B037-F3EAA16314DF}"/>
              </a:ext>
            </a:extLst>
          </p:cNvPr>
          <p:cNvSpPr>
            <a:spLocks noGrp="1"/>
          </p:cNvSpPr>
          <p:nvPr>
            <p:ph idx="1"/>
          </p:nvPr>
        </p:nvSpPr>
        <p:spPr>
          <a:xfrm>
            <a:off x="1028700" y="987960"/>
            <a:ext cx="7086600" cy="3200400"/>
          </a:xfrm>
        </p:spPr>
        <p:txBody>
          <a:bodyPr/>
          <a:lstStyle/>
          <a:p>
            <a:r>
              <a:rPr lang="en-US" altLang="en-US" sz="2000" dirty="0">
                <a:solidFill>
                  <a:schemeClr val="accent1">
                    <a:lumMod val="75000"/>
                  </a:schemeClr>
                </a:solidFill>
                <a:latin typeface="Arial" panose="020B0604020202020204" pitchFamily="34" charset="0"/>
                <a:cs typeface="Arial" panose="020B0604020202020204" pitchFamily="34" charset="0"/>
              </a:rPr>
              <a:t>44% still reported symptoms consistent with unexplained multi-symptom illness</a:t>
            </a:r>
          </a:p>
          <a:p>
            <a:r>
              <a:rPr lang="en-US" altLang="en-US" sz="2000" dirty="0">
                <a:solidFill>
                  <a:schemeClr val="accent1">
                    <a:lumMod val="75000"/>
                  </a:schemeClr>
                </a:solidFill>
                <a:latin typeface="Arial" panose="020B0604020202020204" pitchFamily="34" charset="0"/>
                <a:cs typeface="Arial" panose="020B0604020202020204" pitchFamily="34" charset="0"/>
              </a:rPr>
              <a:t>Deployed Veterans continue to report:</a:t>
            </a:r>
          </a:p>
          <a:p>
            <a:pPr lvl="1"/>
            <a:r>
              <a:rPr lang="en-US" altLang="en-US" sz="1400" dirty="0">
                <a:latin typeface="Arial" panose="020B0604020202020204" pitchFamily="34" charset="0"/>
                <a:cs typeface="Arial" panose="020B0604020202020204" pitchFamily="34" charset="0"/>
              </a:rPr>
              <a:t>Joint stiffness and chronic pain (fibromyalgia?)</a:t>
            </a:r>
          </a:p>
          <a:p>
            <a:pPr lvl="1"/>
            <a:r>
              <a:rPr lang="en-US" altLang="en-US" sz="1400" dirty="0">
                <a:latin typeface="Arial" panose="020B0604020202020204" pitchFamily="34" charset="0"/>
                <a:cs typeface="Arial" panose="020B0604020202020204" pitchFamily="34" charset="0"/>
              </a:rPr>
              <a:t>Fatigue (chronic fatigue syndrome?)</a:t>
            </a:r>
          </a:p>
          <a:p>
            <a:pPr lvl="1"/>
            <a:r>
              <a:rPr lang="en-US" altLang="en-US" sz="1400" dirty="0">
                <a:latin typeface="Arial" panose="020B0604020202020204" pitchFamily="34" charset="0"/>
                <a:cs typeface="Arial" panose="020B0604020202020204" pitchFamily="34" charset="0"/>
              </a:rPr>
              <a:t>Gastrointestinal (irritable bowel syndrome?)</a:t>
            </a:r>
          </a:p>
          <a:p>
            <a:pPr lvl="1"/>
            <a:r>
              <a:rPr lang="en-US" altLang="en-US" sz="1400" dirty="0">
                <a:latin typeface="Arial" panose="020B0604020202020204" pitchFamily="34" charset="0"/>
                <a:cs typeface="Arial" panose="020B0604020202020204" pitchFamily="34" charset="0"/>
              </a:rPr>
              <a:t>Respiratory concerns (shortness of breath, asthma, respiratory concerns)</a:t>
            </a:r>
          </a:p>
          <a:p>
            <a:pPr lvl="1"/>
            <a:r>
              <a:rPr lang="en-US" altLang="en-US" sz="1400" dirty="0">
                <a:latin typeface="Arial" panose="020B0604020202020204" pitchFamily="34" charset="0"/>
                <a:cs typeface="Arial" panose="020B0604020202020204" pitchFamily="34" charset="0"/>
              </a:rPr>
              <a:t>Skin rashes</a:t>
            </a:r>
          </a:p>
          <a:p>
            <a:pPr lvl="1"/>
            <a:r>
              <a:rPr lang="en-US" altLang="en-US" sz="1400" dirty="0">
                <a:latin typeface="Arial" panose="020B0604020202020204" pitchFamily="34" charset="0"/>
                <a:cs typeface="Arial" panose="020B0604020202020204" pitchFamily="34" charset="0"/>
              </a:rPr>
              <a:t>Sleep issues (insomnia, loss of circadian rhythm, waking during the night)</a:t>
            </a:r>
          </a:p>
          <a:p>
            <a:pPr lvl="1"/>
            <a:r>
              <a:rPr lang="en-US" altLang="en-US" sz="1400" dirty="0">
                <a:latin typeface="Arial" panose="020B0604020202020204" pitchFamily="34" charset="0"/>
                <a:cs typeface="Arial" panose="020B0604020202020204" pitchFamily="34" charset="0"/>
              </a:rPr>
              <a:t>Mental Health (depression, anxiety, mood changes)</a:t>
            </a:r>
          </a:p>
          <a:p>
            <a:pPr lvl="1"/>
            <a:r>
              <a:rPr lang="en-US" altLang="en-US" sz="1400" dirty="0">
                <a:latin typeface="Arial" panose="020B0604020202020204" pitchFamily="34" charset="0"/>
                <a:cs typeface="Arial" panose="020B0604020202020204" pitchFamily="34" charset="0"/>
              </a:rPr>
              <a:t>Cognitive dysfunction and memory complaints</a:t>
            </a:r>
            <a:endParaRPr lang="en-US" sz="14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DC6B78CB-759E-FDE3-1F87-B6298FAAD9C7}"/>
              </a:ext>
            </a:extLst>
          </p:cNvPr>
          <p:cNvSpPr>
            <a:spLocks noGrp="1"/>
          </p:cNvSpPr>
          <p:nvPr>
            <p:ph type="dt" sz="half" idx="10"/>
          </p:nvPr>
        </p:nvSpPr>
        <p:spPr/>
        <p:txBody>
          <a:bodyPr/>
          <a:lstStyle/>
          <a:p>
            <a:pPr>
              <a:defRPr/>
            </a:pPr>
            <a:r>
              <a:rPr lang="en-US"/>
              <a:t>Office of Patient Care Services </a:t>
            </a:r>
          </a:p>
        </p:txBody>
      </p:sp>
      <p:sp>
        <p:nvSpPr>
          <p:cNvPr id="5" name="Footer Placeholder 4">
            <a:extLst>
              <a:ext uri="{FF2B5EF4-FFF2-40B4-BE49-F238E27FC236}">
                <a16:creationId xmlns:a16="http://schemas.microsoft.com/office/drawing/2014/main" id="{A080075E-76AA-04D4-D255-97BACBFB9004}"/>
              </a:ext>
            </a:extLst>
          </p:cNvPr>
          <p:cNvSpPr>
            <a:spLocks noGrp="1"/>
          </p:cNvSpPr>
          <p:nvPr>
            <p:ph type="ftr" sz="quarter" idx="11"/>
          </p:nvPr>
        </p:nvSpPr>
        <p:spPr/>
        <p:txBody>
          <a:bodyPr/>
          <a:lstStyle/>
          <a:p>
            <a:pPr>
              <a:defRPr/>
            </a:pPr>
            <a:r>
              <a:rPr lang="en-US"/>
              <a:t>Health Outcomes Military Exposures / War Related Illness and Injury Study Center</a:t>
            </a:r>
          </a:p>
        </p:txBody>
      </p:sp>
      <p:sp>
        <p:nvSpPr>
          <p:cNvPr id="6" name="Slide Number Placeholder 5">
            <a:extLst>
              <a:ext uri="{FF2B5EF4-FFF2-40B4-BE49-F238E27FC236}">
                <a16:creationId xmlns:a16="http://schemas.microsoft.com/office/drawing/2014/main" id="{E52B0A37-4218-A600-EC83-D4D58CD6F670}"/>
              </a:ext>
            </a:extLst>
          </p:cNvPr>
          <p:cNvSpPr>
            <a:spLocks noGrp="1"/>
          </p:cNvSpPr>
          <p:nvPr>
            <p:ph type="sldNum" sz="quarter" idx="12"/>
          </p:nvPr>
        </p:nvSpPr>
        <p:spPr/>
        <p:txBody>
          <a:bodyPr/>
          <a:lstStyle/>
          <a:p>
            <a:fld id="{A829F25A-84D3-4F9E-BD6A-3ADD05BBF9F6}" type="slidenum">
              <a:rPr lang="en-US" altLang="en-US" smtClean="0"/>
              <a:pPr/>
              <a:t>6</a:t>
            </a:fld>
            <a:endParaRPr lang="en-US" altLang="en-US"/>
          </a:p>
        </p:txBody>
      </p:sp>
      <p:sp>
        <p:nvSpPr>
          <p:cNvPr id="7" name="TextBox 6">
            <a:extLst>
              <a:ext uri="{FF2B5EF4-FFF2-40B4-BE49-F238E27FC236}">
                <a16:creationId xmlns:a16="http://schemas.microsoft.com/office/drawing/2014/main" id="{DD83B3B3-81C2-C047-48B1-DCB82AB4C958}"/>
              </a:ext>
            </a:extLst>
          </p:cNvPr>
          <p:cNvSpPr txBox="1"/>
          <p:nvPr/>
        </p:nvSpPr>
        <p:spPr>
          <a:xfrm>
            <a:off x="3429000" y="4113034"/>
            <a:ext cx="5105400" cy="738664"/>
          </a:xfrm>
          <a:prstGeom prst="rect">
            <a:avLst/>
          </a:prstGeom>
          <a:noFill/>
        </p:spPr>
        <p:txBody>
          <a:bodyPr wrap="square" rtlCol="0">
            <a:spAutoFit/>
          </a:bodyPr>
          <a:lstStyle/>
          <a:p>
            <a:pPr algn="r"/>
            <a:r>
              <a:rPr lang="en-US" altLang="en-US" sz="1400" dirty="0"/>
              <a:t>2012-2013 VA Follow-up Study 30,000 Gulf War/Era Veterans. </a:t>
            </a:r>
          </a:p>
          <a:p>
            <a:pPr algn="r"/>
            <a:r>
              <a:rPr lang="en-US" altLang="en-US" sz="1400" dirty="0">
                <a:solidFill>
                  <a:srgbClr val="000000"/>
                </a:solidFill>
              </a:rPr>
              <a:t>Dursa EK, Barth SK, Schneiderman AI, </a:t>
            </a:r>
            <a:r>
              <a:rPr lang="en-US" altLang="en-US" sz="1400" dirty="0" err="1">
                <a:solidFill>
                  <a:srgbClr val="000000"/>
                </a:solidFill>
              </a:rPr>
              <a:t>Bossarte</a:t>
            </a:r>
            <a:r>
              <a:rPr lang="en-US" altLang="en-US" sz="1400" dirty="0">
                <a:solidFill>
                  <a:srgbClr val="000000"/>
                </a:solidFill>
              </a:rPr>
              <a:t> RM, 2016. JOEM 58:41-46</a:t>
            </a:r>
            <a:endParaRPr lang="en-US" sz="1400" dirty="0"/>
          </a:p>
        </p:txBody>
      </p:sp>
      <p:sp>
        <p:nvSpPr>
          <p:cNvPr id="8" name="TextBox 7">
            <a:extLst>
              <a:ext uri="{FF2B5EF4-FFF2-40B4-BE49-F238E27FC236}">
                <a16:creationId xmlns:a16="http://schemas.microsoft.com/office/drawing/2014/main" id="{B7BF59C7-448C-8644-1325-ED67B1885872}"/>
              </a:ext>
            </a:extLst>
          </p:cNvPr>
          <p:cNvSpPr txBox="1"/>
          <p:nvPr/>
        </p:nvSpPr>
        <p:spPr>
          <a:xfrm>
            <a:off x="0" y="4841065"/>
            <a:ext cx="8610600" cy="1923604"/>
          </a:xfrm>
          <a:prstGeom prst="rect">
            <a:avLst/>
          </a:prstGeom>
          <a:noFill/>
        </p:spPr>
        <p:txBody>
          <a:bodyPr wrap="square" rtlCol="0">
            <a:spAutoFit/>
          </a:bodyPr>
          <a:lstStyle/>
          <a:p>
            <a:pPr algn="ctr"/>
            <a:r>
              <a:rPr lang="en-US" sz="2400" dirty="0">
                <a:solidFill>
                  <a:schemeClr val="accent1">
                    <a:lumMod val="75000"/>
                  </a:schemeClr>
                </a:solidFill>
              </a:rPr>
              <a:t>There was no increased risk of disease mortality</a:t>
            </a:r>
          </a:p>
          <a:p>
            <a:pPr algn="ctr"/>
            <a:r>
              <a:rPr lang="en-US" sz="2400" dirty="0">
                <a:solidFill>
                  <a:schemeClr val="accent1">
                    <a:lumMod val="75000"/>
                  </a:schemeClr>
                </a:solidFill>
              </a:rPr>
              <a:t> among Veterans of the 1990-1991 Gulf War. </a:t>
            </a:r>
            <a:endParaRPr lang="en-US" sz="1400" dirty="0">
              <a:solidFill>
                <a:schemeClr val="accent1">
                  <a:lumMod val="75000"/>
                </a:schemeClr>
              </a:solidFill>
            </a:endParaRPr>
          </a:p>
          <a:p>
            <a:pPr algn="r"/>
            <a:r>
              <a:rPr lang="en-US" sz="1400" dirty="0"/>
              <a:t>Cause-specific mortality risks among U.S. Veterans: </a:t>
            </a:r>
          </a:p>
          <a:p>
            <a:pPr algn="r"/>
            <a:r>
              <a:rPr lang="en-US" sz="1400" dirty="0"/>
              <a:t>25 years after their service in the 1990-1991 gulf war. </a:t>
            </a:r>
          </a:p>
          <a:p>
            <a:pPr algn="r"/>
            <a:r>
              <a:rPr lang="en-US" sz="1400" dirty="0" err="1"/>
              <a:t>Bullman</a:t>
            </a:r>
            <a:r>
              <a:rPr lang="en-US" sz="1400" dirty="0"/>
              <a:t>, Schneiderman, Dursa. Ann Epidemiol. 2021 May;57:1-6.</a:t>
            </a:r>
          </a:p>
          <a:p>
            <a:endParaRPr lang="en-US" sz="1100" dirty="0"/>
          </a:p>
          <a:p>
            <a:endParaRPr lang="en-US" dirty="0"/>
          </a:p>
        </p:txBody>
      </p:sp>
    </p:spTree>
    <p:extLst>
      <p:ext uri="{BB962C8B-B14F-4D97-AF65-F5344CB8AC3E}">
        <p14:creationId xmlns:p14="http://schemas.microsoft.com/office/powerpoint/2010/main" val="3499079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2AD0-3A0E-C0D7-37B2-F10FBED92F40}"/>
              </a:ext>
            </a:extLst>
          </p:cNvPr>
          <p:cNvSpPr>
            <a:spLocks noGrp="1"/>
          </p:cNvSpPr>
          <p:nvPr>
            <p:ph type="title"/>
          </p:nvPr>
        </p:nvSpPr>
        <p:spPr>
          <a:xfrm>
            <a:off x="990600" y="152400"/>
            <a:ext cx="8001000" cy="487362"/>
          </a:xfrm>
        </p:spPr>
        <p:txBody>
          <a:bodyPr/>
          <a:lstStyle/>
          <a:p>
            <a:r>
              <a:rPr lang="en-US" altLang="en-US" sz="3200" dirty="0">
                <a:latin typeface="Arial" panose="020B0604020202020204" pitchFamily="34" charset="0"/>
                <a:cs typeface="Arial" panose="020B0604020202020204" pitchFamily="34" charset="0"/>
              </a:rPr>
              <a:t>GWI – diagnostic criteria </a:t>
            </a:r>
            <a:r>
              <a:rPr lang="en-US" altLang="en-US" sz="2400" dirty="0">
                <a:latin typeface="Arial" panose="020B0604020202020204" pitchFamily="34" charset="0"/>
                <a:cs typeface="Arial" panose="020B0604020202020204" pitchFamily="34" charset="0"/>
              </a:rPr>
              <a:t>(research)</a:t>
            </a:r>
            <a:endParaRPr lang="en-US" sz="24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DC6B78CB-759E-FDE3-1F87-B6298FAAD9C7}"/>
              </a:ext>
            </a:extLst>
          </p:cNvPr>
          <p:cNvSpPr>
            <a:spLocks noGrp="1"/>
          </p:cNvSpPr>
          <p:nvPr>
            <p:ph type="dt" sz="half" idx="10"/>
          </p:nvPr>
        </p:nvSpPr>
        <p:spPr/>
        <p:txBody>
          <a:bodyPr/>
          <a:lstStyle/>
          <a:p>
            <a:pPr>
              <a:defRPr/>
            </a:pPr>
            <a:r>
              <a:rPr lang="en-US"/>
              <a:t>Office of Patient Care Services </a:t>
            </a:r>
          </a:p>
        </p:txBody>
      </p:sp>
      <p:sp>
        <p:nvSpPr>
          <p:cNvPr id="5" name="Footer Placeholder 4">
            <a:extLst>
              <a:ext uri="{FF2B5EF4-FFF2-40B4-BE49-F238E27FC236}">
                <a16:creationId xmlns:a16="http://schemas.microsoft.com/office/drawing/2014/main" id="{A080075E-76AA-04D4-D255-97BACBFB9004}"/>
              </a:ext>
            </a:extLst>
          </p:cNvPr>
          <p:cNvSpPr>
            <a:spLocks noGrp="1"/>
          </p:cNvSpPr>
          <p:nvPr>
            <p:ph type="ftr" sz="quarter" idx="11"/>
          </p:nvPr>
        </p:nvSpPr>
        <p:spPr/>
        <p:txBody>
          <a:bodyPr/>
          <a:lstStyle/>
          <a:p>
            <a:pPr>
              <a:defRPr/>
            </a:pPr>
            <a:r>
              <a:rPr lang="en-US"/>
              <a:t>Health Outcomes Military Exposures / War Related Illness and Injury Study Center</a:t>
            </a:r>
          </a:p>
        </p:txBody>
      </p:sp>
      <p:sp>
        <p:nvSpPr>
          <p:cNvPr id="6" name="Slide Number Placeholder 5">
            <a:extLst>
              <a:ext uri="{FF2B5EF4-FFF2-40B4-BE49-F238E27FC236}">
                <a16:creationId xmlns:a16="http://schemas.microsoft.com/office/drawing/2014/main" id="{E52B0A37-4218-A600-EC83-D4D58CD6F670}"/>
              </a:ext>
            </a:extLst>
          </p:cNvPr>
          <p:cNvSpPr>
            <a:spLocks noGrp="1"/>
          </p:cNvSpPr>
          <p:nvPr>
            <p:ph type="sldNum" sz="quarter" idx="12"/>
          </p:nvPr>
        </p:nvSpPr>
        <p:spPr/>
        <p:txBody>
          <a:bodyPr/>
          <a:lstStyle/>
          <a:p>
            <a:fld id="{A829F25A-84D3-4F9E-BD6A-3ADD05BBF9F6}" type="slidenum">
              <a:rPr lang="en-US" altLang="en-US" smtClean="0"/>
              <a:pPr/>
              <a:t>7</a:t>
            </a:fld>
            <a:endParaRPr lang="en-US" altLang="en-US"/>
          </a:p>
        </p:txBody>
      </p:sp>
      <p:pic>
        <p:nvPicPr>
          <p:cNvPr id="9" name="Picture 2" descr="Graphical user interface&#10;&#10;Description automatically generated with medium confidence">
            <a:extLst>
              <a:ext uri="{FF2B5EF4-FFF2-40B4-BE49-F238E27FC236}">
                <a16:creationId xmlns:a16="http://schemas.microsoft.com/office/drawing/2014/main" id="{F2F2CE53-5E69-D25D-5026-EA1AC04C1D6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8680" y="1028699"/>
            <a:ext cx="7180920" cy="535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9161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0EFE41B2-7670-473E-AE59-86A375439EC1}"/>
              </a:ext>
            </a:extLst>
          </p:cNvPr>
          <p:cNvSpPr>
            <a:spLocks noGrp="1" noChangeArrowheads="1"/>
          </p:cNvSpPr>
          <p:nvPr>
            <p:ph type="title"/>
          </p:nvPr>
        </p:nvSpPr>
        <p:spPr>
          <a:xfrm>
            <a:off x="901840" y="152400"/>
            <a:ext cx="8077200" cy="533400"/>
          </a:xfrm>
        </p:spPr>
        <p:txBody>
          <a:bodyPr/>
          <a:lstStyle/>
          <a:p>
            <a:r>
              <a:rPr lang="en-US" altLang="en-US" sz="3200" b="1" dirty="0">
                <a:solidFill>
                  <a:schemeClr val="bg1"/>
                </a:solidFill>
              </a:rPr>
              <a:t>NERVOUS SYSTEM – Related GWI Disorders</a:t>
            </a:r>
          </a:p>
        </p:txBody>
      </p:sp>
      <p:sp>
        <p:nvSpPr>
          <p:cNvPr id="37891" name="Content Placeholder 2">
            <a:extLst>
              <a:ext uri="{FF2B5EF4-FFF2-40B4-BE49-F238E27FC236}">
                <a16:creationId xmlns:a16="http://schemas.microsoft.com/office/drawing/2014/main" id="{EAFFBF39-9D02-45CF-BB4E-EEB77A8041C7}"/>
              </a:ext>
            </a:extLst>
          </p:cNvPr>
          <p:cNvSpPr>
            <a:spLocks noGrp="1" noChangeArrowheads="1"/>
          </p:cNvSpPr>
          <p:nvPr>
            <p:ph idx="1"/>
          </p:nvPr>
        </p:nvSpPr>
        <p:spPr>
          <a:xfrm>
            <a:off x="0" y="990600"/>
            <a:ext cx="9005836" cy="5408612"/>
          </a:xfrm>
        </p:spPr>
        <p:txBody>
          <a:bodyPr/>
          <a:lstStyle/>
          <a:p>
            <a:r>
              <a:rPr lang="en-US" altLang="en-US" sz="2400" dirty="0"/>
              <a:t>Peripheral nerves – sensory, small fiber neuropathy, </a:t>
            </a:r>
            <a:r>
              <a:rPr lang="en-US" altLang="en-US" sz="2400" dirty="0">
                <a:highlight>
                  <a:srgbClr val="FFFF00"/>
                </a:highlight>
              </a:rPr>
              <a:t>chronic pain</a:t>
            </a:r>
            <a:endParaRPr lang="en-US" altLang="en-US" sz="2400" dirty="0"/>
          </a:p>
          <a:p>
            <a:r>
              <a:rPr lang="en-US" altLang="en-US" sz="2400" dirty="0"/>
              <a:t>Autonomic Nervous System (ANS) - dysautonomia</a:t>
            </a:r>
          </a:p>
          <a:p>
            <a:pPr lvl="1"/>
            <a:r>
              <a:rPr lang="en-US" altLang="en-US" sz="1800" dirty="0"/>
              <a:t>Parasympathetic: brainstem (</a:t>
            </a:r>
            <a:r>
              <a:rPr lang="en-US" altLang="en-US" sz="1800" dirty="0" err="1"/>
              <a:t>esp</a:t>
            </a:r>
            <a:r>
              <a:rPr lang="en-US" altLang="en-US" sz="1800" dirty="0"/>
              <a:t>: </a:t>
            </a:r>
            <a:r>
              <a:rPr lang="en-US" altLang="en-US" sz="1800" dirty="0" err="1"/>
              <a:t>vagus</a:t>
            </a:r>
            <a:r>
              <a:rPr lang="en-US" altLang="en-US" sz="1800" dirty="0"/>
              <a:t> nerve), base of spinal cord (acetylcholine)</a:t>
            </a:r>
          </a:p>
          <a:p>
            <a:pPr lvl="1"/>
            <a:r>
              <a:rPr lang="en-US" altLang="en-US" sz="1800" dirty="0"/>
              <a:t>Sympathetic – spinal cord (norepinephrine)</a:t>
            </a:r>
          </a:p>
          <a:p>
            <a:r>
              <a:rPr lang="en-US" altLang="en-US" sz="2400" dirty="0"/>
              <a:t>Brainstem - Central control of body energy: behavior, ANS</a:t>
            </a:r>
          </a:p>
          <a:p>
            <a:pPr lvl="1"/>
            <a:r>
              <a:rPr lang="en-US" altLang="en-US" sz="1800" dirty="0"/>
              <a:t>Energy feelings/motivation/</a:t>
            </a:r>
            <a:r>
              <a:rPr lang="en-US" altLang="en-US" sz="1800" dirty="0">
                <a:highlight>
                  <a:srgbClr val="FFFF00"/>
                </a:highlight>
              </a:rPr>
              <a:t>chronic fatigue/sleep</a:t>
            </a:r>
          </a:p>
          <a:p>
            <a:pPr lvl="1"/>
            <a:r>
              <a:rPr lang="en-US" altLang="en-US" sz="1800" dirty="0"/>
              <a:t>Respiration control, respiration during sleep (OSA), lung management</a:t>
            </a:r>
          </a:p>
          <a:p>
            <a:pPr lvl="1"/>
            <a:r>
              <a:rPr lang="en-US" altLang="en-US" sz="1800" dirty="0"/>
              <a:t>Cardiac, blood pressure control, </a:t>
            </a:r>
            <a:r>
              <a:rPr lang="en-US" altLang="en-US" sz="1800" dirty="0">
                <a:highlight>
                  <a:srgbClr val="FFFF00"/>
                </a:highlight>
              </a:rPr>
              <a:t>blood flow control including brain (SPECT changes)</a:t>
            </a:r>
          </a:p>
          <a:p>
            <a:pPr lvl="1"/>
            <a:r>
              <a:rPr lang="en-US" altLang="en-US" sz="1800" dirty="0"/>
              <a:t>Bowel activity (affect by cholinergic, anti-cholinergic drugs) - </a:t>
            </a:r>
            <a:r>
              <a:rPr lang="en-US" altLang="en-US" sz="1800" dirty="0">
                <a:highlight>
                  <a:srgbClr val="FFFF00"/>
                </a:highlight>
              </a:rPr>
              <a:t>irritable bowel syndrome </a:t>
            </a:r>
          </a:p>
          <a:p>
            <a:pPr lvl="1"/>
            <a:r>
              <a:rPr lang="en-US" altLang="en-US" sz="1800" dirty="0"/>
              <a:t>Temperature control, skin dilation, blood flow to skin, sweating</a:t>
            </a:r>
          </a:p>
          <a:p>
            <a:pPr lvl="1"/>
            <a:r>
              <a:rPr lang="en-US" altLang="en-US" sz="1800" dirty="0">
                <a:highlight>
                  <a:srgbClr val="FFFF00"/>
                </a:highlight>
              </a:rPr>
              <a:t>Pain management, control </a:t>
            </a:r>
            <a:r>
              <a:rPr lang="en-US" altLang="en-US" sz="1800" dirty="0"/>
              <a:t>(peri-</a:t>
            </a:r>
            <a:r>
              <a:rPr lang="en-US" altLang="en-US" sz="1800" dirty="0" err="1"/>
              <a:t>aqueductal</a:t>
            </a:r>
            <a:r>
              <a:rPr lang="en-US" altLang="en-US" sz="1800" dirty="0"/>
              <a:t> gray)</a:t>
            </a:r>
          </a:p>
          <a:p>
            <a:pPr lvl="1"/>
            <a:r>
              <a:rPr lang="en-US" altLang="en-US" sz="1800" dirty="0">
                <a:highlight>
                  <a:srgbClr val="FFFF00"/>
                </a:highlight>
              </a:rPr>
              <a:t>Management of anxiety (locus coeruleus), mood (raphe, locus coeruleus, depression)</a:t>
            </a:r>
          </a:p>
          <a:p>
            <a:pPr lvl="1"/>
            <a:r>
              <a:rPr lang="en-US" altLang="en-US" sz="1800" dirty="0"/>
              <a:t>Vigilance, awareness of the environment, consciousness (dorsal, RAS, </a:t>
            </a:r>
            <a:r>
              <a:rPr lang="en-US" altLang="en-US" sz="1800" dirty="0">
                <a:highlight>
                  <a:srgbClr val="00FFFF"/>
                </a:highlight>
              </a:rPr>
              <a:t>PTSD??)</a:t>
            </a:r>
          </a:p>
          <a:p>
            <a:pPr lvl="1"/>
            <a:r>
              <a:rPr lang="en-US" altLang="en-US" sz="1800" dirty="0"/>
              <a:t>Management of cerebral cortex: </a:t>
            </a:r>
            <a:r>
              <a:rPr lang="en-US" altLang="en-US" sz="1800" dirty="0">
                <a:highlight>
                  <a:srgbClr val="FFFF00"/>
                </a:highlight>
              </a:rPr>
              <a:t>memory (complaints)</a:t>
            </a:r>
          </a:p>
          <a:p>
            <a:r>
              <a:rPr lang="en-US" altLang="en-US" sz="2400" dirty="0"/>
              <a:t>Cortex, basal ganglia - </a:t>
            </a:r>
            <a:r>
              <a:rPr lang="en-US" altLang="en-US" sz="1800" dirty="0"/>
              <a:t>Direct injury versus compromise of blood flow</a:t>
            </a:r>
          </a:p>
          <a:p>
            <a:endParaRPr lang="en-US" alt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5D507FF1-606E-436E-9300-729ABD6073EF}"/>
              </a:ext>
            </a:extLst>
          </p:cNvPr>
          <p:cNvSpPr>
            <a:spLocks noGrp="1" noChangeArrowheads="1"/>
          </p:cNvSpPr>
          <p:nvPr>
            <p:ph type="title"/>
          </p:nvPr>
        </p:nvSpPr>
        <p:spPr>
          <a:xfrm>
            <a:off x="1371600" y="16374"/>
            <a:ext cx="7010400" cy="563563"/>
          </a:xfrm>
        </p:spPr>
        <p:txBody>
          <a:bodyPr/>
          <a:lstStyle/>
          <a:p>
            <a:r>
              <a:rPr lang="en-US" altLang="en-US" dirty="0">
                <a:solidFill>
                  <a:schemeClr val="bg1"/>
                </a:solidFill>
              </a:rPr>
              <a:t>SPECT Brain Changes in GWI</a:t>
            </a:r>
          </a:p>
        </p:txBody>
      </p:sp>
      <p:sp>
        <p:nvSpPr>
          <p:cNvPr id="62467" name="Content Placeholder 2">
            <a:extLst>
              <a:ext uri="{FF2B5EF4-FFF2-40B4-BE49-F238E27FC236}">
                <a16:creationId xmlns:a16="http://schemas.microsoft.com/office/drawing/2014/main" id="{4B50E02A-C0B0-4A9E-8BD4-971ADCA7C0FD}"/>
              </a:ext>
            </a:extLst>
          </p:cNvPr>
          <p:cNvSpPr>
            <a:spLocks noGrp="1" noChangeArrowheads="1"/>
          </p:cNvSpPr>
          <p:nvPr>
            <p:ph idx="1"/>
          </p:nvPr>
        </p:nvSpPr>
        <p:spPr>
          <a:xfrm>
            <a:off x="457200" y="1158082"/>
            <a:ext cx="8229600" cy="1295399"/>
          </a:xfrm>
        </p:spPr>
        <p:txBody>
          <a:bodyPr/>
          <a:lstStyle/>
          <a:p>
            <a:pPr marL="0" indent="0">
              <a:buNone/>
            </a:pPr>
            <a:r>
              <a:rPr lang="en-US" altLang="en-US" sz="2800" dirty="0"/>
              <a:t>SPECT (single photon emission computed tomography) </a:t>
            </a:r>
            <a:r>
              <a:rPr lang="en-US" altLang="en-US" sz="2800" dirty="0">
                <a:highlight>
                  <a:srgbClr val="FFFF00"/>
                </a:highlight>
              </a:rPr>
              <a:t>shows cerebral blood flow, which is controlled by the autonomic nervous system and local neural activity</a:t>
            </a:r>
            <a:r>
              <a:rPr lang="en-US" altLang="en-US" sz="2800" dirty="0"/>
              <a:t>.</a:t>
            </a:r>
          </a:p>
        </p:txBody>
      </p:sp>
      <p:pic>
        <p:nvPicPr>
          <p:cNvPr id="2" name="Picture 1">
            <a:extLst>
              <a:ext uri="{FF2B5EF4-FFF2-40B4-BE49-F238E27FC236}">
                <a16:creationId xmlns:a16="http://schemas.microsoft.com/office/drawing/2014/main" id="{5F56E15D-05E1-DC53-6673-E469DEDC62E4}"/>
              </a:ext>
            </a:extLst>
          </p:cNvPr>
          <p:cNvPicPr>
            <a:picLocks noChangeAspect="1"/>
          </p:cNvPicPr>
          <p:nvPr/>
        </p:nvPicPr>
        <p:blipFill>
          <a:blip r:embed="rId2"/>
          <a:stretch>
            <a:fillRect/>
          </a:stretch>
        </p:blipFill>
        <p:spPr>
          <a:xfrm>
            <a:off x="154757" y="2861470"/>
            <a:ext cx="4114800" cy="3086100"/>
          </a:xfrm>
          <a:prstGeom prst="rect">
            <a:avLst/>
          </a:prstGeom>
        </p:spPr>
      </p:pic>
      <p:graphicFrame>
        <p:nvGraphicFramePr>
          <p:cNvPr id="3" name="Object 14">
            <a:extLst>
              <a:ext uri="{FF2B5EF4-FFF2-40B4-BE49-F238E27FC236}">
                <a16:creationId xmlns:a16="http://schemas.microsoft.com/office/drawing/2014/main" id="{B6098F09-FF20-36EF-EA9E-B6377E00467E}"/>
              </a:ext>
            </a:extLst>
          </p:cNvPr>
          <p:cNvGraphicFramePr>
            <a:graphicFrameLocks noChangeAspect="1"/>
          </p:cNvGraphicFramePr>
          <p:nvPr>
            <p:extLst>
              <p:ext uri="{D42A27DB-BD31-4B8C-83A1-F6EECF244321}">
                <p14:modId xmlns:p14="http://schemas.microsoft.com/office/powerpoint/2010/main" val="1034030159"/>
              </p:ext>
            </p:extLst>
          </p:nvPr>
        </p:nvGraphicFramePr>
        <p:xfrm>
          <a:off x="4244419" y="2590800"/>
          <a:ext cx="4953000" cy="3714750"/>
        </p:xfrm>
        <a:graphic>
          <a:graphicData uri="http://schemas.openxmlformats.org/presentationml/2006/ole">
            <mc:AlternateContent xmlns:mc="http://schemas.openxmlformats.org/markup-compatibility/2006">
              <mc:Choice xmlns:v="urn:schemas-microsoft-com:vml" Requires="v">
                <p:oleObj name="Worksheet" r:id="rId3" imgW="5723640" imgH="3558960" progId="Excel.Sheet.8">
                  <p:embed/>
                </p:oleObj>
              </mc:Choice>
              <mc:Fallback>
                <p:oleObj name="Worksheet" r:id="rId3" imgW="5723640" imgH="3558960" progId="Excel.Sheet.8">
                  <p:embed/>
                  <p:pic>
                    <p:nvPicPr>
                      <p:cNvPr id="59394" name="Object 14">
                        <a:extLst>
                          <a:ext uri="{FF2B5EF4-FFF2-40B4-BE49-F238E27FC236}">
                            <a16:creationId xmlns:a16="http://schemas.microsoft.com/office/drawing/2014/main" id="{32C1234C-FBA6-4B0E-8922-A66B5A3BA7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4419" y="2590800"/>
                        <a:ext cx="4953000" cy="3714750"/>
                      </a:xfrm>
                      <a:prstGeom prst="rect">
                        <a:avLst/>
                      </a:prstGeom>
                      <a:noFill/>
                      <a:ln>
                        <a:noFill/>
                      </a:ln>
                      <a:effectLst/>
                    </p:spPr>
                  </p:pic>
                </p:oleObj>
              </mc:Fallback>
            </mc:AlternateContent>
          </a:graphicData>
        </a:graphic>
      </p:graphicFrame>
      <p:sp>
        <p:nvSpPr>
          <p:cNvPr id="5" name="TextBox 4">
            <a:extLst>
              <a:ext uri="{FF2B5EF4-FFF2-40B4-BE49-F238E27FC236}">
                <a16:creationId xmlns:a16="http://schemas.microsoft.com/office/drawing/2014/main" id="{2696839B-EAB4-1D74-2412-0D80FB050082}"/>
              </a:ext>
            </a:extLst>
          </p:cNvPr>
          <p:cNvSpPr txBox="1"/>
          <p:nvPr/>
        </p:nvSpPr>
        <p:spPr>
          <a:xfrm>
            <a:off x="4231850" y="6048963"/>
            <a:ext cx="4612849" cy="338554"/>
          </a:xfrm>
          <a:prstGeom prst="rect">
            <a:avLst/>
          </a:prstGeom>
          <a:noFill/>
        </p:spPr>
        <p:txBody>
          <a:bodyPr wrap="square">
            <a:spAutoFit/>
          </a:bodyPr>
          <a:lstStyle/>
          <a:p>
            <a:pPr>
              <a:spcBef>
                <a:spcPct val="0"/>
              </a:spcBef>
              <a:buFontTx/>
              <a:buNone/>
            </a:pPr>
            <a:r>
              <a:rPr lang="en-US" altLang="en-US" sz="1600" dirty="0"/>
              <a:t>Ashford &amp; Shih, VA Lexington, 2002, unpublished</a:t>
            </a:r>
          </a:p>
        </p:txBody>
      </p:sp>
      <p:sp>
        <p:nvSpPr>
          <p:cNvPr id="7" name="TextBox 6">
            <a:extLst>
              <a:ext uri="{FF2B5EF4-FFF2-40B4-BE49-F238E27FC236}">
                <a16:creationId xmlns:a16="http://schemas.microsoft.com/office/drawing/2014/main" id="{72ABB93F-DD15-F7FB-5827-2C9669239FF6}"/>
              </a:ext>
            </a:extLst>
          </p:cNvPr>
          <p:cNvSpPr txBox="1"/>
          <p:nvPr/>
        </p:nvSpPr>
        <p:spPr>
          <a:xfrm>
            <a:off x="89555" y="6056491"/>
            <a:ext cx="4600280" cy="338554"/>
          </a:xfrm>
          <a:prstGeom prst="rect">
            <a:avLst/>
          </a:prstGeom>
          <a:noFill/>
        </p:spPr>
        <p:txBody>
          <a:bodyPr wrap="square">
            <a:spAutoFit/>
          </a:bodyPr>
          <a:lstStyle/>
          <a:p>
            <a:pPr marL="0" indent="0">
              <a:buFontTx/>
              <a:buNone/>
              <a:defRPr/>
            </a:pPr>
            <a:r>
              <a:rPr lang="en-US" altLang="en-US" sz="1600" dirty="0"/>
              <a:t>(All Veterans had normal MRI brain scans)</a:t>
            </a:r>
          </a:p>
        </p:txBody>
      </p:sp>
    </p:spTree>
    <p:extLst>
      <p:ext uri="{BB962C8B-B14F-4D97-AF65-F5344CB8AC3E}">
        <p14:creationId xmlns:p14="http://schemas.microsoft.com/office/powerpoint/2010/main" val="98496617"/>
      </p:ext>
    </p:extLst>
  </p:cSld>
  <p:clrMapOvr>
    <a:masterClrMapping/>
  </p:clrMapOvr>
</p:sld>
</file>

<file path=ppt/theme/theme1.xml><?xml version="1.0" encoding="utf-8"?>
<a:theme xmlns:a="http://schemas.openxmlformats.org/drawingml/2006/main" name="VA_PPT_TEMPLATE_DLJed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BE92D367425E1A438955946A98729990" ma:contentTypeVersion="1" ma:contentTypeDescription="Create a new document." ma:contentTypeScope="" ma:versionID="879783409f4da2c5b01fd44239105f18">
  <xsd:schema xmlns:xsd="http://www.w3.org/2001/XMLSchema" xmlns:xs="http://www.w3.org/2001/XMLSchema" xmlns:p="http://schemas.microsoft.com/office/2006/metadata/properties" xmlns:ns2="c136e4c2-f0d4-479b-abc7-46f4a2cb8e8b" targetNamespace="http://schemas.microsoft.com/office/2006/metadata/properties" ma:root="true" ma:fieldsID="a0d5e634f942ab555fa3dd19fe678f81" ns2:_="">
    <xsd:import namespace="c136e4c2-f0d4-479b-abc7-46f4a2cb8e8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6e4c2-f0d4-479b-abc7-46f4a2cb8e8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c136e4c2-f0d4-479b-abc7-46f4a2cb8e8b">RAVKXTXQCT43-10-11</_dlc_DocId>
    <_dlc_DocIdUrl xmlns="c136e4c2-f0d4-479b-abc7-46f4a2cb8e8b">
      <Url>https://vaww.infoshare.va.gov/sites/pcsfront/communications/_layouts/DocIdRedir.aspx?ID=RAVKXTXQCT43-10-11</Url>
      <Description>RAVKXTXQCT43-10-11</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3C8107-4251-4F6C-BEA8-7C5ADAA50D57}">
  <ds:schemaRefs>
    <ds:schemaRef ds:uri="http://schemas.microsoft.com/sharepoint/events"/>
  </ds:schemaRefs>
</ds:datastoreItem>
</file>

<file path=customXml/itemProps2.xml><?xml version="1.0" encoding="utf-8"?>
<ds:datastoreItem xmlns:ds="http://schemas.openxmlformats.org/officeDocument/2006/customXml" ds:itemID="{8B4DDD53-26DB-4D81-8B16-4055019A31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36e4c2-f0d4-479b-abc7-46f4a2cb8e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12852E-B286-4EFE-A69A-D55520F17B1F}">
  <ds:schemaRefs>
    <ds:schemaRef ds:uri="http://purl.org/dc/elements/1.1/"/>
    <ds:schemaRef ds:uri="http://schemas.microsoft.com/office/2006/metadata/properties"/>
    <ds:schemaRef ds:uri="c136e4c2-f0d4-479b-abc7-46f4a2cb8e8b"/>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customXml/itemProps4.xml><?xml version="1.0" encoding="utf-8"?>
<ds:datastoreItem xmlns:ds="http://schemas.openxmlformats.org/officeDocument/2006/customXml" ds:itemID="{E9BD0DE9-745C-474D-A8C8-355BCB3219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VA_PPT_TEMPLATE_DLJedit</Template>
  <TotalTime>2852</TotalTime>
  <Words>3068</Words>
  <Application>Microsoft Office PowerPoint</Application>
  <PresentationFormat>On-screen Show (4:3)</PresentationFormat>
  <Paragraphs>382</Paragraphs>
  <Slides>25</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1" baseType="lpstr">
      <vt:lpstr>Arial</vt:lpstr>
      <vt:lpstr>Calibri</vt:lpstr>
      <vt:lpstr>Georgia</vt:lpstr>
      <vt:lpstr>Tahoma</vt:lpstr>
      <vt:lpstr>VA_PPT_TEMPLATE_DLJedit</vt:lpstr>
      <vt:lpstr>Worksheet</vt:lpstr>
      <vt:lpstr>Office of Patient Care Services Health Outcomes Military Exposures War Related Illness and Injury Study Center</vt:lpstr>
      <vt:lpstr>Disclaimer</vt:lpstr>
      <vt:lpstr>What is Gulf War Illness (GWI)?</vt:lpstr>
      <vt:lpstr>clinical findings of GWI</vt:lpstr>
      <vt:lpstr>PowerPoint Presentation</vt:lpstr>
      <vt:lpstr>Course of GWI</vt:lpstr>
      <vt:lpstr>GWI – diagnostic criteria (research)</vt:lpstr>
      <vt:lpstr>NERVOUS SYSTEM – Related GWI Disorders</vt:lpstr>
      <vt:lpstr>SPECT Brain Changes in GWI</vt:lpstr>
      <vt:lpstr>Brain Stem Changes in GWI</vt:lpstr>
      <vt:lpstr>PowerPoint Presentation</vt:lpstr>
      <vt:lpstr>PowerPoint Presentation</vt:lpstr>
      <vt:lpstr>DYSAUTONOMIA AND THE BRAINSTEM</vt:lpstr>
      <vt:lpstr>Dysautonomia and Related Possible Causes</vt:lpstr>
      <vt:lpstr>sssssssss</vt:lpstr>
      <vt:lpstr>PowerPoint Presentation</vt:lpstr>
      <vt:lpstr>Possible Chemical Weapon Exposures</vt:lpstr>
      <vt:lpstr>Asymptomatic sequelae to acute sarin poisoning in the central and autonomic nervous system 6 months after the Tokyo subway attack K Murata, S Araki, K Yokoyama, T Okumura, S Ishimatsu, N Takasu, R F White.   J Neurol. 1997 Oct;244(10):601-6.</vt:lpstr>
      <vt:lpstr>Survey Report by Dr. Natalie Lambert (U. Indiana) and Survivor Corps, 7/25/2020</vt:lpstr>
      <vt:lpstr>GWI - Most Frequent Symptoms, Affected Systems</vt:lpstr>
      <vt:lpstr>Tardive Dysautonomia in GWI Late reaction to a MERS coronavirus ancestor - HYPOTHESIS </vt:lpstr>
      <vt:lpstr>Current WRIISC Research Projects for GWI</vt:lpstr>
      <vt:lpstr>Planning WRIISC Research Projects for GWI</vt:lpstr>
      <vt:lpstr> ACKNOWLEDGEMENTS</vt:lpstr>
      <vt:lpstr>THANK YOU</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Lahl, Dennis</dc:creator>
  <cp:lastModifiedBy>Wes Ashford</cp:lastModifiedBy>
  <cp:revision>36</cp:revision>
  <cp:lastPrinted>2011-02-11T18:27:31Z</cp:lastPrinted>
  <dcterms:created xsi:type="dcterms:W3CDTF">2017-02-13T15:50:51Z</dcterms:created>
  <dcterms:modified xsi:type="dcterms:W3CDTF">2022-09-20T01:13:37Z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0x010100BE92D367425E1A438955946A98729990</vt:lpwstr>
  </property>
  <property fmtid="{D5CDD505-2E9C-101B-9397-08002B2CF9AE}" pid="3" name="_dlc_DocIdItemGuid">
    <vt:lpwstr>491ea321-2e10-4e28-8081-495bae4dd04b</vt:lpwstr>
  </property>
</Properties>
</file>