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5" r:id="rId3"/>
    <p:sldId id="278" r:id="rId4"/>
    <p:sldId id="316" r:id="rId5"/>
    <p:sldId id="259" r:id="rId6"/>
    <p:sldId id="260" r:id="rId7"/>
    <p:sldId id="257" r:id="rId8"/>
    <p:sldId id="943" r:id="rId9"/>
    <p:sldId id="266" r:id="rId10"/>
    <p:sldId id="267" r:id="rId11"/>
    <p:sldId id="269" r:id="rId12"/>
    <p:sldId id="314" r:id="rId13"/>
    <p:sldId id="271" r:id="rId14"/>
    <p:sldId id="273" r:id="rId15"/>
    <p:sldId id="944" r:id="rId16"/>
    <p:sldId id="942" r:id="rId17"/>
    <p:sldId id="311" r:id="rId18"/>
    <p:sldId id="940" r:id="rId19"/>
    <p:sldId id="310" r:id="rId20"/>
    <p:sldId id="341" r:id="rId21"/>
    <p:sldId id="340" r:id="rId22"/>
    <p:sldId id="296" r:id="rId23"/>
    <p:sldId id="297" r:id="rId24"/>
    <p:sldId id="946" r:id="rId25"/>
    <p:sldId id="268" r:id="rId26"/>
    <p:sldId id="941" r:id="rId27"/>
    <p:sldId id="945" r:id="rId2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295" autoAdjust="0"/>
    <p:restoredTop sz="94660"/>
  </p:normalViewPr>
  <p:slideViewPr>
    <p:cSldViewPr snapToGrid="0">
      <p:cViewPr varScale="1">
        <p:scale>
          <a:sx n="71" d="100"/>
          <a:sy n="71" d="100"/>
        </p:scale>
        <p:origin x="6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JWA\apoe\PHS-data-2016\160517_APOE_Male_Graph.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6.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7.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JWA\apoe\PHS-data-2016\160517_Age_APOE_Female_Graph-jwa-2016-05-17.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3" Type="http://schemas.openxmlformats.org/officeDocument/2006/relationships/oleObject" Target="file:///C:\WASHFORD-PC-2022-07-12\JWA\census\CDC\CDC-2020\CDC-2020-mortality.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4.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69214717725508E-2"/>
          <c:y val="0.20256417275593336"/>
          <c:w val="0.89808839112502259"/>
          <c:h val="0.69221979316086779"/>
        </c:manualLayout>
      </c:layout>
      <c:barChart>
        <c:barDir val="col"/>
        <c:grouping val="stacked"/>
        <c:varyColors val="0"/>
        <c:ser>
          <c:idx val="0"/>
          <c:order val="0"/>
          <c:tx>
            <c:strRef>
              <c:f>'[160517_APOE_Male_Graph.xlsx]Sheet1'!$C$4</c:f>
              <c:strCache>
                <c:ptCount val="1"/>
                <c:pt idx="0">
                  <c:v>22</c:v>
                </c:pt>
              </c:strCache>
            </c:strRef>
          </c:tx>
          <c:spPr>
            <a:solidFill>
              <a:srgbClr val="7030A0"/>
            </a:solidFill>
            <a:ln>
              <a:noFill/>
            </a:ln>
            <a:effectLst/>
          </c:spPr>
          <c:invertIfNegative val="0"/>
          <c:cat>
            <c:strRef>
              <c:f>'[160517_APOE_Male_Graph.xlsx]Sheet1'!$B$5:$B$21</c:f>
              <c:strCache>
                <c:ptCount val="17"/>
                <c:pt idx="0">
                  <c:v>Control</c:v>
                </c:pt>
                <c:pt idx="1">
                  <c:v>AD</c:v>
                </c:pt>
                <c:pt idx="3">
                  <c:v>Control</c:v>
                </c:pt>
                <c:pt idx="4">
                  <c:v>AD</c:v>
                </c:pt>
                <c:pt idx="6">
                  <c:v>Control</c:v>
                </c:pt>
                <c:pt idx="7">
                  <c:v>AD</c:v>
                </c:pt>
                <c:pt idx="9">
                  <c:v>Control</c:v>
                </c:pt>
                <c:pt idx="10">
                  <c:v>AD</c:v>
                </c:pt>
                <c:pt idx="12">
                  <c:v>Control</c:v>
                </c:pt>
                <c:pt idx="13">
                  <c:v>AD</c:v>
                </c:pt>
                <c:pt idx="15">
                  <c:v>Control</c:v>
                </c:pt>
                <c:pt idx="16">
                  <c:v>AD</c:v>
                </c:pt>
              </c:strCache>
            </c:strRef>
          </c:cat>
          <c:val>
            <c:numRef>
              <c:f>'[160517_APOE_Male_Graph.xlsx]Sheet1'!$C$5:$C$21</c:f>
              <c:numCache>
                <c:formatCode>General</c:formatCode>
                <c:ptCount val="17"/>
                <c:pt idx="0">
                  <c:v>3.23</c:v>
                </c:pt>
                <c:pt idx="1">
                  <c:v>0</c:v>
                </c:pt>
                <c:pt idx="3">
                  <c:v>0</c:v>
                </c:pt>
                <c:pt idx="4">
                  <c:v>0</c:v>
                </c:pt>
                <c:pt idx="6">
                  <c:v>0</c:v>
                </c:pt>
                <c:pt idx="7">
                  <c:v>0</c:v>
                </c:pt>
                <c:pt idx="9">
                  <c:v>0</c:v>
                </c:pt>
                <c:pt idx="10">
                  <c:v>0</c:v>
                </c:pt>
                <c:pt idx="12">
                  <c:v>0</c:v>
                </c:pt>
                <c:pt idx="13">
                  <c:v>1.43</c:v>
                </c:pt>
                <c:pt idx="15">
                  <c:v>2</c:v>
                </c:pt>
                <c:pt idx="16">
                  <c:v>0</c:v>
                </c:pt>
              </c:numCache>
            </c:numRef>
          </c:val>
          <c:extLst>
            <c:ext xmlns:c16="http://schemas.microsoft.com/office/drawing/2014/chart" uri="{C3380CC4-5D6E-409C-BE32-E72D297353CC}">
              <c16:uniqueId val="{00000000-A02D-4A00-87C3-9FC5B3B9641A}"/>
            </c:ext>
          </c:extLst>
        </c:ser>
        <c:ser>
          <c:idx val="1"/>
          <c:order val="1"/>
          <c:tx>
            <c:strRef>
              <c:f>'[160517_APOE_Male_Graph.xlsx]Sheet1'!$D$4</c:f>
              <c:strCache>
                <c:ptCount val="1"/>
                <c:pt idx="0">
                  <c:v>23</c:v>
                </c:pt>
              </c:strCache>
            </c:strRef>
          </c:tx>
          <c:spPr>
            <a:solidFill>
              <a:srgbClr val="0070C0"/>
            </a:solidFill>
            <a:ln>
              <a:noFill/>
            </a:ln>
            <a:effectLst/>
          </c:spPr>
          <c:invertIfNegative val="0"/>
          <c:cat>
            <c:strRef>
              <c:f>'[160517_APOE_Male_Graph.xlsx]Sheet1'!$B$5:$B$21</c:f>
              <c:strCache>
                <c:ptCount val="17"/>
                <c:pt idx="0">
                  <c:v>Control</c:v>
                </c:pt>
                <c:pt idx="1">
                  <c:v>AD</c:v>
                </c:pt>
                <c:pt idx="3">
                  <c:v>Control</c:v>
                </c:pt>
                <c:pt idx="4">
                  <c:v>AD</c:v>
                </c:pt>
                <c:pt idx="6">
                  <c:v>Control</c:v>
                </c:pt>
                <c:pt idx="7">
                  <c:v>AD</c:v>
                </c:pt>
                <c:pt idx="9">
                  <c:v>Control</c:v>
                </c:pt>
                <c:pt idx="10">
                  <c:v>AD</c:v>
                </c:pt>
                <c:pt idx="12">
                  <c:v>Control</c:v>
                </c:pt>
                <c:pt idx="13">
                  <c:v>AD</c:v>
                </c:pt>
                <c:pt idx="15">
                  <c:v>Control</c:v>
                </c:pt>
                <c:pt idx="16">
                  <c:v>AD</c:v>
                </c:pt>
              </c:strCache>
            </c:strRef>
          </c:cat>
          <c:val>
            <c:numRef>
              <c:f>'[160517_APOE_Male_Graph.xlsx]Sheet1'!$D$5:$D$21</c:f>
              <c:numCache>
                <c:formatCode>General</c:formatCode>
                <c:ptCount val="17"/>
                <c:pt idx="0">
                  <c:v>9.68</c:v>
                </c:pt>
                <c:pt idx="1">
                  <c:v>2.17</c:v>
                </c:pt>
                <c:pt idx="3">
                  <c:v>5.56</c:v>
                </c:pt>
                <c:pt idx="4">
                  <c:v>2.7</c:v>
                </c:pt>
                <c:pt idx="6">
                  <c:v>14.46</c:v>
                </c:pt>
                <c:pt idx="7">
                  <c:v>1.27</c:v>
                </c:pt>
                <c:pt idx="9">
                  <c:v>6.54</c:v>
                </c:pt>
                <c:pt idx="10">
                  <c:v>2.92</c:v>
                </c:pt>
                <c:pt idx="12">
                  <c:v>18.920000000000002</c:v>
                </c:pt>
                <c:pt idx="13">
                  <c:v>6.42</c:v>
                </c:pt>
                <c:pt idx="15">
                  <c:v>18</c:v>
                </c:pt>
                <c:pt idx="16">
                  <c:v>5.49</c:v>
                </c:pt>
              </c:numCache>
            </c:numRef>
          </c:val>
          <c:extLst>
            <c:ext xmlns:c16="http://schemas.microsoft.com/office/drawing/2014/chart" uri="{C3380CC4-5D6E-409C-BE32-E72D297353CC}">
              <c16:uniqueId val="{00000001-A02D-4A00-87C3-9FC5B3B9641A}"/>
            </c:ext>
          </c:extLst>
        </c:ser>
        <c:ser>
          <c:idx val="2"/>
          <c:order val="2"/>
          <c:tx>
            <c:strRef>
              <c:f>'[160517_APOE_Male_Graph.xlsx]Sheet1'!$E$4</c:f>
              <c:strCache>
                <c:ptCount val="1"/>
                <c:pt idx="0">
                  <c:v>33</c:v>
                </c:pt>
              </c:strCache>
            </c:strRef>
          </c:tx>
          <c:spPr>
            <a:solidFill>
              <a:srgbClr val="00B050"/>
            </a:solidFill>
            <a:ln>
              <a:noFill/>
            </a:ln>
            <a:effectLst/>
          </c:spPr>
          <c:invertIfNegative val="0"/>
          <c:cat>
            <c:strRef>
              <c:f>'[160517_APOE_Male_Graph.xlsx]Sheet1'!$B$5:$B$21</c:f>
              <c:strCache>
                <c:ptCount val="17"/>
                <c:pt idx="0">
                  <c:v>Control</c:v>
                </c:pt>
                <c:pt idx="1">
                  <c:v>AD</c:v>
                </c:pt>
                <c:pt idx="3">
                  <c:v>Control</c:v>
                </c:pt>
                <c:pt idx="4">
                  <c:v>AD</c:v>
                </c:pt>
                <c:pt idx="6">
                  <c:v>Control</c:v>
                </c:pt>
                <c:pt idx="7">
                  <c:v>AD</c:v>
                </c:pt>
                <c:pt idx="9">
                  <c:v>Control</c:v>
                </c:pt>
                <c:pt idx="10">
                  <c:v>AD</c:v>
                </c:pt>
                <c:pt idx="12">
                  <c:v>Control</c:v>
                </c:pt>
                <c:pt idx="13">
                  <c:v>AD</c:v>
                </c:pt>
                <c:pt idx="15">
                  <c:v>Control</c:v>
                </c:pt>
                <c:pt idx="16">
                  <c:v>AD</c:v>
                </c:pt>
              </c:strCache>
            </c:strRef>
          </c:cat>
          <c:val>
            <c:numRef>
              <c:f>'[160517_APOE_Male_Graph.xlsx]Sheet1'!$E$5:$E$21</c:f>
              <c:numCache>
                <c:formatCode>General</c:formatCode>
                <c:ptCount val="17"/>
                <c:pt idx="0">
                  <c:v>48.39</c:v>
                </c:pt>
                <c:pt idx="1">
                  <c:v>26.09</c:v>
                </c:pt>
                <c:pt idx="3">
                  <c:v>61.11</c:v>
                </c:pt>
                <c:pt idx="4">
                  <c:v>16.22</c:v>
                </c:pt>
                <c:pt idx="6">
                  <c:v>53.01</c:v>
                </c:pt>
                <c:pt idx="7">
                  <c:v>18.350000000000001</c:v>
                </c:pt>
                <c:pt idx="9">
                  <c:v>70.09</c:v>
                </c:pt>
                <c:pt idx="10">
                  <c:v>24.56</c:v>
                </c:pt>
                <c:pt idx="12">
                  <c:v>62.160000000000011</c:v>
                </c:pt>
                <c:pt idx="13">
                  <c:v>31.43</c:v>
                </c:pt>
                <c:pt idx="15">
                  <c:v>58</c:v>
                </c:pt>
                <c:pt idx="16">
                  <c:v>39.56</c:v>
                </c:pt>
              </c:numCache>
            </c:numRef>
          </c:val>
          <c:extLst>
            <c:ext xmlns:c16="http://schemas.microsoft.com/office/drawing/2014/chart" uri="{C3380CC4-5D6E-409C-BE32-E72D297353CC}">
              <c16:uniqueId val="{00000002-A02D-4A00-87C3-9FC5B3B9641A}"/>
            </c:ext>
          </c:extLst>
        </c:ser>
        <c:ser>
          <c:idx val="3"/>
          <c:order val="3"/>
          <c:tx>
            <c:strRef>
              <c:f>'[160517_APOE_Male_Graph.xlsx]Sheet1'!$F$4</c:f>
              <c:strCache>
                <c:ptCount val="1"/>
                <c:pt idx="0">
                  <c:v>24</c:v>
                </c:pt>
              </c:strCache>
            </c:strRef>
          </c:tx>
          <c:spPr>
            <a:solidFill>
              <a:srgbClr val="FFFF00"/>
            </a:solidFill>
            <a:ln>
              <a:noFill/>
            </a:ln>
            <a:effectLst/>
          </c:spPr>
          <c:invertIfNegative val="0"/>
          <c:cat>
            <c:strRef>
              <c:f>'[160517_APOE_Male_Graph.xlsx]Sheet1'!$B$5:$B$21</c:f>
              <c:strCache>
                <c:ptCount val="17"/>
                <c:pt idx="0">
                  <c:v>Control</c:v>
                </c:pt>
                <c:pt idx="1">
                  <c:v>AD</c:v>
                </c:pt>
                <c:pt idx="3">
                  <c:v>Control</c:v>
                </c:pt>
                <c:pt idx="4">
                  <c:v>AD</c:v>
                </c:pt>
                <c:pt idx="6">
                  <c:v>Control</c:v>
                </c:pt>
                <c:pt idx="7">
                  <c:v>AD</c:v>
                </c:pt>
                <c:pt idx="9">
                  <c:v>Control</c:v>
                </c:pt>
                <c:pt idx="10">
                  <c:v>AD</c:v>
                </c:pt>
                <c:pt idx="12">
                  <c:v>Control</c:v>
                </c:pt>
                <c:pt idx="13">
                  <c:v>AD</c:v>
                </c:pt>
                <c:pt idx="15">
                  <c:v>Control</c:v>
                </c:pt>
                <c:pt idx="16">
                  <c:v>AD</c:v>
                </c:pt>
              </c:strCache>
            </c:strRef>
          </c:cat>
          <c:val>
            <c:numRef>
              <c:f>'[160517_APOE_Male_Graph.xlsx]Sheet1'!$F$5:$F$21</c:f>
              <c:numCache>
                <c:formatCode>General</c:formatCode>
                <c:ptCount val="17"/>
                <c:pt idx="0">
                  <c:v>6.45</c:v>
                </c:pt>
                <c:pt idx="1">
                  <c:v>0</c:v>
                </c:pt>
                <c:pt idx="3">
                  <c:v>2.7800000000000002</c:v>
                </c:pt>
                <c:pt idx="4">
                  <c:v>2.7</c:v>
                </c:pt>
                <c:pt idx="6">
                  <c:v>1.2</c:v>
                </c:pt>
                <c:pt idx="7">
                  <c:v>1.27</c:v>
                </c:pt>
                <c:pt idx="9">
                  <c:v>4.67</c:v>
                </c:pt>
                <c:pt idx="10">
                  <c:v>2.92</c:v>
                </c:pt>
                <c:pt idx="12">
                  <c:v>2.7</c:v>
                </c:pt>
                <c:pt idx="13">
                  <c:v>0</c:v>
                </c:pt>
                <c:pt idx="15">
                  <c:v>4</c:v>
                </c:pt>
                <c:pt idx="16">
                  <c:v>6.59</c:v>
                </c:pt>
              </c:numCache>
            </c:numRef>
          </c:val>
          <c:extLst>
            <c:ext xmlns:c16="http://schemas.microsoft.com/office/drawing/2014/chart" uri="{C3380CC4-5D6E-409C-BE32-E72D297353CC}">
              <c16:uniqueId val="{00000003-A02D-4A00-87C3-9FC5B3B9641A}"/>
            </c:ext>
          </c:extLst>
        </c:ser>
        <c:ser>
          <c:idx val="4"/>
          <c:order val="4"/>
          <c:tx>
            <c:strRef>
              <c:f>'[160517_APOE_Male_Graph.xlsx]Sheet1'!$G$4</c:f>
              <c:strCache>
                <c:ptCount val="1"/>
                <c:pt idx="0">
                  <c:v>34</c:v>
                </c:pt>
              </c:strCache>
            </c:strRef>
          </c:tx>
          <c:spPr>
            <a:solidFill>
              <a:srgbClr val="FFC000"/>
            </a:solidFill>
            <a:ln>
              <a:noFill/>
            </a:ln>
            <a:effectLst/>
          </c:spPr>
          <c:invertIfNegative val="0"/>
          <c:cat>
            <c:strRef>
              <c:f>'[160517_APOE_Male_Graph.xlsx]Sheet1'!$B$5:$B$21</c:f>
              <c:strCache>
                <c:ptCount val="17"/>
                <c:pt idx="0">
                  <c:v>Control</c:v>
                </c:pt>
                <c:pt idx="1">
                  <c:v>AD</c:v>
                </c:pt>
                <c:pt idx="3">
                  <c:v>Control</c:v>
                </c:pt>
                <c:pt idx="4">
                  <c:v>AD</c:v>
                </c:pt>
                <c:pt idx="6">
                  <c:v>Control</c:v>
                </c:pt>
                <c:pt idx="7">
                  <c:v>AD</c:v>
                </c:pt>
                <c:pt idx="9">
                  <c:v>Control</c:v>
                </c:pt>
                <c:pt idx="10">
                  <c:v>AD</c:v>
                </c:pt>
                <c:pt idx="12">
                  <c:v>Control</c:v>
                </c:pt>
                <c:pt idx="13">
                  <c:v>AD</c:v>
                </c:pt>
                <c:pt idx="15">
                  <c:v>Control</c:v>
                </c:pt>
                <c:pt idx="16">
                  <c:v>AD</c:v>
                </c:pt>
              </c:strCache>
            </c:strRef>
          </c:cat>
          <c:val>
            <c:numRef>
              <c:f>'[160517_APOE_Male_Graph.xlsx]Sheet1'!$G$5:$G$21</c:f>
              <c:numCache>
                <c:formatCode>General</c:formatCode>
                <c:ptCount val="17"/>
                <c:pt idx="0">
                  <c:v>25.810000000000006</c:v>
                </c:pt>
                <c:pt idx="1">
                  <c:v>34.78</c:v>
                </c:pt>
                <c:pt idx="3">
                  <c:v>30.56</c:v>
                </c:pt>
                <c:pt idx="4">
                  <c:v>51.35</c:v>
                </c:pt>
                <c:pt idx="6">
                  <c:v>28.919999999999995</c:v>
                </c:pt>
                <c:pt idx="7">
                  <c:v>50.63</c:v>
                </c:pt>
                <c:pt idx="9">
                  <c:v>18.690000000000001</c:v>
                </c:pt>
                <c:pt idx="10">
                  <c:v>53.8</c:v>
                </c:pt>
                <c:pt idx="12">
                  <c:v>16.22</c:v>
                </c:pt>
                <c:pt idx="13">
                  <c:v>45.71</c:v>
                </c:pt>
                <c:pt idx="15">
                  <c:v>18</c:v>
                </c:pt>
                <c:pt idx="16">
                  <c:v>35.160000000000011</c:v>
                </c:pt>
              </c:numCache>
            </c:numRef>
          </c:val>
          <c:extLst>
            <c:ext xmlns:c16="http://schemas.microsoft.com/office/drawing/2014/chart" uri="{C3380CC4-5D6E-409C-BE32-E72D297353CC}">
              <c16:uniqueId val="{00000004-A02D-4A00-87C3-9FC5B3B9641A}"/>
            </c:ext>
          </c:extLst>
        </c:ser>
        <c:ser>
          <c:idx val="5"/>
          <c:order val="5"/>
          <c:tx>
            <c:strRef>
              <c:f>'[160517_APOE_Male_Graph.xlsx]Sheet1'!$H$4</c:f>
              <c:strCache>
                <c:ptCount val="1"/>
                <c:pt idx="0">
                  <c:v>44</c:v>
                </c:pt>
              </c:strCache>
            </c:strRef>
          </c:tx>
          <c:spPr>
            <a:solidFill>
              <a:srgbClr val="C00000"/>
            </a:solidFill>
            <a:ln>
              <a:noFill/>
            </a:ln>
            <a:effectLst/>
          </c:spPr>
          <c:invertIfNegative val="0"/>
          <c:cat>
            <c:strRef>
              <c:f>'[160517_APOE_Male_Graph.xlsx]Sheet1'!$B$5:$B$21</c:f>
              <c:strCache>
                <c:ptCount val="17"/>
                <c:pt idx="0">
                  <c:v>Control</c:v>
                </c:pt>
                <c:pt idx="1">
                  <c:v>AD</c:v>
                </c:pt>
                <c:pt idx="3">
                  <c:v>Control</c:v>
                </c:pt>
                <c:pt idx="4">
                  <c:v>AD</c:v>
                </c:pt>
                <c:pt idx="6">
                  <c:v>Control</c:v>
                </c:pt>
                <c:pt idx="7">
                  <c:v>AD</c:v>
                </c:pt>
                <c:pt idx="9">
                  <c:v>Control</c:v>
                </c:pt>
                <c:pt idx="10">
                  <c:v>AD</c:v>
                </c:pt>
                <c:pt idx="12">
                  <c:v>Control</c:v>
                </c:pt>
                <c:pt idx="13">
                  <c:v>AD</c:v>
                </c:pt>
                <c:pt idx="15">
                  <c:v>Control</c:v>
                </c:pt>
                <c:pt idx="16">
                  <c:v>AD</c:v>
                </c:pt>
              </c:strCache>
            </c:strRef>
          </c:cat>
          <c:val>
            <c:numRef>
              <c:f>'[160517_APOE_Male_Graph.xlsx]Sheet1'!$H$5:$H$21</c:f>
              <c:numCache>
                <c:formatCode>General</c:formatCode>
                <c:ptCount val="17"/>
                <c:pt idx="0">
                  <c:v>6.45</c:v>
                </c:pt>
                <c:pt idx="1">
                  <c:v>36.96</c:v>
                </c:pt>
                <c:pt idx="3">
                  <c:v>0</c:v>
                </c:pt>
                <c:pt idx="4">
                  <c:v>27.03</c:v>
                </c:pt>
                <c:pt idx="6">
                  <c:v>2.4099999999999997</c:v>
                </c:pt>
                <c:pt idx="7">
                  <c:v>28.479999999999993</c:v>
                </c:pt>
                <c:pt idx="9">
                  <c:v>0</c:v>
                </c:pt>
                <c:pt idx="10">
                  <c:v>15.79</c:v>
                </c:pt>
                <c:pt idx="12">
                  <c:v>0</c:v>
                </c:pt>
                <c:pt idx="13">
                  <c:v>15</c:v>
                </c:pt>
                <c:pt idx="15">
                  <c:v>0</c:v>
                </c:pt>
                <c:pt idx="16">
                  <c:v>13.19</c:v>
                </c:pt>
              </c:numCache>
            </c:numRef>
          </c:val>
          <c:extLst>
            <c:ext xmlns:c16="http://schemas.microsoft.com/office/drawing/2014/chart" uri="{C3380CC4-5D6E-409C-BE32-E72D297353CC}">
              <c16:uniqueId val="{00000005-A02D-4A00-87C3-9FC5B3B9641A}"/>
            </c:ext>
          </c:extLst>
        </c:ser>
        <c:dLbls>
          <c:showLegendKey val="0"/>
          <c:showVal val="0"/>
          <c:showCatName val="0"/>
          <c:showSerName val="0"/>
          <c:showPercent val="0"/>
          <c:showBubbleSize val="0"/>
        </c:dLbls>
        <c:gapWidth val="150"/>
        <c:overlap val="100"/>
        <c:axId val="118519296"/>
        <c:axId val="118520832"/>
      </c:barChart>
      <c:catAx>
        <c:axId val="11851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520832"/>
        <c:crosses val="autoZero"/>
        <c:auto val="1"/>
        <c:lblAlgn val="ctr"/>
        <c:lblOffset val="100"/>
        <c:noMultiLvlLbl val="0"/>
      </c:catAx>
      <c:valAx>
        <c:axId val="11852083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Percent</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8519296"/>
        <c:crosses val="autoZero"/>
        <c:crossBetween val="between"/>
      </c:valAx>
      <c:spPr>
        <a:noFill/>
        <a:ln>
          <a:noFill/>
        </a:ln>
        <a:effectLst/>
      </c:spPr>
    </c:plotArea>
    <c:legend>
      <c:legendPos val="b"/>
      <c:layout>
        <c:manualLayout>
          <c:xMode val="edge"/>
          <c:yMode val="edge"/>
          <c:x val="0.18401848096695841"/>
          <c:y val="5.3794116631046836E-2"/>
          <c:w val="0.5993325182178314"/>
          <c:h val="4.663632642249991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Survival (no Alzheimer) by APOE genotype</a:t>
            </a:r>
          </a:p>
        </c:rich>
      </c:tx>
      <c:layout>
        <c:manualLayout>
          <c:xMode val="edge"/>
          <c:yMode val="edge"/>
          <c:x val="0.18162432965964032"/>
          <c:y val="2.756719503790489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0587488534912576E-2"/>
          <c:y val="0.17243142724314273"/>
          <c:w val="0.67015713120503229"/>
          <c:h val="0.72009173539500027"/>
        </c:manualLayout>
      </c:layout>
      <c:scatterChart>
        <c:scatterStyle val="lineMarker"/>
        <c:varyColors val="0"/>
        <c:ser>
          <c:idx val="0"/>
          <c:order val="0"/>
          <c:tx>
            <c:v>All genotypes</c:v>
          </c:tx>
          <c:spPr>
            <a:ln w="25400" cap="rnd">
              <a:noFill/>
              <a:round/>
            </a:ln>
            <a:effectLst/>
          </c:spPr>
          <c:marker>
            <c:symbol val="circle"/>
            <c:size val="5"/>
            <c:spPr>
              <a:solidFill>
                <a:schemeClr val="accent1"/>
              </a:solidFill>
              <a:ln w="9525">
                <a:solidFill>
                  <a:schemeClr val="accent1"/>
                </a:solidFill>
              </a:ln>
              <a:effectLst/>
            </c:spPr>
          </c:marker>
          <c:xVal>
            <c:numRef>
              <c:f>'US-2020-byAge'!$A$51:$A$107</c:f>
              <c:numCache>
                <c:formatCode>General</c:formatCode>
                <c:ptCount val="57"/>
                <c:pt idx="0">
                  <c:v>44</c:v>
                </c:pt>
                <c:pt idx="1">
                  <c:v>45</c:v>
                </c:pt>
                <c:pt idx="2">
                  <c:v>46</c:v>
                </c:pt>
                <c:pt idx="3">
                  <c:v>47</c:v>
                </c:pt>
                <c:pt idx="4">
                  <c:v>48</c:v>
                </c:pt>
                <c:pt idx="5">
                  <c:v>49</c:v>
                </c:pt>
                <c:pt idx="6">
                  <c:v>50</c:v>
                </c:pt>
                <c:pt idx="7">
                  <c:v>51</c:v>
                </c:pt>
                <c:pt idx="8">
                  <c:v>52</c:v>
                </c:pt>
                <c:pt idx="9">
                  <c:v>53</c:v>
                </c:pt>
                <c:pt idx="10">
                  <c:v>54</c:v>
                </c:pt>
                <c:pt idx="11">
                  <c:v>55</c:v>
                </c:pt>
                <c:pt idx="12">
                  <c:v>56</c:v>
                </c:pt>
                <c:pt idx="13">
                  <c:v>57</c:v>
                </c:pt>
                <c:pt idx="14">
                  <c:v>58</c:v>
                </c:pt>
                <c:pt idx="15">
                  <c:v>59</c:v>
                </c:pt>
                <c:pt idx="16">
                  <c:v>60</c:v>
                </c:pt>
                <c:pt idx="17">
                  <c:v>61</c:v>
                </c:pt>
                <c:pt idx="18">
                  <c:v>62</c:v>
                </c:pt>
                <c:pt idx="19">
                  <c:v>63</c:v>
                </c:pt>
                <c:pt idx="20">
                  <c:v>64</c:v>
                </c:pt>
                <c:pt idx="21">
                  <c:v>65</c:v>
                </c:pt>
                <c:pt idx="22">
                  <c:v>66</c:v>
                </c:pt>
                <c:pt idx="23">
                  <c:v>67</c:v>
                </c:pt>
                <c:pt idx="24">
                  <c:v>68</c:v>
                </c:pt>
                <c:pt idx="25">
                  <c:v>69</c:v>
                </c:pt>
                <c:pt idx="26">
                  <c:v>70</c:v>
                </c:pt>
                <c:pt idx="27">
                  <c:v>71</c:v>
                </c:pt>
                <c:pt idx="28">
                  <c:v>72</c:v>
                </c:pt>
                <c:pt idx="29">
                  <c:v>73</c:v>
                </c:pt>
                <c:pt idx="30">
                  <c:v>74</c:v>
                </c:pt>
                <c:pt idx="31">
                  <c:v>75</c:v>
                </c:pt>
                <c:pt idx="32">
                  <c:v>76</c:v>
                </c:pt>
                <c:pt idx="33">
                  <c:v>77</c:v>
                </c:pt>
                <c:pt idx="34">
                  <c:v>78</c:v>
                </c:pt>
                <c:pt idx="35">
                  <c:v>79</c:v>
                </c:pt>
                <c:pt idx="36">
                  <c:v>80</c:v>
                </c:pt>
                <c:pt idx="37">
                  <c:v>81</c:v>
                </c:pt>
                <c:pt idx="38">
                  <c:v>82</c:v>
                </c:pt>
                <c:pt idx="39">
                  <c:v>83</c:v>
                </c:pt>
                <c:pt idx="40">
                  <c:v>84</c:v>
                </c:pt>
                <c:pt idx="41">
                  <c:v>85</c:v>
                </c:pt>
                <c:pt idx="42">
                  <c:v>86</c:v>
                </c:pt>
                <c:pt idx="43">
                  <c:v>87</c:v>
                </c:pt>
                <c:pt idx="44">
                  <c:v>88</c:v>
                </c:pt>
                <c:pt idx="45">
                  <c:v>89</c:v>
                </c:pt>
                <c:pt idx="46">
                  <c:v>90</c:v>
                </c:pt>
                <c:pt idx="47">
                  <c:v>91</c:v>
                </c:pt>
                <c:pt idx="48">
                  <c:v>92</c:v>
                </c:pt>
                <c:pt idx="49">
                  <c:v>93</c:v>
                </c:pt>
                <c:pt idx="50">
                  <c:v>94</c:v>
                </c:pt>
                <c:pt idx="51">
                  <c:v>95</c:v>
                </c:pt>
                <c:pt idx="52">
                  <c:v>96</c:v>
                </c:pt>
                <c:pt idx="53">
                  <c:v>97</c:v>
                </c:pt>
                <c:pt idx="54">
                  <c:v>98</c:v>
                </c:pt>
                <c:pt idx="55">
                  <c:v>99</c:v>
                </c:pt>
                <c:pt idx="56">
                  <c:v>100</c:v>
                </c:pt>
              </c:numCache>
            </c:numRef>
          </c:xVal>
          <c:yVal>
            <c:numRef>
              <c:f>'US-2020-byAge'!$S$51:$S$107</c:f>
              <c:numCache>
                <c:formatCode>General</c:formatCode>
                <c:ptCount val="57"/>
                <c:pt idx="0">
                  <c:v>0.99609165374160102</c:v>
                </c:pt>
                <c:pt idx="1">
                  <c:v>0.99551049161667693</c:v>
                </c:pt>
                <c:pt idx="2">
                  <c:v>0.99484333008075843</c:v>
                </c:pt>
                <c:pt idx="3">
                  <c:v>0.9940775144857068</c:v>
                </c:pt>
                <c:pt idx="4">
                  <c:v>0.9931985508640746</c:v>
                </c:pt>
                <c:pt idx="5">
                  <c:v>0.99218984587589132</c:v>
                </c:pt>
                <c:pt idx="6">
                  <c:v>0.99103241233293093</c:v>
                </c:pt>
                <c:pt idx="7">
                  <c:v>0.98970453651290369</c:v>
                </c:pt>
                <c:pt idx="8">
                  <c:v>0.98818140332483762</c:v>
                </c:pt>
                <c:pt idx="9">
                  <c:v>0.98643467533815621</c:v>
                </c:pt>
                <c:pt idx="10">
                  <c:v>0.98443202179335043</c:v>
                </c:pt>
                <c:pt idx="11">
                  <c:v>0.9821365940410588</c:v>
                </c:pt>
                <c:pt idx="12">
                  <c:v>0.97950644450076629</c:v>
                </c:pt>
                <c:pt idx="13">
                  <c:v>0.97649388731081488</c:v>
                </c:pt>
                <c:pt idx="14">
                  <c:v>0.97304480051437103</c:v>
                </c:pt>
                <c:pt idx="15">
                  <c:v>0.96909787209189835</c:v>
                </c:pt>
                <c:pt idx="16">
                  <c:v>0.96458379566325414</c:v>
                </c:pt>
                <c:pt idx="17">
                  <c:v>0.95942442655830074</c:v>
                </c:pt>
                <c:pt idx="18">
                  <c:v>0.95353191558195716</c:v>
                </c:pt>
                <c:pt idx="19">
                  <c:v>0.94680784664375151</c:v>
                </c:pt>
                <c:pt idx="20">
                  <c:v>0.93914241602708104</c:v>
                </c:pt>
                <c:pt idx="21">
                  <c:v>0.93041370605126261</c:v>
                </c:pt>
                <c:pt idx="22">
                  <c:v>0.92048712488086804</c:v>
                </c:pt>
                <c:pt idx="23">
                  <c:v>0.90921510789385529</c:v>
                </c:pt>
                <c:pt idx="24">
                  <c:v>0.89643720484310674</c:v>
                </c:pt>
                <c:pt idx="25">
                  <c:v>0.88198071125549626</c:v>
                </c:pt>
                <c:pt idx="26">
                  <c:v>0.86566204177722672</c:v>
                </c:pt>
                <c:pt idx="27">
                  <c:v>0.84728908622461596</c:v>
                </c:pt>
                <c:pt idx="28">
                  <c:v>0.8266648331835057</c:v>
                </c:pt>
                <c:pt idx="29">
                  <c:v>0.80359258615182905</c:v>
                </c:pt>
                <c:pt idx="30">
                  <c:v>0.77788312533761339</c:v>
                </c:pt>
                <c:pt idx="31">
                  <c:v>0.74936417200986294</c:v>
                </c:pt>
                <c:pt idx="32">
                  <c:v>0.71789247419691482</c:v>
                </c:pt>
                <c:pt idx="33">
                  <c:v>0.6833687289844651</c:v>
                </c:pt>
                <c:pt idx="34">
                  <c:v>0.64575535828677133</c:v>
                </c:pt>
                <c:pt idx="35">
                  <c:v>0.60509682847433699</c:v>
                </c:pt>
                <c:pt idx="36">
                  <c:v>0.56154171760807914</c:v>
                </c:pt>
                <c:pt idx="37">
                  <c:v>0.5153650664354531</c:v>
                </c:pt>
                <c:pt idx="38">
                  <c:v>0.46698870766119838</c:v>
                </c:pt>
                <c:pt idx="39">
                  <c:v>0.41699631087400568</c:v>
                </c:pt>
                <c:pt idx="40">
                  <c:v>0.36613894777470923</c:v>
                </c:pt>
                <c:pt idx="41">
                  <c:v>0.3153263239923641</c:v>
                </c:pt>
                <c:pt idx="42">
                  <c:v>0.26559881295826071</c:v>
                </c:pt>
                <c:pt idx="43">
                  <c:v>0.21807653279915526</c:v>
                </c:pt>
                <c:pt idx="44">
                  <c:v>0.17388439213473547</c:v>
                </c:pt>
                <c:pt idx="45">
                  <c:v>0.13405654863586333</c:v>
                </c:pt>
                <c:pt idx="46">
                  <c:v>9.9429815068280247E-2</c:v>
                </c:pt>
                <c:pt idx="47">
                  <c:v>7.0542108282740781E-2</c:v>
                </c:pt>
                <c:pt idx="48">
                  <c:v>4.7556955392529049E-2</c:v>
                </c:pt>
                <c:pt idx="49">
                  <c:v>3.0235515587707276E-2</c:v>
                </c:pt>
                <c:pt idx="50">
                  <c:v>1.7970999987611778E-2</c:v>
                </c:pt>
                <c:pt idx="51">
                  <c:v>9.886201071069696E-3</c:v>
                </c:pt>
                <c:pt idx="52">
                  <c:v>4.9761452232759467E-3</c:v>
                </c:pt>
                <c:pt idx="53">
                  <c:v>2.26164409118578E-3</c:v>
                </c:pt>
                <c:pt idx="54">
                  <c:v>9.141783530108524E-4</c:v>
                </c:pt>
                <c:pt idx="55">
                  <c:v>3.2295399676702174E-4</c:v>
                </c:pt>
                <c:pt idx="56">
                  <c:v>9.7736110997360636E-5</c:v>
                </c:pt>
              </c:numCache>
            </c:numRef>
          </c:yVal>
          <c:smooth val="0"/>
          <c:extLst>
            <c:ext xmlns:c16="http://schemas.microsoft.com/office/drawing/2014/chart" uri="{C3380CC4-5D6E-409C-BE32-E72D297353CC}">
              <c16:uniqueId val="{00000000-844F-4979-8936-A5524903CBD9}"/>
            </c:ext>
          </c:extLst>
        </c:ser>
        <c:ser>
          <c:idx val="1"/>
          <c:order val="1"/>
          <c:tx>
            <c:v>APOE e3/3</c:v>
          </c:tx>
          <c:spPr>
            <a:ln w="25400" cap="rnd">
              <a:noFill/>
              <a:round/>
            </a:ln>
            <a:effectLst/>
          </c:spPr>
          <c:marker>
            <c:symbol val="circle"/>
            <c:size val="5"/>
            <c:spPr>
              <a:solidFill>
                <a:schemeClr val="accent2"/>
              </a:solidFill>
              <a:ln w="9525">
                <a:solidFill>
                  <a:schemeClr val="accent2"/>
                </a:solidFill>
              </a:ln>
              <a:effectLst/>
            </c:spPr>
          </c:marker>
          <c:xVal>
            <c:numRef>
              <c:f>'US-2020-byAge'!$A$51:$A$107</c:f>
              <c:numCache>
                <c:formatCode>General</c:formatCode>
                <c:ptCount val="57"/>
                <c:pt idx="0">
                  <c:v>44</c:v>
                </c:pt>
                <c:pt idx="1">
                  <c:v>45</c:v>
                </c:pt>
                <c:pt idx="2">
                  <c:v>46</c:v>
                </c:pt>
                <c:pt idx="3">
                  <c:v>47</c:v>
                </c:pt>
                <c:pt idx="4">
                  <c:v>48</c:v>
                </c:pt>
                <c:pt idx="5">
                  <c:v>49</c:v>
                </c:pt>
                <c:pt idx="6">
                  <c:v>50</c:v>
                </c:pt>
                <c:pt idx="7">
                  <c:v>51</c:v>
                </c:pt>
                <c:pt idx="8">
                  <c:v>52</c:v>
                </c:pt>
                <c:pt idx="9">
                  <c:v>53</c:v>
                </c:pt>
                <c:pt idx="10">
                  <c:v>54</c:v>
                </c:pt>
                <c:pt idx="11">
                  <c:v>55</c:v>
                </c:pt>
                <c:pt idx="12">
                  <c:v>56</c:v>
                </c:pt>
                <c:pt idx="13">
                  <c:v>57</c:v>
                </c:pt>
                <c:pt idx="14">
                  <c:v>58</c:v>
                </c:pt>
                <c:pt idx="15">
                  <c:v>59</c:v>
                </c:pt>
                <c:pt idx="16">
                  <c:v>60</c:v>
                </c:pt>
                <c:pt idx="17">
                  <c:v>61</c:v>
                </c:pt>
                <c:pt idx="18">
                  <c:v>62</c:v>
                </c:pt>
                <c:pt idx="19">
                  <c:v>63</c:v>
                </c:pt>
                <c:pt idx="20">
                  <c:v>64</c:v>
                </c:pt>
                <c:pt idx="21">
                  <c:v>65</c:v>
                </c:pt>
                <c:pt idx="22">
                  <c:v>66</c:v>
                </c:pt>
                <c:pt idx="23">
                  <c:v>67</c:v>
                </c:pt>
                <c:pt idx="24">
                  <c:v>68</c:v>
                </c:pt>
                <c:pt idx="25">
                  <c:v>69</c:v>
                </c:pt>
                <c:pt idx="26">
                  <c:v>70</c:v>
                </c:pt>
                <c:pt idx="27">
                  <c:v>71</c:v>
                </c:pt>
                <c:pt idx="28">
                  <c:v>72</c:v>
                </c:pt>
                <c:pt idx="29">
                  <c:v>73</c:v>
                </c:pt>
                <c:pt idx="30">
                  <c:v>74</c:v>
                </c:pt>
                <c:pt idx="31">
                  <c:v>75</c:v>
                </c:pt>
                <c:pt idx="32">
                  <c:v>76</c:v>
                </c:pt>
                <c:pt idx="33">
                  <c:v>77</c:v>
                </c:pt>
                <c:pt idx="34">
                  <c:v>78</c:v>
                </c:pt>
                <c:pt idx="35">
                  <c:v>79</c:v>
                </c:pt>
                <c:pt idx="36">
                  <c:v>80</c:v>
                </c:pt>
                <c:pt idx="37">
                  <c:v>81</c:v>
                </c:pt>
                <c:pt idx="38">
                  <c:v>82</c:v>
                </c:pt>
                <c:pt idx="39">
                  <c:v>83</c:v>
                </c:pt>
                <c:pt idx="40">
                  <c:v>84</c:v>
                </c:pt>
                <c:pt idx="41">
                  <c:v>85</c:v>
                </c:pt>
                <c:pt idx="42">
                  <c:v>86</c:v>
                </c:pt>
                <c:pt idx="43">
                  <c:v>87</c:v>
                </c:pt>
                <c:pt idx="44">
                  <c:v>88</c:v>
                </c:pt>
                <c:pt idx="45">
                  <c:v>89</c:v>
                </c:pt>
                <c:pt idx="46">
                  <c:v>90</c:v>
                </c:pt>
                <c:pt idx="47">
                  <c:v>91</c:v>
                </c:pt>
                <c:pt idx="48">
                  <c:v>92</c:v>
                </c:pt>
                <c:pt idx="49">
                  <c:v>93</c:v>
                </c:pt>
                <c:pt idx="50">
                  <c:v>94</c:v>
                </c:pt>
                <c:pt idx="51">
                  <c:v>95</c:v>
                </c:pt>
                <c:pt idx="52">
                  <c:v>96</c:v>
                </c:pt>
                <c:pt idx="53">
                  <c:v>97</c:v>
                </c:pt>
                <c:pt idx="54">
                  <c:v>98</c:v>
                </c:pt>
                <c:pt idx="55">
                  <c:v>99</c:v>
                </c:pt>
                <c:pt idx="56">
                  <c:v>100</c:v>
                </c:pt>
              </c:numCache>
            </c:numRef>
          </c:xVal>
          <c:yVal>
            <c:numRef>
              <c:f>'US-2020-byAge'!$T$51:$T$107</c:f>
              <c:numCache>
                <c:formatCode>General</c:formatCode>
                <c:ptCount val="57"/>
                <c:pt idx="0">
                  <c:v>0.99775083099332595</c:v>
                </c:pt>
                <c:pt idx="1">
                  <c:v>0.99741606464052202</c:v>
                </c:pt>
                <c:pt idx="2">
                  <c:v>0.99703165769531343</c:v>
                </c:pt>
                <c:pt idx="3">
                  <c:v>0.99659027290045676</c:v>
                </c:pt>
                <c:pt idx="4">
                  <c:v>0.99608349605182678</c:v>
                </c:pt>
                <c:pt idx="5">
                  <c:v>0.99550168034162467</c:v>
                </c:pt>
                <c:pt idx="6">
                  <c:v>0.99483376897849507</c:v>
                </c:pt>
                <c:pt idx="7">
                  <c:v>0.99406709330399212</c:v>
                </c:pt>
                <c:pt idx="8">
                  <c:v>0.99318714335248126</c:v>
                </c:pt>
                <c:pt idx="9">
                  <c:v>0.99217730753248656</c:v>
                </c:pt>
                <c:pt idx="10">
                  <c:v>0.9910185778555145</c:v>
                </c:pt>
                <c:pt idx="11">
                  <c:v>0.98968921692327028</c:v>
                </c:pt>
                <c:pt idx="12">
                  <c:v>0.98816438273367357</c:v>
                </c:pt>
                <c:pt idx="13">
                  <c:v>0.98641570731834982</c:v>
                </c:pt>
                <c:pt idx="14">
                  <c:v>0.98441082533118474</c:v>
                </c:pt>
                <c:pt idx="15">
                  <c:v>0.98211284903860907</c:v>
                </c:pt>
                <c:pt idx="16">
                  <c:v>0.97947978680971204</c:v>
                </c:pt>
                <c:pt idx="17">
                  <c:v>0.97646390328890542</c:v>
                </c:pt>
                <c:pt idx="18">
                  <c:v>0.97301102111241489</c:v>
                </c:pt>
                <c:pt idx="19">
                  <c:v>0.96905976650320014</c:v>
                </c:pt>
                <c:pt idx="20">
                  <c:v>0.96454076460123905</c:v>
                </c:pt>
                <c:pt idx="21">
                  <c:v>0.95937579527448413</c:v>
                </c:pt>
                <c:pt idx="22">
                  <c:v>0.95347692679893525</c:v>
                </c:pt>
                <c:pt idx="23">
                  <c:v>0.94674565366061592</c:v>
                </c:pt>
                <c:pt idx="24">
                  <c:v>0.93907207636234724</c:v>
                </c:pt>
                <c:pt idx="25">
                  <c:v>0.93033417612623315</c:v>
                </c:pt>
                <c:pt idx="26">
                  <c:v>0.92039725641967285</c:v>
                </c:pt>
                <c:pt idx="27">
                  <c:v>0.90911364693003505</c:v>
                </c:pt>
                <c:pt idx="28">
                  <c:v>0.89632279447977459</c:v>
                </c:pt>
                <c:pt idx="29">
                  <c:v>0.88185189962677302</c:v>
                </c:pt>
                <c:pt idx="30">
                  <c:v>0.86551729699682678</c:v>
                </c:pt>
                <c:pt idx="31">
                  <c:v>0.84712682046754162</c:v>
                </c:pt>
                <c:pt idx="32">
                  <c:v>0.82648343839831084</c:v>
                </c:pt>
                <c:pt idx="33">
                  <c:v>0.80339048419174597</c:v>
                </c:pt>
                <c:pt idx="34">
                  <c:v>0.77765883544708436</c:v>
                </c:pt>
                <c:pt idx="35">
                  <c:v>0.74911639848798406</c:v>
                </c:pt>
                <c:pt idx="36">
                  <c:v>0.71762021651364083</c:v>
                </c:pt>
                <c:pt idx="37">
                  <c:v>0.68307141543175864</c:v>
                </c:pt>
                <c:pt idx="38">
                  <c:v>0.64543300214505117</c:v>
                </c:pt>
                <c:pt idx="39">
                  <c:v>0.60475020238854027</c:v>
                </c:pt>
                <c:pt idx="40">
                  <c:v>0.5611725371648858</c:v>
                </c:pt>
                <c:pt idx="41">
                  <c:v>0.51497616773099131</c:v>
                </c:pt>
                <c:pt idx="42">
                  <c:v>0.46658419617921498</c:v>
                </c:pt>
                <c:pt idx="43">
                  <c:v>0.41658165102923184</c:v>
                </c:pt>
                <c:pt idx="44">
                  <c:v>0.36572095557719941</c:v>
                </c:pt>
                <c:pt idx="45">
                  <c:v>0.31491302200611182</c:v>
                </c:pt>
                <c:pt idx="46">
                  <c:v>0.26519911057951923</c:v>
                </c:pt>
                <c:pt idx="47">
                  <c:v>0.21769970987093876</c:v>
                </c:pt>
                <c:pt idx="48">
                  <c:v>0.17353939331269788</c:v>
                </c:pt>
                <c:pt idx="49">
                  <c:v>0.13375114014192671</c:v>
                </c:pt>
                <c:pt idx="50">
                  <c:v>9.9169709314728821E-2</c:v>
                </c:pt>
                <c:pt idx="51">
                  <c:v>7.0330212157499614E-2</c:v>
                </c:pt>
                <c:pt idx="52">
                  <c:v>4.7392923718890062E-2</c:v>
                </c:pt>
                <c:pt idx="53">
                  <c:v>3.0115768549720409E-2</c:v>
                </c:pt>
                <c:pt idx="54">
                  <c:v>1.7889276912599516E-2</c:v>
                </c:pt>
                <c:pt idx="55">
                  <c:v>9.83458145129152E-3</c:v>
                </c:pt>
                <c:pt idx="56">
                  <c:v>4.9463136980321771E-3</c:v>
                </c:pt>
              </c:numCache>
            </c:numRef>
          </c:yVal>
          <c:smooth val="0"/>
          <c:extLst>
            <c:ext xmlns:c16="http://schemas.microsoft.com/office/drawing/2014/chart" uri="{C3380CC4-5D6E-409C-BE32-E72D297353CC}">
              <c16:uniqueId val="{00000001-844F-4979-8936-A5524903CBD9}"/>
            </c:ext>
          </c:extLst>
        </c:ser>
        <c:ser>
          <c:idx val="2"/>
          <c:order val="2"/>
          <c:tx>
            <c:v>APOE e3/4</c:v>
          </c:tx>
          <c:spPr>
            <a:ln w="25400" cap="rnd">
              <a:noFill/>
              <a:round/>
            </a:ln>
            <a:effectLst/>
          </c:spPr>
          <c:marker>
            <c:symbol val="circle"/>
            <c:size val="5"/>
            <c:spPr>
              <a:solidFill>
                <a:schemeClr val="accent3"/>
              </a:solidFill>
              <a:ln w="9525">
                <a:solidFill>
                  <a:schemeClr val="accent3"/>
                </a:solidFill>
              </a:ln>
              <a:effectLst/>
            </c:spPr>
          </c:marker>
          <c:xVal>
            <c:numRef>
              <c:f>'US-2020-byAge'!$A$51:$A$107</c:f>
              <c:numCache>
                <c:formatCode>General</c:formatCode>
                <c:ptCount val="57"/>
                <c:pt idx="0">
                  <c:v>44</c:v>
                </c:pt>
                <c:pt idx="1">
                  <c:v>45</c:v>
                </c:pt>
                <c:pt idx="2">
                  <c:v>46</c:v>
                </c:pt>
                <c:pt idx="3">
                  <c:v>47</c:v>
                </c:pt>
                <c:pt idx="4">
                  <c:v>48</c:v>
                </c:pt>
                <c:pt idx="5">
                  <c:v>49</c:v>
                </c:pt>
                <c:pt idx="6">
                  <c:v>50</c:v>
                </c:pt>
                <c:pt idx="7">
                  <c:v>51</c:v>
                </c:pt>
                <c:pt idx="8">
                  <c:v>52</c:v>
                </c:pt>
                <c:pt idx="9">
                  <c:v>53</c:v>
                </c:pt>
                <c:pt idx="10">
                  <c:v>54</c:v>
                </c:pt>
                <c:pt idx="11">
                  <c:v>55</c:v>
                </c:pt>
                <c:pt idx="12">
                  <c:v>56</c:v>
                </c:pt>
                <c:pt idx="13">
                  <c:v>57</c:v>
                </c:pt>
                <c:pt idx="14">
                  <c:v>58</c:v>
                </c:pt>
                <c:pt idx="15">
                  <c:v>59</c:v>
                </c:pt>
                <c:pt idx="16">
                  <c:v>60</c:v>
                </c:pt>
                <c:pt idx="17">
                  <c:v>61</c:v>
                </c:pt>
                <c:pt idx="18">
                  <c:v>62</c:v>
                </c:pt>
                <c:pt idx="19">
                  <c:v>63</c:v>
                </c:pt>
                <c:pt idx="20">
                  <c:v>64</c:v>
                </c:pt>
                <c:pt idx="21">
                  <c:v>65</c:v>
                </c:pt>
                <c:pt idx="22">
                  <c:v>66</c:v>
                </c:pt>
                <c:pt idx="23">
                  <c:v>67</c:v>
                </c:pt>
                <c:pt idx="24">
                  <c:v>68</c:v>
                </c:pt>
                <c:pt idx="25">
                  <c:v>69</c:v>
                </c:pt>
                <c:pt idx="26">
                  <c:v>70</c:v>
                </c:pt>
                <c:pt idx="27">
                  <c:v>71</c:v>
                </c:pt>
                <c:pt idx="28">
                  <c:v>72</c:v>
                </c:pt>
                <c:pt idx="29">
                  <c:v>73</c:v>
                </c:pt>
                <c:pt idx="30">
                  <c:v>74</c:v>
                </c:pt>
                <c:pt idx="31">
                  <c:v>75</c:v>
                </c:pt>
                <c:pt idx="32">
                  <c:v>76</c:v>
                </c:pt>
                <c:pt idx="33">
                  <c:v>77</c:v>
                </c:pt>
                <c:pt idx="34">
                  <c:v>78</c:v>
                </c:pt>
                <c:pt idx="35">
                  <c:v>79</c:v>
                </c:pt>
                <c:pt idx="36">
                  <c:v>80</c:v>
                </c:pt>
                <c:pt idx="37">
                  <c:v>81</c:v>
                </c:pt>
                <c:pt idx="38">
                  <c:v>82</c:v>
                </c:pt>
                <c:pt idx="39">
                  <c:v>83</c:v>
                </c:pt>
                <c:pt idx="40">
                  <c:v>84</c:v>
                </c:pt>
                <c:pt idx="41">
                  <c:v>85</c:v>
                </c:pt>
                <c:pt idx="42">
                  <c:v>86</c:v>
                </c:pt>
                <c:pt idx="43">
                  <c:v>87</c:v>
                </c:pt>
                <c:pt idx="44">
                  <c:v>88</c:v>
                </c:pt>
                <c:pt idx="45">
                  <c:v>89</c:v>
                </c:pt>
                <c:pt idx="46">
                  <c:v>90</c:v>
                </c:pt>
                <c:pt idx="47">
                  <c:v>91</c:v>
                </c:pt>
                <c:pt idx="48">
                  <c:v>92</c:v>
                </c:pt>
                <c:pt idx="49">
                  <c:v>93</c:v>
                </c:pt>
                <c:pt idx="50">
                  <c:v>94</c:v>
                </c:pt>
                <c:pt idx="51">
                  <c:v>95</c:v>
                </c:pt>
                <c:pt idx="52">
                  <c:v>96</c:v>
                </c:pt>
                <c:pt idx="53">
                  <c:v>97</c:v>
                </c:pt>
                <c:pt idx="54">
                  <c:v>98</c:v>
                </c:pt>
                <c:pt idx="55">
                  <c:v>99</c:v>
                </c:pt>
                <c:pt idx="56">
                  <c:v>100</c:v>
                </c:pt>
              </c:numCache>
            </c:numRef>
          </c:xVal>
          <c:yVal>
            <c:numRef>
              <c:f>'US-2020-byAge'!$U$51:$U$107</c:f>
              <c:numCache>
                <c:formatCode>General</c:formatCode>
                <c:ptCount val="57"/>
                <c:pt idx="0">
                  <c:v>0.9920043290006304</c:v>
                </c:pt>
                <c:pt idx="1">
                  <c:v>0.99081819874585042</c:v>
                </c:pt>
                <c:pt idx="2">
                  <c:v>0.98945744302996663</c:v>
                </c:pt>
                <c:pt idx="3">
                  <c:v>0.98789665133123916</c:v>
                </c:pt>
                <c:pt idx="4">
                  <c:v>0.9861068106317441</c:v>
                </c:pt>
                <c:pt idx="5">
                  <c:v>0.98405482512774844</c:v>
                </c:pt>
                <c:pt idx="6">
                  <c:v>0.9817029817919396</c:v>
                </c:pt>
                <c:pt idx="7">
                  <c:v>0.97900835903524785</c:v>
                </c:pt>
                <c:pt idx="8">
                  <c:v>0.97592217688942373</c:v>
                </c:pt>
                <c:pt idx="9">
                  <c:v>0.97238908892966114</c:v>
                </c:pt>
                <c:pt idx="10">
                  <c:v>0.96834641878866046</c:v>
                </c:pt>
                <c:pt idx="11">
                  <c:v>0.9637233478438314</c:v>
                </c:pt>
                <c:pt idx="12">
                  <c:v>0.95844006581649943</c:v>
                </c:pt>
                <c:pt idx="13">
                  <c:v>0.95240690300761144</c:v>
                </c:pt>
                <c:pt idx="14">
                  <c:v>0.94552347218846566</c:v>
                </c:pt>
                <c:pt idx="15">
                  <c:v>0.9376778603245971</c:v>
                </c:pt>
                <c:pt idx="16">
                  <c:v>0.92874592595756933</c:v>
                </c:pt>
                <c:pt idx="17">
                  <c:v>0.9185907778558523</c:v>
                </c:pt>
                <c:pt idx="18">
                  <c:v>0.90706253509170198</c:v>
                </c:pt>
                <c:pt idx="19">
                  <c:v>0.89399849847944435</c:v>
                </c:pt>
                <c:pt idx="20">
                  <c:v>0.87922389846615701</c:v>
                </c:pt>
                <c:pt idx="21">
                  <c:v>0.86255342463244944</c:v>
                </c:pt>
                <c:pt idx="22">
                  <c:v>0.8437937854503994</c:v>
                </c:pt>
                <c:pt idx="23">
                  <c:v>0.82274759077014736</c:v>
                </c:pt>
                <c:pt idx="24">
                  <c:v>0.79921888821414255</c:v>
                </c:pt>
                <c:pt idx="25">
                  <c:v>0.77302070948009538</c:v>
                </c:pt>
                <c:pt idx="26">
                  <c:v>0.74398498032859517</c:v>
                </c:pt>
                <c:pt idx="27">
                  <c:v>0.71197510017327725</c:v>
                </c:pt>
                <c:pt idx="28">
                  <c:v>0.67690137905858683</c:v>
                </c:pt>
                <c:pt idx="29">
                  <c:v>0.63873930110005372</c:v>
                </c:pt>
                <c:pt idx="30">
                  <c:v>0.59755023062985257</c:v>
                </c:pt>
                <c:pt idx="31">
                  <c:v>0.55350365940428758</c:v>
                </c:pt>
                <c:pt idx="32">
                  <c:v>0.506899392991638</c:v>
                </c:pt>
                <c:pt idx="33">
                  <c:v>0.45818720602249646</c:v>
                </c:pt>
                <c:pt idx="34">
                  <c:v>0.40798053012476504</c:v>
                </c:pt>
                <c:pt idx="35">
                  <c:v>0.35705983267380281</c:v>
                </c:pt>
                <c:pt idx="36">
                  <c:v>0.30636077071413881</c:v>
                </c:pt>
                <c:pt idx="37">
                  <c:v>0.25694235643011792</c:v>
                </c:pt>
                <c:pt idx="38">
                  <c:v>0.20993172618813208</c:v>
                </c:pt>
                <c:pt idx="39">
                  <c:v>0.16644510838334184</c:v>
                </c:pt>
                <c:pt idx="40">
                  <c:v>0.12748942273857916</c:v>
                </c:pt>
                <c:pt idx="41">
                  <c:v>9.385522760849023E-2</c:v>
                </c:pt>
                <c:pt idx="42">
                  <c:v>6.6018182803146197E-2</c:v>
                </c:pt>
                <c:pt idx="43">
                  <c:v>4.4070534122758548E-2</c:v>
                </c:pt>
                <c:pt idx="44">
                  <c:v>2.7703474016535022E-2</c:v>
                </c:pt>
                <c:pt idx="45">
                  <c:v>1.6253259515120282E-2</c:v>
                </c:pt>
                <c:pt idx="46">
                  <c:v>8.8086447405260476E-3</c:v>
                </c:pt>
                <c:pt idx="47">
                  <c:v>4.3583217865496822E-3</c:v>
                </c:pt>
                <c:pt idx="48">
                  <c:v>1.9421769187324578E-3</c:v>
                </c:pt>
                <c:pt idx="49">
                  <c:v>7.6746861865425607E-4</c:v>
                </c:pt>
                <c:pt idx="50">
                  <c:v>2.641636763252929E-4</c:v>
                </c:pt>
                <c:pt idx="51">
                  <c:v>7.7590821537033573E-5</c:v>
                </c:pt>
                <c:pt idx="52">
                  <c:v>1.8994625914346833E-5</c:v>
                </c:pt>
                <c:pt idx="53">
                  <c:v>3.7719830938478491E-6</c:v>
                </c:pt>
                <c:pt idx="54">
                  <c:v>5.8899744835405167E-7</c:v>
                </c:pt>
                <c:pt idx="55">
                  <c:v>6.9781188237231179E-8</c:v>
                </c:pt>
                <c:pt idx="56">
                  <c:v>6.0202269128948828E-9</c:v>
                </c:pt>
              </c:numCache>
            </c:numRef>
          </c:yVal>
          <c:smooth val="0"/>
          <c:extLst>
            <c:ext xmlns:c16="http://schemas.microsoft.com/office/drawing/2014/chart" uri="{C3380CC4-5D6E-409C-BE32-E72D297353CC}">
              <c16:uniqueId val="{00000002-844F-4979-8936-A5524903CBD9}"/>
            </c:ext>
          </c:extLst>
        </c:ser>
        <c:ser>
          <c:idx val="3"/>
          <c:order val="3"/>
          <c:tx>
            <c:v>APOE e4/4</c:v>
          </c:tx>
          <c:spPr>
            <a:ln w="25400" cap="rnd">
              <a:noFill/>
              <a:round/>
            </a:ln>
            <a:effectLst/>
          </c:spPr>
          <c:marker>
            <c:symbol val="circle"/>
            <c:size val="5"/>
            <c:spPr>
              <a:solidFill>
                <a:schemeClr val="accent4"/>
              </a:solidFill>
              <a:ln w="9525">
                <a:solidFill>
                  <a:schemeClr val="accent4"/>
                </a:solidFill>
              </a:ln>
              <a:effectLst/>
            </c:spPr>
          </c:marker>
          <c:xVal>
            <c:numRef>
              <c:f>'US-2020-byAge'!$A$51:$A$107</c:f>
              <c:numCache>
                <c:formatCode>General</c:formatCode>
                <c:ptCount val="57"/>
                <c:pt idx="0">
                  <c:v>44</c:v>
                </c:pt>
                <c:pt idx="1">
                  <c:v>45</c:v>
                </c:pt>
                <c:pt idx="2">
                  <c:v>46</c:v>
                </c:pt>
                <c:pt idx="3">
                  <c:v>47</c:v>
                </c:pt>
                <c:pt idx="4">
                  <c:v>48</c:v>
                </c:pt>
                <c:pt idx="5">
                  <c:v>49</c:v>
                </c:pt>
                <c:pt idx="6">
                  <c:v>50</c:v>
                </c:pt>
                <c:pt idx="7">
                  <c:v>51</c:v>
                </c:pt>
                <c:pt idx="8">
                  <c:v>52</c:v>
                </c:pt>
                <c:pt idx="9">
                  <c:v>53</c:v>
                </c:pt>
                <c:pt idx="10">
                  <c:v>54</c:v>
                </c:pt>
                <c:pt idx="11">
                  <c:v>55</c:v>
                </c:pt>
                <c:pt idx="12">
                  <c:v>56</c:v>
                </c:pt>
                <c:pt idx="13">
                  <c:v>57</c:v>
                </c:pt>
                <c:pt idx="14">
                  <c:v>58</c:v>
                </c:pt>
                <c:pt idx="15">
                  <c:v>59</c:v>
                </c:pt>
                <c:pt idx="16">
                  <c:v>60</c:v>
                </c:pt>
                <c:pt idx="17">
                  <c:v>61</c:v>
                </c:pt>
                <c:pt idx="18">
                  <c:v>62</c:v>
                </c:pt>
                <c:pt idx="19">
                  <c:v>63</c:v>
                </c:pt>
                <c:pt idx="20">
                  <c:v>64</c:v>
                </c:pt>
                <c:pt idx="21">
                  <c:v>65</c:v>
                </c:pt>
                <c:pt idx="22">
                  <c:v>66</c:v>
                </c:pt>
                <c:pt idx="23">
                  <c:v>67</c:v>
                </c:pt>
                <c:pt idx="24">
                  <c:v>68</c:v>
                </c:pt>
                <c:pt idx="25">
                  <c:v>69</c:v>
                </c:pt>
                <c:pt idx="26">
                  <c:v>70</c:v>
                </c:pt>
                <c:pt idx="27">
                  <c:v>71</c:v>
                </c:pt>
                <c:pt idx="28">
                  <c:v>72</c:v>
                </c:pt>
                <c:pt idx="29">
                  <c:v>73</c:v>
                </c:pt>
                <c:pt idx="30">
                  <c:v>74</c:v>
                </c:pt>
                <c:pt idx="31">
                  <c:v>75</c:v>
                </c:pt>
                <c:pt idx="32">
                  <c:v>76</c:v>
                </c:pt>
                <c:pt idx="33">
                  <c:v>77</c:v>
                </c:pt>
                <c:pt idx="34">
                  <c:v>78</c:v>
                </c:pt>
                <c:pt idx="35">
                  <c:v>79</c:v>
                </c:pt>
                <c:pt idx="36">
                  <c:v>80</c:v>
                </c:pt>
                <c:pt idx="37">
                  <c:v>81</c:v>
                </c:pt>
                <c:pt idx="38">
                  <c:v>82</c:v>
                </c:pt>
                <c:pt idx="39">
                  <c:v>83</c:v>
                </c:pt>
                <c:pt idx="40">
                  <c:v>84</c:v>
                </c:pt>
                <c:pt idx="41">
                  <c:v>85</c:v>
                </c:pt>
                <c:pt idx="42">
                  <c:v>86</c:v>
                </c:pt>
                <c:pt idx="43">
                  <c:v>87</c:v>
                </c:pt>
                <c:pt idx="44">
                  <c:v>88</c:v>
                </c:pt>
                <c:pt idx="45">
                  <c:v>89</c:v>
                </c:pt>
                <c:pt idx="46">
                  <c:v>90</c:v>
                </c:pt>
                <c:pt idx="47">
                  <c:v>91</c:v>
                </c:pt>
                <c:pt idx="48">
                  <c:v>92</c:v>
                </c:pt>
                <c:pt idx="49">
                  <c:v>93</c:v>
                </c:pt>
                <c:pt idx="50">
                  <c:v>94</c:v>
                </c:pt>
                <c:pt idx="51">
                  <c:v>95</c:v>
                </c:pt>
                <c:pt idx="52">
                  <c:v>96</c:v>
                </c:pt>
                <c:pt idx="53">
                  <c:v>97</c:v>
                </c:pt>
                <c:pt idx="54">
                  <c:v>98</c:v>
                </c:pt>
                <c:pt idx="55">
                  <c:v>99</c:v>
                </c:pt>
                <c:pt idx="56">
                  <c:v>100</c:v>
                </c:pt>
              </c:numCache>
            </c:numRef>
          </c:xVal>
          <c:yVal>
            <c:numRef>
              <c:f>'US-2020-byAge'!$V$51:$V$107</c:f>
              <c:numCache>
                <c:formatCode>General</c:formatCode>
                <c:ptCount val="57"/>
                <c:pt idx="0">
                  <c:v>0.97039184107519438</c:v>
                </c:pt>
                <c:pt idx="1">
                  <c:v>0.96605495556510113</c:v>
                </c:pt>
                <c:pt idx="2">
                  <c:v>0.96109709695811951</c:v>
                </c:pt>
                <c:pt idx="3">
                  <c:v>0.95543340553200196</c:v>
                </c:pt>
                <c:pt idx="4">
                  <c:v>0.94896870966151203</c:v>
                </c:pt>
                <c:pt idx="5">
                  <c:v>0.94159668780277572</c:v>
                </c:pt>
                <c:pt idx="6">
                  <c:v>0.93319910729636357</c:v>
                </c:pt>
                <c:pt idx="7">
                  <c:v>0.9236452056022918</c:v>
                </c:pt>
                <c:pt idx="8">
                  <c:v>0.91279130178404422</c:v>
                </c:pt>
                <c:pt idx="9">
                  <c:v>0.90048075329752597</c:v>
                </c:pt>
                <c:pt idx="10">
                  <c:v>0.88654440574433147</c:v>
                </c:pt>
                <c:pt idx="11">
                  <c:v>0.87080172108473219</c:v>
                </c:pt>
                <c:pt idx="12">
                  <c:v>0.85306281193493705</c:v>
                </c:pt>
                <c:pt idx="13">
                  <c:v>0.83313165375452569</c:v>
                </c:pt>
                <c:pt idx="14">
                  <c:v>0.81081078874762091</c:v>
                </c:pt>
                <c:pt idx="15">
                  <c:v>0.78590786809849877</c:v>
                </c:pt>
                <c:pt idx="16">
                  <c:v>0.75824439181065884</c:v>
                </c:pt>
                <c:pt idx="17">
                  <c:v>0.72766698203445623</c:v>
                </c:pt>
                <c:pt idx="18">
                  <c:v>0.69406144463220543</c:v>
                </c:pt>
                <c:pt idx="19">
                  <c:v>0.65736970708989306</c:v>
                </c:pt>
                <c:pt idx="20">
                  <c:v>0.61760943626093312</c:v>
                </c:pt>
                <c:pt idx="21">
                  <c:v>0.57489570362406783</c:v>
                </c:pt>
                <c:pt idx="22">
                  <c:v>0.52946345317473309</c:v>
                </c:pt>
                <c:pt idx="23">
                  <c:v>0.48168873419115754</c:v>
                </c:pt>
                <c:pt idx="24">
                  <c:v>0.43210572811261477</c:v>
                </c:pt>
                <c:pt idx="25">
                  <c:v>0.38141563794048011</c:v>
                </c:pt>
                <c:pt idx="26">
                  <c:v>0.33048273450654808</c:v>
                </c:pt>
                <c:pt idx="27">
                  <c:v>0.28031260343639774</c:v>
                </c:pt>
                <c:pt idx="28">
                  <c:v>0.23200835645790926</c:v>
                </c:pt>
                <c:pt idx="29">
                  <c:v>0.18670274204016632</c:v>
                </c:pt>
                <c:pt idx="30">
                  <c:v>0.1454680574670715</c:v>
                </c:pt>
                <c:pt idx="31">
                  <c:v>0.10921145679580768</c:v>
                </c:pt>
                <c:pt idx="32">
                  <c:v>7.8569845534791488E-2</c:v>
                </c:pt>
                <c:pt idx="33">
                  <c:v>5.3824239777326394E-2</c:v>
                </c:pt>
                <c:pt idx="34">
                  <c:v>3.48555581868394E-2</c:v>
                </c:pt>
                <c:pt idx="35">
                  <c:v>2.1159525685455181E-2</c:v>
                </c:pt>
                <c:pt idx="36">
                  <c:v>1.1926336258961404E-2</c:v>
                </c:pt>
                <c:pt idx="37">
                  <c:v>6.172803440994622E-3</c:v>
                </c:pt>
                <c:pt idx="38">
                  <c:v>2.8968530049954468E-3</c:v>
                </c:pt>
                <c:pt idx="39">
                  <c:v>1.2148278328797354E-3</c:v>
                </c:pt>
                <c:pt idx="40">
                  <c:v>4.4769526993386672E-4</c:v>
                </c:pt>
                <c:pt idx="41">
                  <c:v>1.4222788414911853E-4</c:v>
                </c:pt>
                <c:pt idx="42">
                  <c:v>3.8100927285749899E-5</c:v>
                </c:pt>
                <c:pt idx="43">
                  <c:v>8.3911902174324101E-6</c:v>
                </c:pt>
                <c:pt idx="44">
                  <c:v>1.4757069284971296E-6</c:v>
                </c:pt>
                <c:pt idx="45">
                  <c:v>2.0041750958670148E-7</c:v>
                </c:pt>
                <c:pt idx="46">
                  <c:v>2.0227403968807545E-8</c:v>
                </c:pt>
                <c:pt idx="47">
                  <c:v>1.451582555427623E-9</c:v>
                </c:pt>
                <c:pt idx="48">
                  <c:v>7.0407314815894657E-11</c:v>
                </c:pt>
                <c:pt idx="49">
                  <c:v>2.1775637690681319E-12</c:v>
                </c:pt>
                <c:pt idx="50">
                  <c:v>4.0164463650279016E-14</c:v>
                </c:pt>
                <c:pt idx="51">
                  <c:v>4.0912022109647119E-16</c:v>
                </c:pt>
                <c:pt idx="52">
                  <c:v>2.1069495179105835E-18</c:v>
                </c:pt>
                <c:pt idx="53">
                  <c:v>4.9568549725926468E-21</c:v>
                </c:pt>
                <c:pt idx="54">
                  <c:v>4.7414635185086696E-24</c:v>
                </c:pt>
                <c:pt idx="55">
                  <c:v>1.6130751213001411E-27</c:v>
                </c:pt>
                <c:pt idx="56">
                  <c:v>1.6736804381005832E-31</c:v>
                </c:pt>
              </c:numCache>
            </c:numRef>
          </c:yVal>
          <c:smooth val="0"/>
          <c:extLst>
            <c:ext xmlns:c16="http://schemas.microsoft.com/office/drawing/2014/chart" uri="{C3380CC4-5D6E-409C-BE32-E72D297353CC}">
              <c16:uniqueId val="{00000003-844F-4979-8936-A5524903CBD9}"/>
            </c:ext>
          </c:extLst>
        </c:ser>
        <c:dLbls>
          <c:showLegendKey val="0"/>
          <c:showVal val="0"/>
          <c:showCatName val="0"/>
          <c:showSerName val="0"/>
          <c:showPercent val="0"/>
          <c:showBubbleSize val="0"/>
        </c:dLbls>
        <c:axId val="1100499215"/>
        <c:axId val="1021187439"/>
      </c:scatterChart>
      <c:valAx>
        <c:axId val="1100499215"/>
        <c:scaling>
          <c:orientation val="minMax"/>
          <c:max val="100"/>
          <c:min val="4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1187439"/>
        <c:crosses val="autoZero"/>
        <c:crossBetween val="midCat"/>
        <c:majorUnit val="5"/>
      </c:valAx>
      <c:valAx>
        <c:axId val="1021187439"/>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0499215"/>
        <c:crosses val="autoZero"/>
        <c:crossBetween val="midCat"/>
      </c:valAx>
      <c:spPr>
        <a:noFill/>
        <a:ln>
          <a:noFill/>
        </a:ln>
        <a:effectLst/>
      </c:spPr>
    </c:plotArea>
    <c:legend>
      <c:legendPos val="r"/>
      <c:layout>
        <c:manualLayout>
          <c:xMode val="edge"/>
          <c:yMode val="edge"/>
          <c:x val="0.79405645636496158"/>
          <c:y val="0.40374116415364397"/>
          <c:w val="0.17128755151064332"/>
          <c:h val="0.3101331148217086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Proportion Mortality, Alzheimer cases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Male deaths - proportion</c:v>
          </c:tx>
          <c:spPr>
            <a:ln w="25400" cap="rnd">
              <a:noFill/>
              <a:round/>
            </a:ln>
            <a:effectLst/>
          </c:spPr>
          <c:marker>
            <c:symbol val="circle"/>
            <c:size val="5"/>
            <c:spPr>
              <a:solidFill>
                <a:schemeClr val="accent1"/>
              </a:solidFill>
              <a:ln w="9525">
                <a:solidFill>
                  <a:schemeClr val="accent1"/>
                </a:solidFill>
              </a:ln>
              <a:effectLst/>
            </c:spPr>
          </c:marker>
          <c:xVal>
            <c:numRef>
              <c:f>'US-2020-byAge'!$A$27:$A$107</c:f>
              <c:numCache>
                <c:formatCode>General</c:formatCode>
                <c:ptCount val="8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pt idx="51">
                  <c:v>71</c:v>
                </c:pt>
                <c:pt idx="52">
                  <c:v>72</c:v>
                </c:pt>
                <c:pt idx="53">
                  <c:v>73</c:v>
                </c:pt>
                <c:pt idx="54">
                  <c:v>74</c:v>
                </c:pt>
                <c:pt idx="55">
                  <c:v>75</c:v>
                </c:pt>
                <c:pt idx="56">
                  <c:v>76</c:v>
                </c:pt>
                <c:pt idx="57">
                  <c:v>77</c:v>
                </c:pt>
                <c:pt idx="58">
                  <c:v>78</c:v>
                </c:pt>
                <c:pt idx="59">
                  <c:v>79</c:v>
                </c:pt>
                <c:pt idx="60">
                  <c:v>80</c:v>
                </c:pt>
                <c:pt idx="61">
                  <c:v>81</c:v>
                </c:pt>
                <c:pt idx="62">
                  <c:v>82</c:v>
                </c:pt>
                <c:pt idx="63">
                  <c:v>83</c:v>
                </c:pt>
                <c:pt idx="64">
                  <c:v>84</c:v>
                </c:pt>
                <c:pt idx="65">
                  <c:v>85</c:v>
                </c:pt>
                <c:pt idx="66">
                  <c:v>86</c:v>
                </c:pt>
                <c:pt idx="67">
                  <c:v>87</c:v>
                </c:pt>
                <c:pt idx="68">
                  <c:v>88</c:v>
                </c:pt>
                <c:pt idx="69">
                  <c:v>89</c:v>
                </c:pt>
                <c:pt idx="70">
                  <c:v>90</c:v>
                </c:pt>
                <c:pt idx="71">
                  <c:v>91</c:v>
                </c:pt>
                <c:pt idx="72">
                  <c:v>92</c:v>
                </c:pt>
                <c:pt idx="73">
                  <c:v>93</c:v>
                </c:pt>
                <c:pt idx="74">
                  <c:v>94</c:v>
                </c:pt>
                <c:pt idx="75">
                  <c:v>95</c:v>
                </c:pt>
                <c:pt idx="76">
                  <c:v>96</c:v>
                </c:pt>
                <c:pt idx="77">
                  <c:v>97</c:v>
                </c:pt>
                <c:pt idx="78">
                  <c:v>98</c:v>
                </c:pt>
                <c:pt idx="79">
                  <c:v>99</c:v>
                </c:pt>
                <c:pt idx="80">
                  <c:v>100</c:v>
                </c:pt>
              </c:numCache>
            </c:numRef>
          </c:xVal>
          <c:yVal>
            <c:numRef>
              <c:f>'US-2020-byAge'!$I$27:$I$107</c:f>
              <c:numCache>
                <c:formatCode>General</c:formatCode>
                <c:ptCount val="81"/>
                <c:pt idx="0">
                  <c:v>8.2336307064312386E-4</c:v>
                </c:pt>
                <c:pt idx="1">
                  <c:v>8.8495368120611317E-4</c:v>
                </c:pt>
                <c:pt idx="2">
                  <c:v>9.5108941269950176E-4</c:v>
                </c:pt>
                <c:pt idx="3">
                  <c:v>1.0220959291459275E-3</c:v>
                </c:pt>
                <c:pt idx="4">
                  <c:v>1.0983206896166831E-3</c:v>
                </c:pt>
                <c:pt idx="5">
                  <c:v>1.1801341593543624E-3</c:v>
                </c:pt>
                <c:pt idx="6">
                  <c:v>1.2679310462876403E-3</c:v>
                </c:pt>
                <c:pt idx="7">
                  <c:v>1.3621315550877977E-3</c:v>
                </c:pt>
                <c:pt idx="8">
                  <c:v>1.4631826489578392E-3</c:v>
                </c:pt>
                <c:pt idx="9">
                  <c:v>1.5715593070351197E-3</c:v>
                </c:pt>
                <c:pt idx="10">
                  <c:v>1.6877657626218623E-3</c:v>
                </c:pt>
                <c:pt idx="11">
                  <c:v>1.8123367043589855E-3</c:v>
                </c:pt>
                <c:pt idx="12">
                  <c:v>1.9458384188912881E-3</c:v>
                </c:pt>
                <c:pt idx="13">
                  <c:v>2.0888698494715419E-3</c:v>
                </c:pt>
                <c:pt idx="14">
                  <c:v>2.2420635402475853E-3</c:v>
                </c:pt>
                <c:pt idx="15">
                  <c:v>2.4060864306260088E-3</c:v>
                </c:pt>
                <c:pt idx="16">
                  <c:v>2.5816404580144559E-3</c:v>
                </c:pt>
                <c:pt idx="17">
                  <c:v>2.7694629203612875E-3</c:v>
                </c:pt>
                <c:pt idx="18">
                  <c:v>2.970326542151569E-3</c:v>
                </c:pt>
                <c:pt idx="19">
                  <c:v>3.185039178827509E-3</c:v>
                </c:pt>
                <c:pt idx="20">
                  <c:v>3.4144430849049057E-3</c:v>
                </c:pt>
                <c:pt idx="21">
                  <c:v>3.6594136603055327E-3</c:v>
                </c:pt>
                <c:pt idx="22">
                  <c:v>3.9208575775899757E-3</c:v>
                </c:pt>
                <c:pt idx="23">
                  <c:v>4.199710179823235E-3</c:v>
                </c:pt>
                <c:pt idx="24">
                  <c:v>4.4969320247708611E-3</c:v>
                </c:pt>
                <c:pt idx="25">
                  <c:v>4.8135044360483326E-3</c:v>
                </c:pt>
                <c:pt idx="26">
                  <c:v>5.150423905856516E-3</c:v>
                </c:pt>
                <c:pt idx="27">
                  <c:v>5.5086951772067572E-3</c:v>
                </c:pt>
                <c:pt idx="28">
                  <c:v>5.8893228163590106E-3</c:v>
                </c:pt>
                <c:pt idx="29">
                  <c:v>6.293301068946322E-3</c:v>
                </c:pt>
                <c:pt idx="30">
                  <c:v>6.7216017764940572E-3</c:v>
                </c:pt>
                <c:pt idx="31">
                  <c:v>7.1751601144617316E-3</c:v>
                </c:pt>
                <c:pt idx="32">
                  <c:v>7.6548578994779515E-3</c:v>
                </c:pt>
                <c:pt idx="33">
                  <c:v>8.1615042032943119E-3</c:v>
                </c:pt>
                <c:pt idx="34">
                  <c:v>8.6958130056248306E-3</c:v>
                </c:pt>
                <c:pt idx="35">
                  <c:v>9.2583776193253531E-3</c:v>
                </c:pt>
                <c:pt idx="36">
                  <c:v>9.849641631514916E-3</c:v>
                </c:pt>
                <c:pt idx="37">
                  <c:v>1.0469866125967231E-2</c:v>
                </c:pt>
                <c:pt idx="38">
                  <c:v>1.1119092988560952E-2</c:v>
                </c:pt>
                <c:pt idx="39">
                  <c:v>1.1797104152483695E-2</c:v>
                </c:pt>
                <c:pt idx="40">
                  <c:v>1.2503376717488579E-2</c:v>
                </c:pt>
                <c:pt idx="41">
                  <c:v>1.3237033982514301E-2</c:v>
                </c:pt>
                <c:pt idx="42">
                  <c:v>1.3996792568634842E-2</c:v>
                </c:pt>
                <c:pt idx="43">
                  <c:v>1.4780905985081527E-2</c:v>
                </c:pt>
                <c:pt idx="44">
                  <c:v>1.5587105210622121E-2</c:v>
                </c:pt>
                <c:pt idx="45">
                  <c:v>1.6412537131260785E-2</c:v>
                </c:pt>
                <c:pt idx="46">
                  <c:v>1.7253701997803295E-2</c:v>
                </c:pt>
                <c:pt idx="47">
                  <c:v>1.8106391446688019E-2</c:v>
                </c:pt>
                <c:pt idx="48">
                  <c:v>1.8965629065916589E-2</c:v>
                </c:pt>
                <c:pt idx="49">
                  <c:v>1.9825615983014355E-2</c:v>
                </c:pt>
                <c:pt idx="50">
                  <c:v>2.0679684497193374E-2</c:v>
                </c:pt>
                <c:pt idx="51">
                  <c:v>2.1520263360842007E-2</c:v>
                </c:pt>
                <c:pt idx="52">
                  <c:v>2.2338858915580184E-2</c:v>
                </c:pt>
                <c:pt idx="53">
                  <c:v>2.3126056875209078E-2</c:v>
                </c:pt>
                <c:pt idx="54">
                  <c:v>2.387155007970132E-2</c:v>
                </c:pt>
                <c:pt idx="55">
                  <c:v>2.456419796514453E-2</c:v>
                </c:pt>
                <c:pt idx="56">
                  <c:v>2.5192123733203675E-2</c:v>
                </c:pt>
                <c:pt idx="57">
                  <c:v>2.5742855173777168E-2</c:v>
                </c:pt>
                <c:pt idx="58">
                  <c:v>2.6203514694794483E-2</c:v>
                </c:pt>
                <c:pt idx="59">
                  <c:v>2.6561063230951976E-2</c:v>
                </c:pt>
                <c:pt idx="60">
                  <c:v>2.680260122035899E-2</c:v>
                </c:pt>
                <c:pt idx="61">
                  <c:v>2.6915727640716425E-2</c:v>
                </c:pt>
                <c:pt idx="62">
                  <c:v>2.6888955089736932E-2</c:v>
                </c:pt>
                <c:pt idx="63">
                  <c:v>2.6712175021017581E-2</c:v>
                </c:pt>
                <c:pt idx="64">
                  <c:v>2.6377162512557228E-2</c:v>
                </c:pt>
                <c:pt idx="65">
                  <c:v>2.5878104447965566E-2</c:v>
                </c:pt>
                <c:pt idx="66">
                  <c:v>2.5212128950503954E-2</c:v>
                </c:pt>
                <c:pt idx="67">
                  <c:v>2.437980769938744E-2</c:v>
                </c:pt>
                <c:pt idx="68">
                  <c:v>2.3385596922321422E-2</c:v>
                </c:pt>
                <c:pt idx="69">
                  <c:v>2.2238178123922592E-2</c:v>
                </c:pt>
                <c:pt idx="70">
                  <c:v>2.0950656863917699E-2</c:v>
                </c:pt>
                <c:pt idx="71">
                  <c:v>1.9540578135883571E-2</c:v>
                </c:pt>
                <c:pt idx="72">
                  <c:v>1.8029721118078351E-2</c:v>
                </c:pt>
                <c:pt idx="73">
                  <c:v>1.6443645131442905E-2</c:v>
                </c:pt>
                <c:pt idx="74">
                  <c:v>1.4810973065232505E-2</c:v>
                </c:pt>
                <c:pt idx="75">
                  <c:v>1.3162418269322476E-2</c:v>
                </c:pt>
                <c:pt idx="76">
                  <c:v>1.1529585119313832E-2</c:v>
                </c:pt>
                <c:pt idx="77">
                  <c:v>9.943600319155331E-3</c:v>
                </c:pt>
                <c:pt idx="78">
                  <c:v>8.4336586665620036E-3</c:v>
                </c:pt>
                <c:pt idx="79">
                  <c:v>7.0255897161022353E-3</c:v>
                </c:pt>
                <c:pt idx="80">
                  <c:v>5.740566253833207E-3</c:v>
                </c:pt>
              </c:numCache>
            </c:numRef>
          </c:yVal>
          <c:smooth val="0"/>
          <c:extLst>
            <c:ext xmlns:c16="http://schemas.microsoft.com/office/drawing/2014/chart" uri="{C3380CC4-5D6E-409C-BE32-E72D297353CC}">
              <c16:uniqueId val="{00000000-D0B9-455C-882A-FEF6C3304FB0}"/>
            </c:ext>
          </c:extLst>
        </c:ser>
        <c:ser>
          <c:idx val="1"/>
          <c:order val="1"/>
          <c:tx>
            <c:v>Female deaths - proportion</c:v>
          </c:tx>
          <c:spPr>
            <a:ln w="25400" cap="rnd">
              <a:noFill/>
              <a:round/>
            </a:ln>
            <a:effectLst/>
          </c:spPr>
          <c:marker>
            <c:symbol val="circle"/>
            <c:size val="5"/>
            <c:spPr>
              <a:solidFill>
                <a:schemeClr val="accent2"/>
              </a:solidFill>
              <a:ln w="9525">
                <a:solidFill>
                  <a:schemeClr val="accent2"/>
                </a:solidFill>
              </a:ln>
              <a:effectLst/>
            </c:spPr>
          </c:marker>
          <c:xVal>
            <c:numRef>
              <c:f>'US-2020-byAge'!$A$131:$A$211</c:f>
              <c:numCache>
                <c:formatCode>General</c:formatCode>
                <c:ptCount val="8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pt idx="51">
                  <c:v>71</c:v>
                </c:pt>
                <c:pt idx="52">
                  <c:v>72</c:v>
                </c:pt>
                <c:pt idx="53">
                  <c:v>73</c:v>
                </c:pt>
                <c:pt idx="54">
                  <c:v>74</c:v>
                </c:pt>
                <c:pt idx="55">
                  <c:v>75</c:v>
                </c:pt>
                <c:pt idx="56">
                  <c:v>76</c:v>
                </c:pt>
                <c:pt idx="57">
                  <c:v>77</c:v>
                </c:pt>
                <c:pt idx="58">
                  <c:v>78</c:v>
                </c:pt>
                <c:pt idx="59">
                  <c:v>79</c:v>
                </c:pt>
                <c:pt idx="60">
                  <c:v>80</c:v>
                </c:pt>
                <c:pt idx="61">
                  <c:v>81</c:v>
                </c:pt>
                <c:pt idx="62">
                  <c:v>82</c:v>
                </c:pt>
                <c:pt idx="63">
                  <c:v>83</c:v>
                </c:pt>
                <c:pt idx="64">
                  <c:v>84</c:v>
                </c:pt>
                <c:pt idx="65">
                  <c:v>85</c:v>
                </c:pt>
                <c:pt idx="66">
                  <c:v>86</c:v>
                </c:pt>
                <c:pt idx="67">
                  <c:v>87</c:v>
                </c:pt>
                <c:pt idx="68">
                  <c:v>88</c:v>
                </c:pt>
                <c:pt idx="69">
                  <c:v>89</c:v>
                </c:pt>
                <c:pt idx="70">
                  <c:v>90</c:v>
                </c:pt>
                <c:pt idx="71">
                  <c:v>91</c:v>
                </c:pt>
                <c:pt idx="72">
                  <c:v>92</c:v>
                </c:pt>
                <c:pt idx="73">
                  <c:v>93</c:v>
                </c:pt>
                <c:pt idx="74">
                  <c:v>94</c:v>
                </c:pt>
                <c:pt idx="75">
                  <c:v>95</c:v>
                </c:pt>
                <c:pt idx="76">
                  <c:v>96</c:v>
                </c:pt>
                <c:pt idx="77">
                  <c:v>97</c:v>
                </c:pt>
                <c:pt idx="78">
                  <c:v>98</c:v>
                </c:pt>
                <c:pt idx="79">
                  <c:v>99</c:v>
                </c:pt>
                <c:pt idx="80">
                  <c:v>100</c:v>
                </c:pt>
              </c:numCache>
            </c:numRef>
          </c:xVal>
          <c:yVal>
            <c:numRef>
              <c:f>'US-2020-byAge'!$I$131:$I$211</c:f>
              <c:numCache>
                <c:formatCode>General</c:formatCode>
                <c:ptCount val="81"/>
                <c:pt idx="0">
                  <c:v>3.060760257360684E-4</c:v>
                </c:pt>
                <c:pt idx="1">
                  <c:v>3.3269067041930001E-4</c:v>
                </c:pt>
                <c:pt idx="2">
                  <c:v>3.6160946011498663E-4</c:v>
                </c:pt>
                <c:pt idx="3">
                  <c:v>3.9303003250368285E-4</c:v>
                </c:pt>
                <c:pt idx="4">
                  <c:v>4.2716664148978456E-4</c:v>
                </c:pt>
                <c:pt idx="5">
                  <c:v>4.6425149254036846E-4</c:v>
                </c:pt>
                <c:pt idx="6">
                  <c:v>5.0453617387169469E-4</c:v>
                </c:pt>
                <c:pt idx="7">
                  <c:v>5.4829318814553218E-4</c:v>
                </c:pt>
                <c:pt idx="8">
                  <c:v>5.9581758910332017E-4</c:v>
                </c:pt>
                <c:pt idx="9">
                  <c:v>6.4742872717948874E-4</c:v>
                </c:pt>
                <c:pt idx="10">
                  <c:v>7.0347210759835743E-4</c:v>
                </c:pt>
                <c:pt idx="11">
                  <c:v>7.6432136371362702E-4</c:v>
                </c:pt>
                <c:pt idx="12">
                  <c:v>8.3038034736193644E-4</c:v>
                </c:pt>
                <c:pt idx="13">
                  <c:v>9.0208533672953006E-4</c:v>
                </c:pt>
                <c:pt idx="14">
                  <c:v>9.7990736059228034E-4</c:v>
                </c:pt>
                <c:pt idx="15">
                  <c:v>1.064354635748721E-3</c:v>
                </c:pt>
                <c:pt idx="16">
                  <c:v>1.1559751119109007E-3</c:v>
                </c:pt>
                <c:pt idx="17">
                  <c:v>1.255359115181709E-3</c:v>
                </c:pt>
                <c:pt idx="18">
                  <c:v>1.3631420774056213E-3</c:v>
                </c:pt>
                <c:pt idx="19">
                  <c:v>1.4800073340280884E-3</c:v>
                </c:pt>
                <c:pt idx="20">
                  <c:v>1.6066889674744012E-3</c:v>
                </c:pt>
                <c:pt idx="21">
                  <c:v>1.7439746663262534E-3</c:v>
                </c:pt>
                <c:pt idx="22">
                  <c:v>1.8927085625367601E-3</c:v>
                </c:pt>
                <c:pt idx="23">
                  <c:v>2.0537939993874321E-3</c:v>
                </c:pt>
                <c:pt idx="24">
                  <c:v>2.2281961716283938E-3</c:v>
                </c:pt>
                <c:pt idx="25">
                  <c:v>2.4169445660049416E-3</c:v>
                </c:pt>
                <c:pt idx="26">
                  <c:v>2.6211351148929252E-3</c:v>
                </c:pt>
                <c:pt idx="27">
                  <c:v>2.8419319577502877E-3</c:v>
                </c:pt>
                <c:pt idx="28">
                  <c:v>3.0805686842333424E-3</c:v>
                </c:pt>
                <c:pt idx="29">
                  <c:v>3.3383489088163465E-3</c:v>
                </c:pt>
                <c:pt idx="30">
                  <c:v>3.6166459992678091E-3</c:v>
                </c:pt>
                <c:pt idx="31">
                  <c:v>3.9169017500844117E-3</c:v>
                </c:pt>
                <c:pt idx="32">
                  <c:v>4.2406237567055305E-3</c:v>
                </c:pt>
                <c:pt idx="33">
                  <c:v>4.5893812068197315E-3</c:v>
                </c:pt>
                <c:pt idx="34">
                  <c:v>4.9647987612511102E-3</c:v>
                </c:pt>
                <c:pt idx="35">
                  <c:v>5.3685481488213727E-3</c:v>
                </c:pt>
                <c:pt idx="36">
                  <c:v>5.8023370475209779E-3</c:v>
                </c:pt>
                <c:pt idx="37">
                  <c:v>6.2678947688308284E-3</c:v>
                </c:pt>
                <c:pt idx="38">
                  <c:v>6.7669542041259856E-3</c:v>
                </c:pt>
                <c:pt idx="39">
                  <c:v>7.3012294332321925E-3</c:v>
                </c:pt>
                <c:pt idx="40">
                  <c:v>7.8723883375911852E-3</c:v>
                </c:pt>
                <c:pt idx="41">
                  <c:v>8.4820195071605431E-3</c:v>
                </c:pt>
                <c:pt idx="42">
                  <c:v>9.131592685232226E-3</c:v>
                </c:pt>
                <c:pt idx="43">
                  <c:v>9.8224119642520424E-3</c:v>
                </c:pt>
                <c:pt idx="44">
                  <c:v>1.0555560935481045E-2</c:v>
                </c:pt>
                <c:pt idx="45">
                  <c:v>1.1331839014860234E-2</c:v>
                </c:pt>
                <c:pt idx="46">
                  <c:v>1.2151688227820312E-2</c:v>
                </c:pt>
                <c:pt idx="47">
                  <c:v>1.3015109850521567E-2</c:v>
                </c:pt>
                <c:pt idx="48">
                  <c:v>1.3921570490268875E-2</c:v>
                </c:pt>
                <c:pt idx="49">
                  <c:v>1.4869897462538972E-2</c:v>
                </c:pt>
                <c:pt idx="50">
                  <c:v>1.5858163707586859E-2</c:v>
                </c:pt>
                <c:pt idx="51">
                  <c:v>1.688356300969962E-2</c:v>
                </c:pt>
                <c:pt idx="52">
                  <c:v>1.7942276961660952E-2</c:v>
                </c:pt>
                <c:pt idx="53">
                  <c:v>1.9029335980647821E-2</c:v>
                </c:pt>
                <c:pt idx="54">
                  <c:v>2.0138477751689976E-2</c:v>
                </c:pt>
                <c:pt idx="55">
                  <c:v>2.1262007767114732E-2</c:v>
                </c:pt>
                <c:pt idx="56">
                  <c:v>2.2390668150529924E-2</c:v>
                </c:pt>
                <c:pt idx="57">
                  <c:v>2.3513522690345456E-2</c:v>
                </c:pt>
                <c:pt idx="58">
                  <c:v>2.461786792410714E-2</c:v>
                </c:pt>
                <c:pt idx="59">
                  <c:v>2.5689182140117839E-2</c:v>
                </c:pt>
                <c:pt idx="60">
                  <c:v>2.6711126180415379E-2</c:v>
                </c:pt>
                <c:pt idx="61">
                  <c:v>2.7665611765384845E-2</c:v>
                </c:pt>
                <c:pt idx="62">
                  <c:v>2.8532954473136529E-2</c:v>
                </c:pt>
                <c:pt idx="63">
                  <c:v>2.9292129177472925E-2</c:v>
                </c:pt>
                <c:pt idx="64">
                  <c:v>2.9921145279166506E-2</c:v>
                </c:pt>
                <c:pt idx="65">
                  <c:v>3.0397556987522945E-2</c:v>
                </c:pt>
                <c:pt idx="66">
                  <c:v>3.0699119706351308E-2</c:v>
                </c:pt>
                <c:pt idx="67">
                  <c:v>3.0804596732289413E-2</c:v>
                </c:pt>
                <c:pt idx="68">
                  <c:v>3.0694710537369385E-2</c:v>
                </c:pt>
                <c:pt idx="69">
                  <c:v>3.0353219614185967E-2</c:v>
                </c:pt>
                <c:pt idx="70">
                  <c:v>2.9768085262972088E-2</c:v>
                </c:pt>
                <c:pt idx="71">
                  <c:v>2.8932673335414105E-2</c:v>
                </c:pt>
                <c:pt idx="72">
                  <c:v>2.7846915027692654E-2</c:v>
                </c:pt>
                <c:pt idx="73">
                  <c:v>2.6518330366779086E-2</c:v>
                </c:pt>
                <c:pt idx="74">
                  <c:v>2.4962801000271234E-2</c:v>
                </c:pt>
                <c:pt idx="75">
                  <c:v>2.320496907527686E-2</c:v>
                </c:pt>
                <c:pt idx="76">
                  <c:v>2.1278140749545926E-2</c:v>
                </c:pt>
                <c:pt idx="77">
                  <c:v>1.9223590605932664E-2</c:v>
                </c:pt>
                <c:pt idx="78">
                  <c:v>1.7089200446701272E-2</c:v>
                </c:pt>
                <c:pt idx="79">
                  <c:v>1.4927424063583321E-2</c:v>
                </c:pt>
                <c:pt idx="80">
                  <c:v>1.279264664227929E-2</c:v>
                </c:pt>
              </c:numCache>
            </c:numRef>
          </c:yVal>
          <c:smooth val="0"/>
          <c:extLst>
            <c:ext xmlns:c16="http://schemas.microsoft.com/office/drawing/2014/chart" uri="{C3380CC4-5D6E-409C-BE32-E72D297353CC}">
              <c16:uniqueId val="{00000001-D0B9-455C-882A-FEF6C3304FB0}"/>
            </c:ext>
          </c:extLst>
        </c:ser>
        <c:ser>
          <c:idx val="2"/>
          <c:order val="2"/>
          <c:tx>
            <c:v>Male AD cases=1,643,301</c:v>
          </c:tx>
          <c:spPr>
            <a:ln w="25400" cap="rnd">
              <a:noFill/>
              <a:round/>
            </a:ln>
            <a:effectLst/>
          </c:spPr>
          <c:marker>
            <c:symbol val="circle"/>
            <c:size val="5"/>
            <c:spPr>
              <a:solidFill>
                <a:schemeClr val="accent3">
                  <a:lumMod val="60000"/>
                  <a:lumOff val="40000"/>
                </a:schemeClr>
              </a:solidFill>
              <a:ln w="9525">
                <a:solidFill>
                  <a:schemeClr val="accent3"/>
                </a:solidFill>
              </a:ln>
              <a:effectLst/>
            </c:spPr>
          </c:marker>
          <c:xVal>
            <c:numRef>
              <c:f>'US-2020-byAge'!$A$47:$A$107</c:f>
              <c:numCache>
                <c:formatCode>General</c:formatCode>
                <c:ptCount val="61"/>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pt idx="26">
                  <c:v>66</c:v>
                </c:pt>
                <c:pt idx="27">
                  <c:v>67</c:v>
                </c:pt>
                <c:pt idx="28">
                  <c:v>68</c:v>
                </c:pt>
                <c:pt idx="29">
                  <c:v>69</c:v>
                </c:pt>
                <c:pt idx="30">
                  <c:v>70</c:v>
                </c:pt>
                <c:pt idx="31">
                  <c:v>71</c:v>
                </c:pt>
                <c:pt idx="32">
                  <c:v>72</c:v>
                </c:pt>
                <c:pt idx="33">
                  <c:v>73</c:v>
                </c:pt>
                <c:pt idx="34">
                  <c:v>74</c:v>
                </c:pt>
                <c:pt idx="35">
                  <c:v>75</c:v>
                </c:pt>
                <c:pt idx="36">
                  <c:v>76</c:v>
                </c:pt>
                <c:pt idx="37">
                  <c:v>77</c:v>
                </c:pt>
                <c:pt idx="38">
                  <c:v>78</c:v>
                </c:pt>
                <c:pt idx="39">
                  <c:v>79</c:v>
                </c:pt>
                <c:pt idx="40">
                  <c:v>80</c:v>
                </c:pt>
                <c:pt idx="41">
                  <c:v>81</c:v>
                </c:pt>
                <c:pt idx="42">
                  <c:v>82</c:v>
                </c:pt>
                <c:pt idx="43">
                  <c:v>83</c:v>
                </c:pt>
                <c:pt idx="44">
                  <c:v>84</c:v>
                </c:pt>
                <c:pt idx="45">
                  <c:v>85</c:v>
                </c:pt>
                <c:pt idx="46">
                  <c:v>86</c:v>
                </c:pt>
                <c:pt idx="47">
                  <c:v>87</c:v>
                </c:pt>
                <c:pt idx="48">
                  <c:v>88</c:v>
                </c:pt>
                <c:pt idx="49">
                  <c:v>89</c:v>
                </c:pt>
                <c:pt idx="50">
                  <c:v>90</c:v>
                </c:pt>
                <c:pt idx="51">
                  <c:v>91</c:v>
                </c:pt>
                <c:pt idx="52">
                  <c:v>92</c:v>
                </c:pt>
                <c:pt idx="53">
                  <c:v>93</c:v>
                </c:pt>
                <c:pt idx="54">
                  <c:v>94</c:v>
                </c:pt>
                <c:pt idx="55">
                  <c:v>95</c:v>
                </c:pt>
                <c:pt idx="56">
                  <c:v>96</c:v>
                </c:pt>
                <c:pt idx="57">
                  <c:v>97</c:v>
                </c:pt>
                <c:pt idx="58">
                  <c:v>98</c:v>
                </c:pt>
                <c:pt idx="59">
                  <c:v>99</c:v>
                </c:pt>
                <c:pt idx="60">
                  <c:v>100</c:v>
                </c:pt>
              </c:numCache>
            </c:numRef>
          </c:xVal>
          <c:yVal>
            <c:numRef>
              <c:f>'US-2020-byAge'!$W$47:$W$107</c:f>
              <c:numCache>
                <c:formatCode>General</c:formatCode>
                <c:ptCount val="61"/>
                <c:pt idx="0">
                  <c:v>2.9783693756662752E-4</c:v>
                </c:pt>
                <c:pt idx="1">
                  <c:v>3.4081118697393758E-4</c:v>
                </c:pt>
                <c:pt idx="2">
                  <c:v>3.8987249903197279E-4</c:v>
                </c:pt>
                <c:pt idx="3">
                  <c:v>4.4585665757970397E-4</c:v>
                </c:pt>
                <c:pt idx="4">
                  <c:v>5.0970805493423933E-4</c:v>
                </c:pt>
                <c:pt idx="5">
                  <c:v>5.8249236395916879E-4</c:v>
                </c:pt>
                <c:pt idx="6">
                  <c:v>6.6541034311060976E-4</c:v>
                </c:pt>
                <c:pt idx="7">
                  <c:v>7.5981278723894451E-4</c:v>
                </c:pt>
                <c:pt idx="8">
                  <c:v>8.6721660870816013E-4</c:v>
                </c:pt>
                <c:pt idx="9">
                  <c:v>9.8932199586096686E-4</c:v>
                </c:pt>
                <c:pt idx="10">
                  <c:v>1.1280305469872586E-3</c:v>
                </c:pt>
                <c:pt idx="11">
                  <c:v>1.2854642154352662E-3</c:v>
                </c:pt>
                <c:pt idx="12">
                  <c:v>1.4639848227352903E-3</c:v>
                </c:pt>
                <c:pt idx="13">
                  <c:v>1.6662137987059321E-3</c:v>
                </c:pt>
                <c:pt idx="14">
                  <c:v>1.895051687370954E-3</c:v>
                </c:pt>
                <c:pt idx="15">
                  <c:v>2.1536968118690569E-3</c:v>
                </c:pt>
                <c:pt idx="16">
                  <c:v>2.4456623171077653E-3</c:v>
                </c:pt>
                <c:pt idx="17">
                  <c:v>2.7747906025950603E-3</c:v>
                </c:pt>
                <c:pt idx="18">
                  <c:v>3.1452639170438481E-3</c:v>
                </c:pt>
                <c:pt idx="19">
                  <c:v>3.5616096092137609E-3</c:v>
                </c:pt>
                <c:pt idx="20">
                  <c:v>4.0286982156580373E-3</c:v>
                </c:pt>
                <c:pt idx="21">
                  <c:v>4.551732217302107E-3</c:v>
                </c:pt>
                <c:pt idx="22">
                  <c:v>5.1362229178031323E-3</c:v>
                </c:pt>
                <c:pt idx="23">
                  <c:v>5.7879524962304264E-3</c:v>
                </c:pt>
                <c:pt idx="24">
                  <c:v>6.5129178790082421E-3</c:v>
                </c:pt>
                <c:pt idx="25">
                  <c:v>7.3172526825349381E-3</c:v>
                </c:pt>
                <c:pt idx="26">
                  <c:v>8.2071231285006686E-3</c:v>
                </c:pt>
                <c:pt idx="27">
                  <c:v>9.1885935694722837E-3</c:v>
                </c:pt>
                <c:pt idx="28">
                  <c:v>1.0267457136294136E-2</c:v>
                </c:pt>
                <c:pt idx="29">
                  <c:v>1.1449027099229528E-2</c:v>
                </c:pt>
                <c:pt idx="30">
                  <c:v>1.2737884905257566E-2</c:v>
                </c:pt>
                <c:pt idx="31">
                  <c:v>1.4137581614376888E-2</c:v>
                </c:pt>
                <c:pt idx="32">
                  <c:v>1.5650290722936101E-2</c:v>
                </c:pt>
                <c:pt idx="33">
                  <c:v>1.7276412258185738E-2</c:v>
                </c:pt>
                <c:pt idx="34">
                  <c:v>1.9014130686483142E-2</c:v>
                </c:pt>
                <c:pt idx="35">
                  <c:v>2.0858932722656046E-2</c:v>
                </c:pt>
                <c:pt idx="36">
                  <c:v>2.2803095661860315E-2</c:v>
                </c:pt>
                <c:pt idx="37">
                  <c:v>2.4835162433711776E-2</c:v>
                </c:pt>
                <c:pt idx="38">
                  <c:v>2.6939426180740928E-2</c:v>
                </c:pt>
                <c:pt idx="39">
                  <c:v>2.9095454653785224E-2</c:v>
                </c:pt>
                <c:pt idx="40">
                  <c:v>3.1277692801065196E-2</c:v>
                </c:pt>
                <c:pt idx="41">
                  <c:v>3.3455190103531061E-2</c:v>
                </c:pt>
                <c:pt idx="42">
                  <c:v>3.5591506721773213E-2</c:v>
                </c:pt>
                <c:pt idx="43">
                  <c:v>3.7644858326616272E-2</c:v>
                </c:pt>
                <c:pt idx="44">
                  <c:v>3.9568562244526935E-2</c:v>
                </c:pt>
                <c:pt idx="45">
                  <c:v>4.131184564821138E-2</c:v>
                </c:pt>
                <c:pt idx="46">
                  <c:v>4.2821068169765115E-2</c:v>
                </c:pt>
                <c:pt idx="47">
                  <c:v>4.4041394706230898E-2</c:v>
                </c:pt>
                <c:pt idx="48">
                  <c:v>4.4918927783159007E-2</c:v>
                </c:pt>
                <c:pt idx="49">
                  <c:v>4.5403271735158048E-2</c:v>
                </c:pt>
                <c:pt idx="50">
                  <c:v>4.5450453357205767E-2</c:v>
                </c:pt>
                <c:pt idx="51">
                  <c:v>4.5026067417969974E-2</c:v>
                </c:pt>
                <c:pt idx="52">
                  <c:v>4.4108454488820975E-2</c:v>
                </c:pt>
                <c:pt idx="53">
                  <c:v>4.2691659404115491E-2</c:v>
                </c:pt>
                <c:pt idx="54">
                  <c:v>4.0787870324863966E-2</c:v>
                </c:pt>
                <c:pt idx="55">
                  <c:v>3.8429011853637222E-2</c:v>
                </c:pt>
                <c:pt idx="56">
                  <c:v>3.5667172805807959E-2</c:v>
                </c:pt>
                <c:pt idx="57">
                  <c:v>3.2573600788505408E-2</c:v>
                </c:pt>
                <c:pt idx="58">
                  <c:v>2.9236098501477004E-2</c:v>
                </c:pt>
                <c:pt idx="59">
                  <c:v>2.5754810466582401E-2</c:v>
                </c:pt>
                <c:pt idx="60">
                  <c:v>2.2236583611317123E-2</c:v>
                </c:pt>
              </c:numCache>
            </c:numRef>
          </c:yVal>
          <c:smooth val="0"/>
          <c:extLst>
            <c:ext xmlns:c16="http://schemas.microsoft.com/office/drawing/2014/chart" uri="{C3380CC4-5D6E-409C-BE32-E72D297353CC}">
              <c16:uniqueId val="{00000002-D0B9-455C-882A-FEF6C3304FB0}"/>
            </c:ext>
          </c:extLst>
        </c:ser>
        <c:ser>
          <c:idx val="3"/>
          <c:order val="3"/>
          <c:tx>
            <c:v>Female AD cases = 2.546.151</c:v>
          </c:tx>
          <c:spPr>
            <a:ln w="25400" cap="rnd">
              <a:noFill/>
              <a:round/>
            </a:ln>
            <a:effectLst/>
          </c:spPr>
          <c:marker>
            <c:symbol val="circle"/>
            <c:size val="5"/>
            <c:spPr>
              <a:solidFill>
                <a:srgbClr val="FF0000"/>
              </a:solidFill>
              <a:ln w="9525">
                <a:noFill/>
              </a:ln>
              <a:effectLst/>
            </c:spPr>
          </c:marker>
          <c:xVal>
            <c:numRef>
              <c:f>'US-2020-byAge'!$A$152:$A$211</c:f>
              <c:numCache>
                <c:formatCode>General</c:formatCode>
                <c:ptCount val="60"/>
                <c:pt idx="0">
                  <c:v>41</c:v>
                </c:pt>
                <c:pt idx="1">
                  <c:v>42</c:v>
                </c:pt>
                <c:pt idx="2">
                  <c:v>43</c:v>
                </c:pt>
                <c:pt idx="3">
                  <c:v>44</c:v>
                </c:pt>
                <c:pt idx="4">
                  <c:v>45</c:v>
                </c:pt>
                <c:pt idx="5">
                  <c:v>46</c:v>
                </c:pt>
                <c:pt idx="6">
                  <c:v>47</c:v>
                </c:pt>
                <c:pt idx="7">
                  <c:v>48</c:v>
                </c:pt>
                <c:pt idx="8">
                  <c:v>49</c:v>
                </c:pt>
                <c:pt idx="9">
                  <c:v>50</c:v>
                </c:pt>
                <c:pt idx="10">
                  <c:v>51</c:v>
                </c:pt>
                <c:pt idx="11">
                  <c:v>52</c:v>
                </c:pt>
                <c:pt idx="12">
                  <c:v>53</c:v>
                </c:pt>
                <c:pt idx="13">
                  <c:v>54</c:v>
                </c:pt>
                <c:pt idx="14">
                  <c:v>55</c:v>
                </c:pt>
                <c:pt idx="15">
                  <c:v>56</c:v>
                </c:pt>
                <c:pt idx="16">
                  <c:v>57</c:v>
                </c:pt>
                <c:pt idx="17">
                  <c:v>58</c:v>
                </c:pt>
                <c:pt idx="18">
                  <c:v>59</c:v>
                </c:pt>
                <c:pt idx="19">
                  <c:v>60</c:v>
                </c:pt>
                <c:pt idx="20">
                  <c:v>61</c:v>
                </c:pt>
                <c:pt idx="21">
                  <c:v>62</c:v>
                </c:pt>
                <c:pt idx="22">
                  <c:v>63</c:v>
                </c:pt>
                <c:pt idx="23">
                  <c:v>64</c:v>
                </c:pt>
                <c:pt idx="24">
                  <c:v>65</c:v>
                </c:pt>
                <c:pt idx="25">
                  <c:v>66</c:v>
                </c:pt>
                <c:pt idx="26">
                  <c:v>67</c:v>
                </c:pt>
                <c:pt idx="27">
                  <c:v>68</c:v>
                </c:pt>
                <c:pt idx="28">
                  <c:v>69</c:v>
                </c:pt>
                <c:pt idx="29">
                  <c:v>70</c:v>
                </c:pt>
                <c:pt idx="30">
                  <c:v>71</c:v>
                </c:pt>
                <c:pt idx="31">
                  <c:v>72</c:v>
                </c:pt>
                <c:pt idx="32">
                  <c:v>73</c:v>
                </c:pt>
                <c:pt idx="33">
                  <c:v>74</c:v>
                </c:pt>
                <c:pt idx="34">
                  <c:v>75</c:v>
                </c:pt>
                <c:pt idx="35">
                  <c:v>76</c:v>
                </c:pt>
                <c:pt idx="36">
                  <c:v>77</c:v>
                </c:pt>
                <c:pt idx="37">
                  <c:v>78</c:v>
                </c:pt>
                <c:pt idx="38">
                  <c:v>79</c:v>
                </c:pt>
                <c:pt idx="39">
                  <c:v>80</c:v>
                </c:pt>
                <c:pt idx="40">
                  <c:v>81</c:v>
                </c:pt>
                <c:pt idx="41">
                  <c:v>82</c:v>
                </c:pt>
                <c:pt idx="42">
                  <c:v>83</c:v>
                </c:pt>
                <c:pt idx="43">
                  <c:v>84</c:v>
                </c:pt>
                <c:pt idx="44">
                  <c:v>85</c:v>
                </c:pt>
                <c:pt idx="45">
                  <c:v>86</c:v>
                </c:pt>
                <c:pt idx="46">
                  <c:v>87</c:v>
                </c:pt>
                <c:pt idx="47">
                  <c:v>88</c:v>
                </c:pt>
                <c:pt idx="48">
                  <c:v>89</c:v>
                </c:pt>
                <c:pt idx="49">
                  <c:v>90</c:v>
                </c:pt>
                <c:pt idx="50">
                  <c:v>91</c:v>
                </c:pt>
                <c:pt idx="51">
                  <c:v>92</c:v>
                </c:pt>
                <c:pt idx="52">
                  <c:v>93</c:v>
                </c:pt>
                <c:pt idx="53">
                  <c:v>94</c:v>
                </c:pt>
                <c:pt idx="54">
                  <c:v>95</c:v>
                </c:pt>
                <c:pt idx="55">
                  <c:v>96</c:v>
                </c:pt>
                <c:pt idx="56">
                  <c:v>97</c:v>
                </c:pt>
                <c:pt idx="57">
                  <c:v>98</c:v>
                </c:pt>
                <c:pt idx="58">
                  <c:v>99</c:v>
                </c:pt>
                <c:pt idx="59">
                  <c:v>100</c:v>
                </c:pt>
              </c:numCache>
            </c:numRef>
          </c:xVal>
          <c:yVal>
            <c:numRef>
              <c:f>'US-2020-byAge'!$W$148:$W$211</c:f>
              <c:numCache>
                <c:formatCode>General</c:formatCode>
                <c:ptCount val="64"/>
                <c:pt idx="0">
                  <c:v>3.2729182589742744E-4</c:v>
                </c:pt>
                <c:pt idx="3">
                  <c:v>0</c:v>
                </c:pt>
                <c:pt idx="4">
                  <c:v>3.5134874216615104E-4</c:v>
                </c:pt>
                <c:pt idx="5">
                  <c:v>4.0281327093120539E-4</c:v>
                </c:pt>
                <c:pt idx="6">
                  <c:v>4.6173813869306593E-4</c:v>
                </c:pt>
                <c:pt idx="7">
                  <c:v>5.2918549196090175E-4</c:v>
                </c:pt>
                <c:pt idx="8">
                  <c:v>6.0636391375003143E-4</c:v>
                </c:pt>
                <c:pt idx="9">
                  <c:v>6.9464742175753607E-4</c:v>
                </c:pt>
                <c:pt idx="10">
                  <c:v>7.9559663086323218E-4</c:v>
                </c:pt>
                <c:pt idx="11">
                  <c:v>9.1098224799567387E-4</c:v>
                </c:pt>
                <c:pt idx="12">
                  <c:v>1.0428110578003201E-3</c:v>
                </c:pt>
                <c:pt idx="13">
                  <c:v>1.193354539168861E-3</c:v>
                </c:pt>
                <c:pt idx="14">
                  <c:v>1.3651802228252569E-3</c:v>
                </c:pt>
                <c:pt idx="15">
                  <c:v>1.5611858554918777E-3</c:v>
                </c:pt>
                <c:pt idx="16">
                  <c:v>1.7846363726416487E-3</c:v>
                </c:pt>
                <c:pt idx="17">
                  <c:v>2.0392035946256901E-3</c:v>
                </c:pt>
                <c:pt idx="18">
                  <c:v>2.3290084442785172E-3</c:v>
                </c:pt>
                <c:pt idx="19">
                  <c:v>2.6586653311628716E-3</c:v>
                </c:pt>
                <c:pt idx="20">
                  <c:v>3.0333281505660276E-3</c:v>
                </c:pt>
                <c:pt idx="21">
                  <c:v>3.4587370952413668E-3</c:v>
                </c:pt>
                <c:pt idx="22">
                  <c:v>3.9412651646917093E-3</c:v>
                </c:pt>
                <c:pt idx="23">
                  <c:v>4.4879628696005286E-3</c:v>
                </c:pt>
                <c:pt idx="24">
                  <c:v>5.1065991563232598E-3</c:v>
                </c:pt>
                <c:pt idx="25">
                  <c:v>5.8056960065671756E-3</c:v>
                </c:pt>
                <c:pt idx="26">
                  <c:v>6.5945534896700376E-3</c:v>
                </c:pt>
                <c:pt idx="27">
                  <c:v>7.4832612503410315E-3</c:v>
                </c:pt>
                <c:pt idx="28">
                  <c:v>8.4826914981311966E-3</c:v>
                </c:pt>
                <c:pt idx="29">
                  <c:v>9.6044675270732984E-3</c:v>
                </c:pt>
                <c:pt idx="30">
                  <c:v>1.0860900644898126E-2</c:v>
                </c:pt>
                <c:pt idx="31">
                  <c:v>1.2264887154341287E-2</c:v>
                </c:pt>
                <c:pt idx="32">
                  <c:v>1.3829755746172725E-2</c:v>
                </c:pt>
                <c:pt idx="33">
                  <c:v>1.5569054401487663E-2</c:v>
                </c:pt>
                <c:pt idx="34">
                  <c:v>1.7496264758733612E-2</c:v>
                </c:pt>
                <c:pt idx="35">
                  <c:v>1.9624431019186095E-2</c:v>
                </c:pt>
                <c:pt idx="36">
                  <c:v>2.1965690033580652E-2</c:v>
                </c:pt>
                <c:pt idx="37">
                  <c:v>2.4530689481922455E-2</c:v>
                </c:pt>
                <c:pt idx="38">
                  <c:v>2.7327882344142802E-2</c:v>
                </c:pt>
                <c:pt idx="39">
                  <c:v>3.0362688547397428E-2</c:v>
                </c:pt>
                <c:pt idx="40">
                  <c:v>3.3636519219680791E-2</c:v>
                </c:pt>
                <c:pt idx="41">
                  <c:v>3.7145665885684111E-2</c:v>
                </c:pt>
                <c:pt idx="42">
                  <c:v>4.0880066739539117E-2</c:v>
                </c:pt>
                <c:pt idx="43">
                  <c:v>4.482197532144435E-2</c:v>
                </c:pt>
                <c:pt idx="44">
                  <c:v>4.8944573901470091E-2</c:v>
                </c:pt>
                <c:pt idx="45">
                  <c:v>5.3210594795047382E-2</c:v>
                </c:pt>
                <c:pt idx="46">
                  <c:v>5.757103747247206E-2</c:v>
                </c:pt>
                <c:pt idx="47">
                  <c:v>6.1964096859742343E-2</c:v>
                </c:pt>
                <c:pt idx="48">
                  <c:v>6.6314447013659295E-2</c:v>
                </c:pt>
                <c:pt idx="49">
                  <c:v>7.0533051668081631E-2</c:v>
                </c:pt>
                <c:pt idx="50">
                  <c:v>7.4517694971818288E-2</c:v>
                </c:pt>
                <c:pt idx="51">
                  <c:v>7.815443662978136E-2</c:v>
                </c:pt>
                <c:pt idx="52">
                  <c:v>8.1320188813796074E-2</c:v>
                </c:pt>
                <c:pt idx="53">
                  <c:v>8.3886579834304781E-2</c:v>
                </c:pt>
                <c:pt idx="54">
                  <c:v>8.5725203696855184E-2</c:v>
                </c:pt>
                <c:pt idx="55">
                  <c:v>8.6714248574071742E-2</c:v>
                </c:pt>
                <c:pt idx="56">
                  <c:v>8.674634744284089E-2</c:v>
                </c:pt>
                <c:pt idx="57">
                  <c:v>8.5737303107362078E-2</c:v>
                </c:pt>
                <c:pt idx="58">
                  <c:v>8.3635118833131794E-2</c:v>
                </c:pt>
                <c:pt idx="59">
                  <c:v>8.042853764670467E-2</c:v>
                </c:pt>
                <c:pt idx="60">
                  <c:v>7.6154093767674666E-2</c:v>
                </c:pt>
                <c:pt idx="61">
                  <c:v>7.0900556332909384E-2</c:v>
                </c:pt>
                <c:pt idx="62">
                  <c:v>6.480965332128355E-2</c:v>
                </c:pt>
                <c:pt idx="63">
                  <c:v>5.8072154455969069E-2</c:v>
                </c:pt>
              </c:numCache>
            </c:numRef>
          </c:yVal>
          <c:smooth val="0"/>
          <c:extLst>
            <c:ext xmlns:c16="http://schemas.microsoft.com/office/drawing/2014/chart" uri="{C3380CC4-5D6E-409C-BE32-E72D297353CC}">
              <c16:uniqueId val="{00000003-D0B9-455C-882A-FEF6C3304FB0}"/>
            </c:ext>
          </c:extLst>
        </c:ser>
        <c:dLbls>
          <c:showLegendKey val="0"/>
          <c:showVal val="0"/>
          <c:showCatName val="0"/>
          <c:showSerName val="0"/>
          <c:showPercent val="0"/>
          <c:showBubbleSize val="0"/>
        </c:dLbls>
        <c:axId val="1100499215"/>
        <c:axId val="1021187439"/>
      </c:scatterChart>
      <c:valAx>
        <c:axId val="1100499215"/>
        <c:scaling>
          <c:orientation val="minMax"/>
          <c:max val="100"/>
          <c:min val="4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1187439"/>
        <c:crosses val="autoZero"/>
        <c:crossBetween val="midCat"/>
        <c:majorUnit val="5"/>
      </c:valAx>
      <c:valAx>
        <c:axId val="1021187439"/>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0499215"/>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692147177255066E-2"/>
          <c:y val="0.16735983690112138"/>
          <c:w val="0.89808839112502237"/>
          <c:h val="0.73870869352340185"/>
        </c:manualLayout>
      </c:layout>
      <c:barChart>
        <c:barDir val="col"/>
        <c:grouping val="stacked"/>
        <c:varyColors val="0"/>
        <c:ser>
          <c:idx val="0"/>
          <c:order val="0"/>
          <c:tx>
            <c:strRef>
              <c:f>Females!$C$4</c:f>
              <c:strCache>
                <c:ptCount val="1"/>
                <c:pt idx="0">
                  <c:v>22</c:v>
                </c:pt>
              </c:strCache>
            </c:strRef>
          </c:tx>
          <c:spPr>
            <a:solidFill>
              <a:srgbClr val="7030A0"/>
            </a:solidFill>
            <a:ln>
              <a:noFill/>
            </a:ln>
            <a:effectLst/>
          </c:spPr>
          <c:invertIfNegative val="0"/>
          <c:cat>
            <c:strRef>
              <c:f>Females!$B$5:$B$21</c:f>
              <c:strCache>
                <c:ptCount val="17"/>
                <c:pt idx="0">
                  <c:v>Control</c:v>
                </c:pt>
                <c:pt idx="1">
                  <c:v>AD</c:v>
                </c:pt>
                <c:pt idx="3">
                  <c:v>Control</c:v>
                </c:pt>
                <c:pt idx="4">
                  <c:v>AD</c:v>
                </c:pt>
                <c:pt idx="6">
                  <c:v>Control</c:v>
                </c:pt>
                <c:pt idx="7">
                  <c:v>AD</c:v>
                </c:pt>
                <c:pt idx="9">
                  <c:v>Control</c:v>
                </c:pt>
                <c:pt idx="10">
                  <c:v>AD</c:v>
                </c:pt>
                <c:pt idx="12">
                  <c:v>Control</c:v>
                </c:pt>
                <c:pt idx="13">
                  <c:v>AD</c:v>
                </c:pt>
                <c:pt idx="15">
                  <c:v>Control</c:v>
                </c:pt>
                <c:pt idx="16">
                  <c:v>AD</c:v>
                </c:pt>
              </c:strCache>
            </c:strRef>
          </c:cat>
          <c:val>
            <c:numRef>
              <c:f>Females!$C$5:$C$21</c:f>
              <c:numCache>
                <c:formatCode>General</c:formatCode>
                <c:ptCount val="17"/>
                <c:pt idx="0">
                  <c:v>1.49</c:v>
                </c:pt>
                <c:pt idx="1">
                  <c:v>0</c:v>
                </c:pt>
                <c:pt idx="3">
                  <c:v>0</c:v>
                </c:pt>
                <c:pt idx="4">
                  <c:v>0</c:v>
                </c:pt>
                <c:pt idx="6">
                  <c:v>0</c:v>
                </c:pt>
                <c:pt idx="7">
                  <c:v>0</c:v>
                </c:pt>
                <c:pt idx="9">
                  <c:v>0.62000000000000022</c:v>
                </c:pt>
                <c:pt idx="10">
                  <c:v>0.28000000000000008</c:v>
                </c:pt>
                <c:pt idx="12">
                  <c:v>2.4099999999999997</c:v>
                </c:pt>
                <c:pt idx="13">
                  <c:v>0</c:v>
                </c:pt>
                <c:pt idx="15">
                  <c:v>0</c:v>
                </c:pt>
                <c:pt idx="16">
                  <c:v>0.48000000000000009</c:v>
                </c:pt>
              </c:numCache>
            </c:numRef>
          </c:val>
          <c:extLst>
            <c:ext xmlns:c16="http://schemas.microsoft.com/office/drawing/2014/chart" uri="{C3380CC4-5D6E-409C-BE32-E72D297353CC}">
              <c16:uniqueId val="{00000000-43E3-46F9-82BD-93A7C199F2C9}"/>
            </c:ext>
          </c:extLst>
        </c:ser>
        <c:ser>
          <c:idx val="1"/>
          <c:order val="1"/>
          <c:tx>
            <c:strRef>
              <c:f>Females!$D$4</c:f>
              <c:strCache>
                <c:ptCount val="1"/>
                <c:pt idx="0">
                  <c:v>23</c:v>
                </c:pt>
              </c:strCache>
            </c:strRef>
          </c:tx>
          <c:spPr>
            <a:solidFill>
              <a:srgbClr val="0070C0"/>
            </a:solidFill>
            <a:ln>
              <a:noFill/>
            </a:ln>
            <a:effectLst/>
          </c:spPr>
          <c:invertIfNegative val="0"/>
          <c:cat>
            <c:strRef>
              <c:f>Females!$B$5:$B$21</c:f>
              <c:strCache>
                <c:ptCount val="17"/>
                <c:pt idx="0">
                  <c:v>Control</c:v>
                </c:pt>
                <c:pt idx="1">
                  <c:v>AD</c:v>
                </c:pt>
                <c:pt idx="3">
                  <c:v>Control</c:v>
                </c:pt>
                <c:pt idx="4">
                  <c:v>AD</c:v>
                </c:pt>
                <c:pt idx="6">
                  <c:v>Control</c:v>
                </c:pt>
                <c:pt idx="7">
                  <c:v>AD</c:v>
                </c:pt>
                <c:pt idx="9">
                  <c:v>Control</c:v>
                </c:pt>
                <c:pt idx="10">
                  <c:v>AD</c:v>
                </c:pt>
                <c:pt idx="12">
                  <c:v>Control</c:v>
                </c:pt>
                <c:pt idx="13">
                  <c:v>AD</c:v>
                </c:pt>
                <c:pt idx="15">
                  <c:v>Control</c:v>
                </c:pt>
                <c:pt idx="16">
                  <c:v>AD</c:v>
                </c:pt>
              </c:strCache>
            </c:strRef>
          </c:cat>
          <c:val>
            <c:numRef>
              <c:f>Females!$D$5:$D$21</c:f>
              <c:numCache>
                <c:formatCode>General</c:formatCode>
                <c:ptCount val="17"/>
                <c:pt idx="0">
                  <c:v>13.43</c:v>
                </c:pt>
                <c:pt idx="1">
                  <c:v>2.3299999999999992</c:v>
                </c:pt>
                <c:pt idx="3">
                  <c:v>17.649999999999999</c:v>
                </c:pt>
                <c:pt idx="4">
                  <c:v>1.1599999999999995</c:v>
                </c:pt>
                <c:pt idx="6">
                  <c:v>11.54</c:v>
                </c:pt>
                <c:pt idx="7">
                  <c:v>2.0499999999999998</c:v>
                </c:pt>
                <c:pt idx="9">
                  <c:v>14.81</c:v>
                </c:pt>
                <c:pt idx="10">
                  <c:v>3.6</c:v>
                </c:pt>
                <c:pt idx="12">
                  <c:v>15.66</c:v>
                </c:pt>
                <c:pt idx="13">
                  <c:v>2.0499999999999998</c:v>
                </c:pt>
                <c:pt idx="15">
                  <c:v>20.830000000000005</c:v>
                </c:pt>
                <c:pt idx="16">
                  <c:v>1.45</c:v>
                </c:pt>
              </c:numCache>
            </c:numRef>
          </c:val>
          <c:extLst>
            <c:ext xmlns:c16="http://schemas.microsoft.com/office/drawing/2014/chart" uri="{C3380CC4-5D6E-409C-BE32-E72D297353CC}">
              <c16:uniqueId val="{00000001-43E3-46F9-82BD-93A7C199F2C9}"/>
            </c:ext>
          </c:extLst>
        </c:ser>
        <c:ser>
          <c:idx val="2"/>
          <c:order val="2"/>
          <c:tx>
            <c:strRef>
              <c:f>Females!$E$4</c:f>
              <c:strCache>
                <c:ptCount val="1"/>
                <c:pt idx="0">
                  <c:v>33</c:v>
                </c:pt>
              </c:strCache>
            </c:strRef>
          </c:tx>
          <c:spPr>
            <a:solidFill>
              <a:srgbClr val="00B050"/>
            </a:solidFill>
            <a:ln>
              <a:noFill/>
            </a:ln>
            <a:effectLst/>
          </c:spPr>
          <c:invertIfNegative val="0"/>
          <c:cat>
            <c:strRef>
              <c:f>Females!$B$5:$B$21</c:f>
              <c:strCache>
                <c:ptCount val="17"/>
                <c:pt idx="0">
                  <c:v>Control</c:v>
                </c:pt>
                <c:pt idx="1">
                  <c:v>AD</c:v>
                </c:pt>
                <c:pt idx="3">
                  <c:v>Control</c:v>
                </c:pt>
                <c:pt idx="4">
                  <c:v>AD</c:v>
                </c:pt>
                <c:pt idx="6">
                  <c:v>Control</c:v>
                </c:pt>
                <c:pt idx="7">
                  <c:v>AD</c:v>
                </c:pt>
                <c:pt idx="9">
                  <c:v>Control</c:v>
                </c:pt>
                <c:pt idx="10">
                  <c:v>AD</c:v>
                </c:pt>
                <c:pt idx="12">
                  <c:v>Control</c:v>
                </c:pt>
                <c:pt idx="13">
                  <c:v>AD</c:v>
                </c:pt>
                <c:pt idx="15">
                  <c:v>Control</c:v>
                </c:pt>
                <c:pt idx="16">
                  <c:v>AD</c:v>
                </c:pt>
              </c:strCache>
            </c:strRef>
          </c:cat>
          <c:val>
            <c:numRef>
              <c:f>Females!$E$5:$E$21</c:f>
              <c:numCache>
                <c:formatCode>General</c:formatCode>
                <c:ptCount val="17"/>
                <c:pt idx="0">
                  <c:v>53.730000000000011</c:v>
                </c:pt>
                <c:pt idx="1">
                  <c:v>23.259999999999994</c:v>
                </c:pt>
                <c:pt idx="3">
                  <c:v>48.53</c:v>
                </c:pt>
                <c:pt idx="4">
                  <c:v>11.63</c:v>
                </c:pt>
                <c:pt idx="6">
                  <c:v>60</c:v>
                </c:pt>
                <c:pt idx="7">
                  <c:v>14.34</c:v>
                </c:pt>
                <c:pt idx="9">
                  <c:v>59.88</c:v>
                </c:pt>
                <c:pt idx="10">
                  <c:v>24.650000000000006</c:v>
                </c:pt>
                <c:pt idx="12">
                  <c:v>57.83</c:v>
                </c:pt>
                <c:pt idx="13">
                  <c:v>29.69</c:v>
                </c:pt>
                <c:pt idx="15">
                  <c:v>65.28</c:v>
                </c:pt>
                <c:pt idx="16">
                  <c:v>49.28</c:v>
                </c:pt>
              </c:numCache>
            </c:numRef>
          </c:val>
          <c:extLst>
            <c:ext xmlns:c16="http://schemas.microsoft.com/office/drawing/2014/chart" uri="{C3380CC4-5D6E-409C-BE32-E72D297353CC}">
              <c16:uniqueId val="{00000002-43E3-46F9-82BD-93A7C199F2C9}"/>
            </c:ext>
          </c:extLst>
        </c:ser>
        <c:ser>
          <c:idx val="3"/>
          <c:order val="3"/>
          <c:tx>
            <c:strRef>
              <c:f>Females!$F$4</c:f>
              <c:strCache>
                <c:ptCount val="1"/>
                <c:pt idx="0">
                  <c:v>24</c:v>
                </c:pt>
              </c:strCache>
            </c:strRef>
          </c:tx>
          <c:spPr>
            <a:solidFill>
              <a:srgbClr val="FFFF00"/>
            </a:solidFill>
            <a:ln>
              <a:noFill/>
            </a:ln>
            <a:effectLst/>
          </c:spPr>
          <c:invertIfNegative val="0"/>
          <c:cat>
            <c:strRef>
              <c:f>Females!$B$5:$B$21</c:f>
              <c:strCache>
                <c:ptCount val="17"/>
                <c:pt idx="0">
                  <c:v>Control</c:v>
                </c:pt>
                <c:pt idx="1">
                  <c:v>AD</c:v>
                </c:pt>
                <c:pt idx="3">
                  <c:v>Control</c:v>
                </c:pt>
                <c:pt idx="4">
                  <c:v>AD</c:v>
                </c:pt>
                <c:pt idx="6">
                  <c:v>Control</c:v>
                </c:pt>
                <c:pt idx="7">
                  <c:v>AD</c:v>
                </c:pt>
                <c:pt idx="9">
                  <c:v>Control</c:v>
                </c:pt>
                <c:pt idx="10">
                  <c:v>AD</c:v>
                </c:pt>
                <c:pt idx="12">
                  <c:v>Control</c:v>
                </c:pt>
                <c:pt idx="13">
                  <c:v>AD</c:v>
                </c:pt>
                <c:pt idx="15">
                  <c:v>Control</c:v>
                </c:pt>
                <c:pt idx="16">
                  <c:v>AD</c:v>
                </c:pt>
              </c:strCache>
            </c:strRef>
          </c:cat>
          <c:val>
            <c:numRef>
              <c:f>Females!$F$5:$F$21</c:f>
              <c:numCache>
                <c:formatCode>General</c:formatCode>
                <c:ptCount val="17"/>
                <c:pt idx="0">
                  <c:v>2.9899999999999998</c:v>
                </c:pt>
                <c:pt idx="1">
                  <c:v>0</c:v>
                </c:pt>
                <c:pt idx="3">
                  <c:v>2.94</c:v>
                </c:pt>
                <c:pt idx="4">
                  <c:v>1.1599999999999995</c:v>
                </c:pt>
                <c:pt idx="6">
                  <c:v>3.8499999999999992</c:v>
                </c:pt>
                <c:pt idx="7">
                  <c:v>2.8699999999999997</c:v>
                </c:pt>
                <c:pt idx="9">
                  <c:v>1.85</c:v>
                </c:pt>
                <c:pt idx="10">
                  <c:v>2.77</c:v>
                </c:pt>
                <c:pt idx="12">
                  <c:v>2.4099999999999997</c:v>
                </c:pt>
                <c:pt idx="13">
                  <c:v>3.4099999999999997</c:v>
                </c:pt>
                <c:pt idx="15">
                  <c:v>1.3900000000000001</c:v>
                </c:pt>
                <c:pt idx="16">
                  <c:v>5.8</c:v>
                </c:pt>
              </c:numCache>
            </c:numRef>
          </c:val>
          <c:extLst>
            <c:ext xmlns:c16="http://schemas.microsoft.com/office/drawing/2014/chart" uri="{C3380CC4-5D6E-409C-BE32-E72D297353CC}">
              <c16:uniqueId val="{00000003-43E3-46F9-82BD-93A7C199F2C9}"/>
            </c:ext>
          </c:extLst>
        </c:ser>
        <c:ser>
          <c:idx val="4"/>
          <c:order val="4"/>
          <c:tx>
            <c:strRef>
              <c:f>Females!$G$4</c:f>
              <c:strCache>
                <c:ptCount val="1"/>
                <c:pt idx="0">
                  <c:v>34</c:v>
                </c:pt>
              </c:strCache>
            </c:strRef>
          </c:tx>
          <c:spPr>
            <a:solidFill>
              <a:srgbClr val="FFC000"/>
            </a:solidFill>
            <a:ln>
              <a:noFill/>
            </a:ln>
            <a:effectLst/>
          </c:spPr>
          <c:invertIfNegative val="0"/>
          <c:cat>
            <c:strRef>
              <c:f>Females!$B$5:$B$21</c:f>
              <c:strCache>
                <c:ptCount val="17"/>
                <c:pt idx="0">
                  <c:v>Control</c:v>
                </c:pt>
                <c:pt idx="1">
                  <c:v>AD</c:v>
                </c:pt>
                <c:pt idx="3">
                  <c:v>Control</c:v>
                </c:pt>
                <c:pt idx="4">
                  <c:v>AD</c:v>
                </c:pt>
                <c:pt idx="6">
                  <c:v>Control</c:v>
                </c:pt>
                <c:pt idx="7">
                  <c:v>AD</c:v>
                </c:pt>
                <c:pt idx="9">
                  <c:v>Control</c:v>
                </c:pt>
                <c:pt idx="10">
                  <c:v>AD</c:v>
                </c:pt>
                <c:pt idx="12">
                  <c:v>Control</c:v>
                </c:pt>
                <c:pt idx="13">
                  <c:v>AD</c:v>
                </c:pt>
                <c:pt idx="15">
                  <c:v>Control</c:v>
                </c:pt>
                <c:pt idx="16">
                  <c:v>AD</c:v>
                </c:pt>
              </c:strCache>
            </c:strRef>
          </c:cat>
          <c:val>
            <c:numRef>
              <c:f>Females!$G$5:$G$21</c:f>
              <c:numCache>
                <c:formatCode>General</c:formatCode>
                <c:ptCount val="17"/>
                <c:pt idx="0">
                  <c:v>23.88</c:v>
                </c:pt>
                <c:pt idx="1">
                  <c:v>51.160000000000011</c:v>
                </c:pt>
                <c:pt idx="3">
                  <c:v>29.41</c:v>
                </c:pt>
                <c:pt idx="4">
                  <c:v>58.14</c:v>
                </c:pt>
                <c:pt idx="6">
                  <c:v>20</c:v>
                </c:pt>
                <c:pt idx="7">
                  <c:v>59.02</c:v>
                </c:pt>
                <c:pt idx="9">
                  <c:v>22.22</c:v>
                </c:pt>
                <c:pt idx="10">
                  <c:v>53.74</c:v>
                </c:pt>
                <c:pt idx="12">
                  <c:v>21.69</c:v>
                </c:pt>
                <c:pt idx="13">
                  <c:v>53.92</c:v>
                </c:pt>
                <c:pt idx="15">
                  <c:v>12.5</c:v>
                </c:pt>
                <c:pt idx="16">
                  <c:v>35.75</c:v>
                </c:pt>
              </c:numCache>
            </c:numRef>
          </c:val>
          <c:extLst>
            <c:ext xmlns:c16="http://schemas.microsoft.com/office/drawing/2014/chart" uri="{C3380CC4-5D6E-409C-BE32-E72D297353CC}">
              <c16:uniqueId val="{00000004-43E3-46F9-82BD-93A7C199F2C9}"/>
            </c:ext>
          </c:extLst>
        </c:ser>
        <c:ser>
          <c:idx val="5"/>
          <c:order val="5"/>
          <c:tx>
            <c:strRef>
              <c:f>Females!$H$4</c:f>
              <c:strCache>
                <c:ptCount val="1"/>
                <c:pt idx="0">
                  <c:v>44</c:v>
                </c:pt>
              </c:strCache>
            </c:strRef>
          </c:tx>
          <c:spPr>
            <a:solidFill>
              <a:srgbClr val="C00000"/>
            </a:solidFill>
            <a:ln>
              <a:noFill/>
            </a:ln>
            <a:effectLst/>
          </c:spPr>
          <c:invertIfNegative val="0"/>
          <c:cat>
            <c:strRef>
              <c:f>Females!$B$5:$B$21</c:f>
              <c:strCache>
                <c:ptCount val="17"/>
                <c:pt idx="0">
                  <c:v>Control</c:v>
                </c:pt>
                <c:pt idx="1">
                  <c:v>AD</c:v>
                </c:pt>
                <c:pt idx="3">
                  <c:v>Control</c:v>
                </c:pt>
                <c:pt idx="4">
                  <c:v>AD</c:v>
                </c:pt>
                <c:pt idx="6">
                  <c:v>Control</c:v>
                </c:pt>
                <c:pt idx="7">
                  <c:v>AD</c:v>
                </c:pt>
                <c:pt idx="9">
                  <c:v>Control</c:v>
                </c:pt>
                <c:pt idx="10">
                  <c:v>AD</c:v>
                </c:pt>
                <c:pt idx="12">
                  <c:v>Control</c:v>
                </c:pt>
                <c:pt idx="13">
                  <c:v>AD</c:v>
                </c:pt>
                <c:pt idx="15">
                  <c:v>Control</c:v>
                </c:pt>
                <c:pt idx="16">
                  <c:v>AD</c:v>
                </c:pt>
              </c:strCache>
            </c:strRef>
          </c:cat>
          <c:val>
            <c:numRef>
              <c:f>Females!$H$5:$H$21</c:f>
              <c:numCache>
                <c:formatCode>General</c:formatCode>
                <c:ptCount val="17"/>
                <c:pt idx="0">
                  <c:v>4.4800000000000004</c:v>
                </c:pt>
                <c:pt idx="1">
                  <c:v>23.259999999999994</c:v>
                </c:pt>
                <c:pt idx="3">
                  <c:v>1.47</c:v>
                </c:pt>
                <c:pt idx="4">
                  <c:v>27.91</c:v>
                </c:pt>
                <c:pt idx="6">
                  <c:v>4.6199999999999983</c:v>
                </c:pt>
                <c:pt idx="7">
                  <c:v>21.72</c:v>
                </c:pt>
                <c:pt idx="9">
                  <c:v>0.62000000000000022</c:v>
                </c:pt>
                <c:pt idx="10">
                  <c:v>14.96</c:v>
                </c:pt>
                <c:pt idx="12">
                  <c:v>0</c:v>
                </c:pt>
                <c:pt idx="13">
                  <c:v>10.92</c:v>
                </c:pt>
                <c:pt idx="15">
                  <c:v>0</c:v>
                </c:pt>
                <c:pt idx="16">
                  <c:v>7.25</c:v>
                </c:pt>
              </c:numCache>
            </c:numRef>
          </c:val>
          <c:extLst>
            <c:ext xmlns:c16="http://schemas.microsoft.com/office/drawing/2014/chart" uri="{C3380CC4-5D6E-409C-BE32-E72D297353CC}">
              <c16:uniqueId val="{00000005-43E3-46F9-82BD-93A7C199F2C9}"/>
            </c:ext>
          </c:extLst>
        </c:ser>
        <c:dLbls>
          <c:showLegendKey val="0"/>
          <c:showVal val="0"/>
          <c:showCatName val="0"/>
          <c:showSerName val="0"/>
          <c:showPercent val="0"/>
          <c:showBubbleSize val="0"/>
        </c:dLbls>
        <c:gapWidth val="150"/>
        <c:overlap val="100"/>
        <c:axId val="119489280"/>
        <c:axId val="119490816"/>
      </c:barChart>
      <c:catAx>
        <c:axId val="119489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490816"/>
        <c:crosses val="autoZero"/>
        <c:auto val="1"/>
        <c:lblAlgn val="ctr"/>
        <c:lblOffset val="100"/>
        <c:noMultiLvlLbl val="0"/>
      </c:catAx>
      <c:valAx>
        <c:axId val="11949081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Percent</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9489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b="1" dirty="0"/>
              <a:t>Survival (no Alzheimer) by APOE genotype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0587488534912576E-2"/>
          <c:y val="0.17243142724314273"/>
          <c:w val="0.67015713120503229"/>
          <c:h val="0.72009173539500027"/>
        </c:manualLayout>
      </c:layout>
      <c:scatterChart>
        <c:scatterStyle val="lineMarker"/>
        <c:varyColors val="0"/>
        <c:ser>
          <c:idx val="0"/>
          <c:order val="0"/>
          <c:tx>
            <c:v>All genotypes</c:v>
          </c:tx>
          <c:spPr>
            <a:ln w="25400" cap="rnd">
              <a:noFill/>
              <a:round/>
            </a:ln>
            <a:effectLst/>
          </c:spPr>
          <c:marker>
            <c:symbol val="circle"/>
            <c:size val="5"/>
            <c:spPr>
              <a:solidFill>
                <a:schemeClr val="accent1"/>
              </a:solidFill>
              <a:ln w="9525">
                <a:solidFill>
                  <a:schemeClr val="accent1"/>
                </a:solidFill>
              </a:ln>
              <a:effectLst/>
            </c:spPr>
          </c:marker>
          <c:xVal>
            <c:numRef>
              <c:f>'US-2020-byAge'!$A$51:$A$107</c:f>
              <c:numCache>
                <c:formatCode>General</c:formatCode>
                <c:ptCount val="57"/>
                <c:pt idx="0">
                  <c:v>44</c:v>
                </c:pt>
                <c:pt idx="1">
                  <c:v>45</c:v>
                </c:pt>
                <c:pt idx="2">
                  <c:v>46</c:v>
                </c:pt>
                <c:pt idx="3">
                  <c:v>47</c:v>
                </c:pt>
                <c:pt idx="4">
                  <c:v>48</c:v>
                </c:pt>
                <c:pt idx="5">
                  <c:v>49</c:v>
                </c:pt>
                <c:pt idx="6">
                  <c:v>50</c:v>
                </c:pt>
                <c:pt idx="7">
                  <c:v>51</c:v>
                </c:pt>
                <c:pt idx="8">
                  <c:v>52</c:v>
                </c:pt>
                <c:pt idx="9">
                  <c:v>53</c:v>
                </c:pt>
                <c:pt idx="10">
                  <c:v>54</c:v>
                </c:pt>
                <c:pt idx="11">
                  <c:v>55</c:v>
                </c:pt>
                <c:pt idx="12">
                  <c:v>56</c:v>
                </c:pt>
                <c:pt idx="13">
                  <c:v>57</c:v>
                </c:pt>
                <c:pt idx="14">
                  <c:v>58</c:v>
                </c:pt>
                <c:pt idx="15">
                  <c:v>59</c:v>
                </c:pt>
                <c:pt idx="16">
                  <c:v>60</c:v>
                </c:pt>
                <c:pt idx="17">
                  <c:v>61</c:v>
                </c:pt>
                <c:pt idx="18">
                  <c:v>62</c:v>
                </c:pt>
                <c:pt idx="19">
                  <c:v>63</c:v>
                </c:pt>
                <c:pt idx="20">
                  <c:v>64</c:v>
                </c:pt>
                <c:pt idx="21">
                  <c:v>65</c:v>
                </c:pt>
                <c:pt idx="22">
                  <c:v>66</c:v>
                </c:pt>
                <c:pt idx="23">
                  <c:v>67</c:v>
                </c:pt>
                <c:pt idx="24">
                  <c:v>68</c:v>
                </c:pt>
                <c:pt idx="25">
                  <c:v>69</c:v>
                </c:pt>
                <c:pt idx="26">
                  <c:v>70</c:v>
                </c:pt>
                <c:pt idx="27">
                  <c:v>71</c:v>
                </c:pt>
                <c:pt idx="28">
                  <c:v>72</c:v>
                </c:pt>
                <c:pt idx="29">
                  <c:v>73</c:v>
                </c:pt>
                <c:pt idx="30">
                  <c:v>74</c:v>
                </c:pt>
                <c:pt idx="31">
                  <c:v>75</c:v>
                </c:pt>
                <c:pt idx="32">
                  <c:v>76</c:v>
                </c:pt>
                <c:pt idx="33">
                  <c:v>77</c:v>
                </c:pt>
                <c:pt idx="34">
                  <c:v>78</c:v>
                </c:pt>
                <c:pt idx="35">
                  <c:v>79</c:v>
                </c:pt>
                <c:pt idx="36">
                  <c:v>80</c:v>
                </c:pt>
                <c:pt idx="37">
                  <c:v>81</c:v>
                </c:pt>
                <c:pt idx="38">
                  <c:v>82</c:v>
                </c:pt>
                <c:pt idx="39">
                  <c:v>83</c:v>
                </c:pt>
                <c:pt idx="40">
                  <c:v>84</c:v>
                </c:pt>
                <c:pt idx="41">
                  <c:v>85</c:v>
                </c:pt>
                <c:pt idx="42">
                  <c:v>86</c:v>
                </c:pt>
                <c:pt idx="43">
                  <c:v>87</c:v>
                </c:pt>
                <c:pt idx="44">
                  <c:v>88</c:v>
                </c:pt>
                <c:pt idx="45">
                  <c:v>89</c:v>
                </c:pt>
                <c:pt idx="46">
                  <c:v>90</c:v>
                </c:pt>
                <c:pt idx="47">
                  <c:v>91</c:v>
                </c:pt>
                <c:pt idx="48">
                  <c:v>92</c:v>
                </c:pt>
                <c:pt idx="49">
                  <c:v>93</c:v>
                </c:pt>
                <c:pt idx="50">
                  <c:v>94</c:v>
                </c:pt>
                <c:pt idx="51">
                  <c:v>95</c:v>
                </c:pt>
                <c:pt idx="52">
                  <c:v>96</c:v>
                </c:pt>
                <c:pt idx="53">
                  <c:v>97</c:v>
                </c:pt>
                <c:pt idx="54">
                  <c:v>98</c:v>
                </c:pt>
                <c:pt idx="55">
                  <c:v>99</c:v>
                </c:pt>
                <c:pt idx="56">
                  <c:v>100</c:v>
                </c:pt>
              </c:numCache>
            </c:numRef>
          </c:xVal>
          <c:yVal>
            <c:numRef>
              <c:f>'US-2020-byAge'!$S$51:$S$107</c:f>
              <c:numCache>
                <c:formatCode>General</c:formatCode>
                <c:ptCount val="57"/>
                <c:pt idx="0">
                  <c:v>0.99609165374160102</c:v>
                </c:pt>
                <c:pt idx="1">
                  <c:v>0.99551049161667693</c:v>
                </c:pt>
                <c:pt idx="2">
                  <c:v>0.99484333008075843</c:v>
                </c:pt>
                <c:pt idx="3">
                  <c:v>0.9940775144857068</c:v>
                </c:pt>
                <c:pt idx="4">
                  <c:v>0.9931985508640746</c:v>
                </c:pt>
                <c:pt idx="5">
                  <c:v>0.99218984587589132</c:v>
                </c:pt>
                <c:pt idx="6">
                  <c:v>0.99103241233293093</c:v>
                </c:pt>
                <c:pt idx="7">
                  <c:v>0.98970453651290369</c:v>
                </c:pt>
                <c:pt idx="8">
                  <c:v>0.98818140332483762</c:v>
                </c:pt>
                <c:pt idx="9">
                  <c:v>0.98643467533815621</c:v>
                </c:pt>
                <c:pt idx="10">
                  <c:v>0.98443202179335043</c:v>
                </c:pt>
                <c:pt idx="11">
                  <c:v>0.9821365940410588</c:v>
                </c:pt>
                <c:pt idx="12">
                  <c:v>0.97950644450076629</c:v>
                </c:pt>
                <c:pt idx="13">
                  <c:v>0.97649388731081488</c:v>
                </c:pt>
                <c:pt idx="14">
                  <c:v>0.97304480051437103</c:v>
                </c:pt>
                <c:pt idx="15">
                  <c:v>0.96909787209189835</c:v>
                </c:pt>
                <c:pt idx="16">
                  <c:v>0.96458379566325414</c:v>
                </c:pt>
                <c:pt idx="17">
                  <c:v>0.95942442655830074</c:v>
                </c:pt>
                <c:pt idx="18">
                  <c:v>0.95353191558195716</c:v>
                </c:pt>
                <c:pt idx="19">
                  <c:v>0.94680784664375151</c:v>
                </c:pt>
                <c:pt idx="20">
                  <c:v>0.93914241602708104</c:v>
                </c:pt>
                <c:pt idx="21">
                  <c:v>0.93041370605126261</c:v>
                </c:pt>
                <c:pt idx="22">
                  <c:v>0.92048712488086804</c:v>
                </c:pt>
                <c:pt idx="23">
                  <c:v>0.90921510789385529</c:v>
                </c:pt>
                <c:pt idx="24">
                  <c:v>0.89643720484310674</c:v>
                </c:pt>
                <c:pt idx="25">
                  <c:v>0.88198071125549626</c:v>
                </c:pt>
                <c:pt idx="26">
                  <c:v>0.86566204177722672</c:v>
                </c:pt>
                <c:pt idx="27">
                  <c:v>0.84728908622461596</c:v>
                </c:pt>
                <c:pt idx="28">
                  <c:v>0.8266648331835057</c:v>
                </c:pt>
                <c:pt idx="29">
                  <c:v>0.80359258615182905</c:v>
                </c:pt>
                <c:pt idx="30">
                  <c:v>0.77788312533761339</c:v>
                </c:pt>
                <c:pt idx="31">
                  <c:v>0.74936417200986294</c:v>
                </c:pt>
                <c:pt idx="32">
                  <c:v>0.71789247419691482</c:v>
                </c:pt>
                <c:pt idx="33">
                  <c:v>0.6833687289844651</c:v>
                </c:pt>
                <c:pt idx="34">
                  <c:v>0.64575535828677133</c:v>
                </c:pt>
                <c:pt idx="35">
                  <c:v>0.60509682847433699</c:v>
                </c:pt>
                <c:pt idx="36">
                  <c:v>0.56154171760807914</c:v>
                </c:pt>
                <c:pt idx="37">
                  <c:v>0.5153650664354531</c:v>
                </c:pt>
                <c:pt idx="38">
                  <c:v>0.46698870766119838</c:v>
                </c:pt>
                <c:pt idx="39">
                  <c:v>0.41699631087400568</c:v>
                </c:pt>
                <c:pt idx="40">
                  <c:v>0.36613894777470923</c:v>
                </c:pt>
                <c:pt idx="41">
                  <c:v>0.3153263239923641</c:v>
                </c:pt>
                <c:pt idx="42">
                  <c:v>0.26559881295826071</c:v>
                </c:pt>
                <c:pt idx="43">
                  <c:v>0.21807653279915526</c:v>
                </c:pt>
                <c:pt idx="44">
                  <c:v>0.17388439213473547</c:v>
                </c:pt>
                <c:pt idx="45">
                  <c:v>0.13405654863586333</c:v>
                </c:pt>
                <c:pt idx="46">
                  <c:v>9.9429815068280247E-2</c:v>
                </c:pt>
                <c:pt idx="47">
                  <c:v>7.0542108282740781E-2</c:v>
                </c:pt>
                <c:pt idx="48">
                  <c:v>4.7556955392529049E-2</c:v>
                </c:pt>
                <c:pt idx="49">
                  <c:v>3.0235515587707276E-2</c:v>
                </c:pt>
                <c:pt idx="50">
                  <c:v>1.7970999987611778E-2</c:v>
                </c:pt>
                <c:pt idx="51">
                  <c:v>9.886201071069696E-3</c:v>
                </c:pt>
                <c:pt idx="52">
                  <c:v>4.9761452232759467E-3</c:v>
                </c:pt>
                <c:pt idx="53">
                  <c:v>2.26164409118578E-3</c:v>
                </c:pt>
                <c:pt idx="54">
                  <c:v>9.141783530108524E-4</c:v>
                </c:pt>
                <c:pt idx="55">
                  <c:v>3.2295399676702174E-4</c:v>
                </c:pt>
                <c:pt idx="56">
                  <c:v>9.7736110997360636E-5</c:v>
                </c:pt>
              </c:numCache>
            </c:numRef>
          </c:yVal>
          <c:smooth val="0"/>
          <c:extLst>
            <c:ext xmlns:c16="http://schemas.microsoft.com/office/drawing/2014/chart" uri="{C3380CC4-5D6E-409C-BE32-E72D297353CC}">
              <c16:uniqueId val="{00000000-0BA3-4581-9A82-35D5EF9E9AC2}"/>
            </c:ext>
          </c:extLst>
        </c:ser>
        <c:ser>
          <c:idx val="1"/>
          <c:order val="1"/>
          <c:tx>
            <c:v>APOE e3/3</c:v>
          </c:tx>
          <c:spPr>
            <a:ln w="25400" cap="rnd">
              <a:noFill/>
              <a:round/>
            </a:ln>
            <a:effectLst/>
          </c:spPr>
          <c:marker>
            <c:symbol val="circle"/>
            <c:size val="5"/>
            <c:spPr>
              <a:solidFill>
                <a:schemeClr val="accent2"/>
              </a:solidFill>
              <a:ln w="9525">
                <a:solidFill>
                  <a:schemeClr val="accent2"/>
                </a:solidFill>
              </a:ln>
              <a:effectLst/>
            </c:spPr>
          </c:marker>
          <c:xVal>
            <c:numRef>
              <c:f>'US-2020-byAge'!$A$51:$A$107</c:f>
              <c:numCache>
                <c:formatCode>General</c:formatCode>
                <c:ptCount val="57"/>
                <c:pt idx="0">
                  <c:v>44</c:v>
                </c:pt>
                <c:pt idx="1">
                  <c:v>45</c:v>
                </c:pt>
                <c:pt idx="2">
                  <c:v>46</c:v>
                </c:pt>
                <c:pt idx="3">
                  <c:v>47</c:v>
                </c:pt>
                <c:pt idx="4">
                  <c:v>48</c:v>
                </c:pt>
                <c:pt idx="5">
                  <c:v>49</c:v>
                </c:pt>
                <c:pt idx="6">
                  <c:v>50</c:v>
                </c:pt>
                <c:pt idx="7">
                  <c:v>51</c:v>
                </c:pt>
                <c:pt idx="8">
                  <c:v>52</c:v>
                </c:pt>
                <c:pt idx="9">
                  <c:v>53</c:v>
                </c:pt>
                <c:pt idx="10">
                  <c:v>54</c:v>
                </c:pt>
                <c:pt idx="11">
                  <c:v>55</c:v>
                </c:pt>
                <c:pt idx="12">
                  <c:v>56</c:v>
                </c:pt>
                <c:pt idx="13">
                  <c:v>57</c:v>
                </c:pt>
                <c:pt idx="14">
                  <c:v>58</c:v>
                </c:pt>
                <c:pt idx="15">
                  <c:v>59</c:v>
                </c:pt>
                <c:pt idx="16">
                  <c:v>60</c:v>
                </c:pt>
                <c:pt idx="17">
                  <c:v>61</c:v>
                </c:pt>
                <c:pt idx="18">
                  <c:v>62</c:v>
                </c:pt>
                <c:pt idx="19">
                  <c:v>63</c:v>
                </c:pt>
                <c:pt idx="20">
                  <c:v>64</c:v>
                </c:pt>
                <c:pt idx="21">
                  <c:v>65</c:v>
                </c:pt>
                <c:pt idx="22">
                  <c:v>66</c:v>
                </c:pt>
                <c:pt idx="23">
                  <c:v>67</c:v>
                </c:pt>
                <c:pt idx="24">
                  <c:v>68</c:v>
                </c:pt>
                <c:pt idx="25">
                  <c:v>69</c:v>
                </c:pt>
                <c:pt idx="26">
                  <c:v>70</c:v>
                </c:pt>
                <c:pt idx="27">
                  <c:v>71</c:v>
                </c:pt>
                <c:pt idx="28">
                  <c:v>72</c:v>
                </c:pt>
                <c:pt idx="29">
                  <c:v>73</c:v>
                </c:pt>
                <c:pt idx="30">
                  <c:v>74</c:v>
                </c:pt>
                <c:pt idx="31">
                  <c:v>75</c:v>
                </c:pt>
                <c:pt idx="32">
                  <c:v>76</c:v>
                </c:pt>
                <c:pt idx="33">
                  <c:v>77</c:v>
                </c:pt>
                <c:pt idx="34">
                  <c:v>78</c:v>
                </c:pt>
                <c:pt idx="35">
                  <c:v>79</c:v>
                </c:pt>
                <c:pt idx="36">
                  <c:v>80</c:v>
                </c:pt>
                <c:pt idx="37">
                  <c:v>81</c:v>
                </c:pt>
                <c:pt idx="38">
                  <c:v>82</c:v>
                </c:pt>
                <c:pt idx="39">
                  <c:v>83</c:v>
                </c:pt>
                <c:pt idx="40">
                  <c:v>84</c:v>
                </c:pt>
                <c:pt idx="41">
                  <c:v>85</c:v>
                </c:pt>
                <c:pt idx="42">
                  <c:v>86</c:v>
                </c:pt>
                <c:pt idx="43">
                  <c:v>87</c:v>
                </c:pt>
                <c:pt idx="44">
                  <c:v>88</c:v>
                </c:pt>
                <c:pt idx="45">
                  <c:v>89</c:v>
                </c:pt>
                <c:pt idx="46">
                  <c:v>90</c:v>
                </c:pt>
                <c:pt idx="47">
                  <c:v>91</c:v>
                </c:pt>
                <c:pt idx="48">
                  <c:v>92</c:v>
                </c:pt>
                <c:pt idx="49">
                  <c:v>93</c:v>
                </c:pt>
                <c:pt idx="50">
                  <c:v>94</c:v>
                </c:pt>
                <c:pt idx="51">
                  <c:v>95</c:v>
                </c:pt>
                <c:pt idx="52">
                  <c:v>96</c:v>
                </c:pt>
                <c:pt idx="53">
                  <c:v>97</c:v>
                </c:pt>
                <c:pt idx="54">
                  <c:v>98</c:v>
                </c:pt>
                <c:pt idx="55">
                  <c:v>99</c:v>
                </c:pt>
                <c:pt idx="56">
                  <c:v>100</c:v>
                </c:pt>
              </c:numCache>
            </c:numRef>
          </c:xVal>
          <c:yVal>
            <c:numRef>
              <c:f>'US-2020-byAge'!$T$51:$T$107</c:f>
              <c:numCache>
                <c:formatCode>General</c:formatCode>
                <c:ptCount val="57"/>
                <c:pt idx="0">
                  <c:v>0.99775083099332595</c:v>
                </c:pt>
                <c:pt idx="1">
                  <c:v>0.99741606464052202</c:v>
                </c:pt>
                <c:pt idx="2">
                  <c:v>0.99703165769531343</c:v>
                </c:pt>
                <c:pt idx="3">
                  <c:v>0.99659027290045676</c:v>
                </c:pt>
                <c:pt idx="4">
                  <c:v>0.99608349605182678</c:v>
                </c:pt>
                <c:pt idx="5">
                  <c:v>0.99550168034162467</c:v>
                </c:pt>
                <c:pt idx="6">
                  <c:v>0.99483376897849507</c:v>
                </c:pt>
                <c:pt idx="7">
                  <c:v>0.99406709330399212</c:v>
                </c:pt>
                <c:pt idx="8">
                  <c:v>0.99318714335248126</c:v>
                </c:pt>
                <c:pt idx="9">
                  <c:v>0.99217730753248656</c:v>
                </c:pt>
                <c:pt idx="10">
                  <c:v>0.9910185778555145</c:v>
                </c:pt>
                <c:pt idx="11">
                  <c:v>0.98968921692327028</c:v>
                </c:pt>
                <c:pt idx="12">
                  <c:v>0.98816438273367357</c:v>
                </c:pt>
                <c:pt idx="13">
                  <c:v>0.98641570731834982</c:v>
                </c:pt>
                <c:pt idx="14">
                  <c:v>0.98441082533118474</c:v>
                </c:pt>
                <c:pt idx="15">
                  <c:v>0.98211284903860907</c:v>
                </c:pt>
                <c:pt idx="16">
                  <c:v>0.97947978680971204</c:v>
                </c:pt>
                <c:pt idx="17">
                  <c:v>0.97646390328890542</c:v>
                </c:pt>
                <c:pt idx="18">
                  <c:v>0.97301102111241489</c:v>
                </c:pt>
                <c:pt idx="19">
                  <c:v>0.96905976650320014</c:v>
                </c:pt>
                <c:pt idx="20">
                  <c:v>0.96454076460123905</c:v>
                </c:pt>
                <c:pt idx="21">
                  <c:v>0.95937579527448413</c:v>
                </c:pt>
                <c:pt idx="22">
                  <c:v>0.95347692679893525</c:v>
                </c:pt>
                <c:pt idx="23">
                  <c:v>0.94674565366061592</c:v>
                </c:pt>
                <c:pt idx="24">
                  <c:v>0.93907207636234724</c:v>
                </c:pt>
                <c:pt idx="25">
                  <c:v>0.93033417612623315</c:v>
                </c:pt>
                <c:pt idx="26">
                  <c:v>0.92039725641967285</c:v>
                </c:pt>
                <c:pt idx="27">
                  <c:v>0.90911364693003505</c:v>
                </c:pt>
                <c:pt idx="28">
                  <c:v>0.89632279447977459</c:v>
                </c:pt>
                <c:pt idx="29">
                  <c:v>0.88185189962677302</c:v>
                </c:pt>
                <c:pt idx="30">
                  <c:v>0.86551729699682678</c:v>
                </c:pt>
                <c:pt idx="31">
                  <c:v>0.84712682046754162</c:v>
                </c:pt>
                <c:pt idx="32">
                  <c:v>0.82648343839831084</c:v>
                </c:pt>
                <c:pt idx="33">
                  <c:v>0.80339048419174597</c:v>
                </c:pt>
                <c:pt idx="34">
                  <c:v>0.77765883544708436</c:v>
                </c:pt>
                <c:pt idx="35">
                  <c:v>0.74911639848798406</c:v>
                </c:pt>
                <c:pt idx="36">
                  <c:v>0.71762021651364083</c:v>
                </c:pt>
                <c:pt idx="37">
                  <c:v>0.68307141543175864</c:v>
                </c:pt>
                <c:pt idx="38">
                  <c:v>0.64543300214505117</c:v>
                </c:pt>
                <c:pt idx="39">
                  <c:v>0.60475020238854027</c:v>
                </c:pt>
                <c:pt idx="40">
                  <c:v>0.5611725371648858</c:v>
                </c:pt>
                <c:pt idx="41">
                  <c:v>0.51497616773099131</c:v>
                </c:pt>
                <c:pt idx="42">
                  <c:v>0.46658419617921498</c:v>
                </c:pt>
                <c:pt idx="43">
                  <c:v>0.41658165102923184</c:v>
                </c:pt>
                <c:pt idx="44">
                  <c:v>0.36572095557719941</c:v>
                </c:pt>
                <c:pt idx="45">
                  <c:v>0.31491302200611182</c:v>
                </c:pt>
                <c:pt idx="46">
                  <c:v>0.26519911057951923</c:v>
                </c:pt>
                <c:pt idx="47">
                  <c:v>0.21769970987093876</c:v>
                </c:pt>
                <c:pt idx="48">
                  <c:v>0.17353939331269788</c:v>
                </c:pt>
                <c:pt idx="49">
                  <c:v>0.13375114014192671</c:v>
                </c:pt>
                <c:pt idx="50">
                  <c:v>9.9169709314728821E-2</c:v>
                </c:pt>
                <c:pt idx="51">
                  <c:v>7.0330212157499614E-2</c:v>
                </c:pt>
                <c:pt idx="52">
                  <c:v>4.7392923718890062E-2</c:v>
                </c:pt>
                <c:pt idx="53">
                  <c:v>3.0115768549720409E-2</c:v>
                </c:pt>
                <c:pt idx="54">
                  <c:v>1.7889276912599516E-2</c:v>
                </c:pt>
                <c:pt idx="55">
                  <c:v>9.83458145129152E-3</c:v>
                </c:pt>
                <c:pt idx="56">
                  <c:v>4.9463136980321771E-3</c:v>
                </c:pt>
              </c:numCache>
            </c:numRef>
          </c:yVal>
          <c:smooth val="0"/>
          <c:extLst>
            <c:ext xmlns:c16="http://schemas.microsoft.com/office/drawing/2014/chart" uri="{C3380CC4-5D6E-409C-BE32-E72D297353CC}">
              <c16:uniqueId val="{00000001-0BA3-4581-9A82-35D5EF9E9AC2}"/>
            </c:ext>
          </c:extLst>
        </c:ser>
        <c:ser>
          <c:idx val="2"/>
          <c:order val="2"/>
          <c:tx>
            <c:v>APOE e3/4</c:v>
          </c:tx>
          <c:spPr>
            <a:ln w="25400" cap="rnd">
              <a:noFill/>
              <a:round/>
            </a:ln>
            <a:effectLst/>
          </c:spPr>
          <c:marker>
            <c:symbol val="circle"/>
            <c:size val="5"/>
            <c:spPr>
              <a:solidFill>
                <a:schemeClr val="accent3"/>
              </a:solidFill>
              <a:ln w="9525">
                <a:solidFill>
                  <a:schemeClr val="accent3"/>
                </a:solidFill>
              </a:ln>
              <a:effectLst/>
            </c:spPr>
          </c:marker>
          <c:xVal>
            <c:numRef>
              <c:f>'US-2020-byAge'!$A$51:$A$107</c:f>
              <c:numCache>
                <c:formatCode>General</c:formatCode>
                <c:ptCount val="57"/>
                <c:pt idx="0">
                  <c:v>44</c:v>
                </c:pt>
                <c:pt idx="1">
                  <c:v>45</c:v>
                </c:pt>
                <c:pt idx="2">
                  <c:v>46</c:v>
                </c:pt>
                <c:pt idx="3">
                  <c:v>47</c:v>
                </c:pt>
                <c:pt idx="4">
                  <c:v>48</c:v>
                </c:pt>
                <c:pt idx="5">
                  <c:v>49</c:v>
                </c:pt>
                <c:pt idx="6">
                  <c:v>50</c:v>
                </c:pt>
                <c:pt idx="7">
                  <c:v>51</c:v>
                </c:pt>
                <c:pt idx="8">
                  <c:v>52</c:v>
                </c:pt>
                <c:pt idx="9">
                  <c:v>53</c:v>
                </c:pt>
                <c:pt idx="10">
                  <c:v>54</c:v>
                </c:pt>
                <c:pt idx="11">
                  <c:v>55</c:v>
                </c:pt>
                <c:pt idx="12">
                  <c:v>56</c:v>
                </c:pt>
                <c:pt idx="13">
                  <c:v>57</c:v>
                </c:pt>
                <c:pt idx="14">
                  <c:v>58</c:v>
                </c:pt>
                <c:pt idx="15">
                  <c:v>59</c:v>
                </c:pt>
                <c:pt idx="16">
                  <c:v>60</c:v>
                </c:pt>
                <c:pt idx="17">
                  <c:v>61</c:v>
                </c:pt>
                <c:pt idx="18">
                  <c:v>62</c:v>
                </c:pt>
                <c:pt idx="19">
                  <c:v>63</c:v>
                </c:pt>
                <c:pt idx="20">
                  <c:v>64</c:v>
                </c:pt>
                <c:pt idx="21">
                  <c:v>65</c:v>
                </c:pt>
                <c:pt idx="22">
                  <c:v>66</c:v>
                </c:pt>
                <c:pt idx="23">
                  <c:v>67</c:v>
                </c:pt>
                <c:pt idx="24">
                  <c:v>68</c:v>
                </c:pt>
                <c:pt idx="25">
                  <c:v>69</c:v>
                </c:pt>
                <c:pt idx="26">
                  <c:v>70</c:v>
                </c:pt>
                <c:pt idx="27">
                  <c:v>71</c:v>
                </c:pt>
                <c:pt idx="28">
                  <c:v>72</c:v>
                </c:pt>
                <c:pt idx="29">
                  <c:v>73</c:v>
                </c:pt>
                <c:pt idx="30">
                  <c:v>74</c:v>
                </c:pt>
                <c:pt idx="31">
                  <c:v>75</c:v>
                </c:pt>
                <c:pt idx="32">
                  <c:v>76</c:v>
                </c:pt>
                <c:pt idx="33">
                  <c:v>77</c:v>
                </c:pt>
                <c:pt idx="34">
                  <c:v>78</c:v>
                </c:pt>
                <c:pt idx="35">
                  <c:v>79</c:v>
                </c:pt>
                <c:pt idx="36">
                  <c:v>80</c:v>
                </c:pt>
                <c:pt idx="37">
                  <c:v>81</c:v>
                </c:pt>
                <c:pt idx="38">
                  <c:v>82</c:v>
                </c:pt>
                <c:pt idx="39">
                  <c:v>83</c:v>
                </c:pt>
                <c:pt idx="40">
                  <c:v>84</c:v>
                </c:pt>
                <c:pt idx="41">
                  <c:v>85</c:v>
                </c:pt>
                <c:pt idx="42">
                  <c:v>86</c:v>
                </c:pt>
                <c:pt idx="43">
                  <c:v>87</c:v>
                </c:pt>
                <c:pt idx="44">
                  <c:v>88</c:v>
                </c:pt>
                <c:pt idx="45">
                  <c:v>89</c:v>
                </c:pt>
                <c:pt idx="46">
                  <c:v>90</c:v>
                </c:pt>
                <c:pt idx="47">
                  <c:v>91</c:v>
                </c:pt>
                <c:pt idx="48">
                  <c:v>92</c:v>
                </c:pt>
                <c:pt idx="49">
                  <c:v>93</c:v>
                </c:pt>
                <c:pt idx="50">
                  <c:v>94</c:v>
                </c:pt>
                <c:pt idx="51">
                  <c:v>95</c:v>
                </c:pt>
                <c:pt idx="52">
                  <c:v>96</c:v>
                </c:pt>
                <c:pt idx="53">
                  <c:v>97</c:v>
                </c:pt>
                <c:pt idx="54">
                  <c:v>98</c:v>
                </c:pt>
                <c:pt idx="55">
                  <c:v>99</c:v>
                </c:pt>
                <c:pt idx="56">
                  <c:v>100</c:v>
                </c:pt>
              </c:numCache>
            </c:numRef>
          </c:xVal>
          <c:yVal>
            <c:numRef>
              <c:f>'US-2020-byAge'!$U$51:$U$107</c:f>
              <c:numCache>
                <c:formatCode>General</c:formatCode>
                <c:ptCount val="57"/>
                <c:pt idx="0">
                  <c:v>0.9920043290006304</c:v>
                </c:pt>
                <c:pt idx="1">
                  <c:v>0.99081819874585042</c:v>
                </c:pt>
                <c:pt idx="2">
                  <c:v>0.98945744302996663</c:v>
                </c:pt>
                <c:pt idx="3">
                  <c:v>0.98789665133123916</c:v>
                </c:pt>
                <c:pt idx="4">
                  <c:v>0.9861068106317441</c:v>
                </c:pt>
                <c:pt idx="5">
                  <c:v>0.98405482512774844</c:v>
                </c:pt>
                <c:pt idx="6">
                  <c:v>0.9817029817919396</c:v>
                </c:pt>
                <c:pt idx="7">
                  <c:v>0.97900835903524785</c:v>
                </c:pt>
                <c:pt idx="8">
                  <c:v>0.97592217688942373</c:v>
                </c:pt>
                <c:pt idx="9">
                  <c:v>0.97238908892966114</c:v>
                </c:pt>
                <c:pt idx="10">
                  <c:v>0.96834641878866046</c:v>
                </c:pt>
                <c:pt idx="11">
                  <c:v>0.9637233478438314</c:v>
                </c:pt>
                <c:pt idx="12">
                  <c:v>0.95844006581649943</c:v>
                </c:pt>
                <c:pt idx="13">
                  <c:v>0.95240690300761144</c:v>
                </c:pt>
                <c:pt idx="14">
                  <c:v>0.94552347218846566</c:v>
                </c:pt>
                <c:pt idx="15">
                  <c:v>0.9376778603245971</c:v>
                </c:pt>
                <c:pt idx="16">
                  <c:v>0.92874592595756933</c:v>
                </c:pt>
                <c:pt idx="17">
                  <c:v>0.9185907778558523</c:v>
                </c:pt>
                <c:pt idx="18">
                  <c:v>0.90706253509170198</c:v>
                </c:pt>
                <c:pt idx="19">
                  <c:v>0.89399849847944435</c:v>
                </c:pt>
                <c:pt idx="20">
                  <c:v>0.87922389846615701</c:v>
                </c:pt>
                <c:pt idx="21">
                  <c:v>0.86255342463244944</c:v>
                </c:pt>
                <c:pt idx="22">
                  <c:v>0.8437937854503994</c:v>
                </c:pt>
                <c:pt idx="23">
                  <c:v>0.82274759077014736</c:v>
                </c:pt>
                <c:pt idx="24">
                  <c:v>0.79921888821414255</c:v>
                </c:pt>
                <c:pt idx="25">
                  <c:v>0.77302070948009538</c:v>
                </c:pt>
                <c:pt idx="26">
                  <c:v>0.74398498032859517</c:v>
                </c:pt>
                <c:pt idx="27">
                  <c:v>0.71197510017327725</c:v>
                </c:pt>
                <c:pt idx="28">
                  <c:v>0.67690137905858683</c:v>
                </c:pt>
                <c:pt idx="29">
                  <c:v>0.63873930110005372</c:v>
                </c:pt>
                <c:pt idx="30">
                  <c:v>0.59755023062985257</c:v>
                </c:pt>
                <c:pt idx="31">
                  <c:v>0.55350365940428758</c:v>
                </c:pt>
                <c:pt idx="32">
                  <c:v>0.506899392991638</c:v>
                </c:pt>
                <c:pt idx="33">
                  <c:v>0.45818720602249646</c:v>
                </c:pt>
                <c:pt idx="34">
                  <c:v>0.40798053012476504</c:v>
                </c:pt>
                <c:pt idx="35">
                  <c:v>0.35705983267380281</c:v>
                </c:pt>
                <c:pt idx="36">
                  <c:v>0.30636077071413881</c:v>
                </c:pt>
                <c:pt idx="37">
                  <c:v>0.25694235643011792</c:v>
                </c:pt>
                <c:pt idx="38">
                  <c:v>0.20993172618813208</c:v>
                </c:pt>
                <c:pt idx="39">
                  <c:v>0.16644510838334184</c:v>
                </c:pt>
                <c:pt idx="40">
                  <c:v>0.12748942273857916</c:v>
                </c:pt>
                <c:pt idx="41">
                  <c:v>9.385522760849023E-2</c:v>
                </c:pt>
                <c:pt idx="42">
                  <c:v>6.6018182803146197E-2</c:v>
                </c:pt>
                <c:pt idx="43">
                  <c:v>4.4070534122758548E-2</c:v>
                </c:pt>
                <c:pt idx="44">
                  <c:v>2.7703474016535022E-2</c:v>
                </c:pt>
                <c:pt idx="45">
                  <c:v>1.6253259515120282E-2</c:v>
                </c:pt>
                <c:pt idx="46">
                  <c:v>8.8086447405260476E-3</c:v>
                </c:pt>
                <c:pt idx="47">
                  <c:v>4.3583217865496822E-3</c:v>
                </c:pt>
                <c:pt idx="48">
                  <c:v>1.9421769187324578E-3</c:v>
                </c:pt>
                <c:pt idx="49">
                  <c:v>7.6746861865425607E-4</c:v>
                </c:pt>
                <c:pt idx="50">
                  <c:v>2.641636763252929E-4</c:v>
                </c:pt>
                <c:pt idx="51">
                  <c:v>7.7590821537033573E-5</c:v>
                </c:pt>
                <c:pt idx="52">
                  <c:v>1.8994625914346833E-5</c:v>
                </c:pt>
                <c:pt idx="53">
                  <c:v>3.7719830938478491E-6</c:v>
                </c:pt>
                <c:pt idx="54">
                  <c:v>5.8899744835405167E-7</c:v>
                </c:pt>
                <c:pt idx="55">
                  <c:v>6.9781188237231179E-8</c:v>
                </c:pt>
                <c:pt idx="56">
                  <c:v>6.0202269128948828E-9</c:v>
                </c:pt>
              </c:numCache>
            </c:numRef>
          </c:yVal>
          <c:smooth val="0"/>
          <c:extLst>
            <c:ext xmlns:c16="http://schemas.microsoft.com/office/drawing/2014/chart" uri="{C3380CC4-5D6E-409C-BE32-E72D297353CC}">
              <c16:uniqueId val="{00000002-0BA3-4581-9A82-35D5EF9E9AC2}"/>
            </c:ext>
          </c:extLst>
        </c:ser>
        <c:ser>
          <c:idx val="3"/>
          <c:order val="3"/>
          <c:tx>
            <c:v>APOE e4/4</c:v>
          </c:tx>
          <c:spPr>
            <a:ln w="25400" cap="rnd">
              <a:noFill/>
              <a:round/>
            </a:ln>
            <a:effectLst/>
          </c:spPr>
          <c:marker>
            <c:symbol val="circle"/>
            <c:size val="5"/>
            <c:spPr>
              <a:solidFill>
                <a:schemeClr val="accent4"/>
              </a:solidFill>
              <a:ln w="9525">
                <a:solidFill>
                  <a:schemeClr val="accent4"/>
                </a:solidFill>
              </a:ln>
              <a:effectLst/>
            </c:spPr>
          </c:marker>
          <c:xVal>
            <c:numRef>
              <c:f>'US-2020-byAge'!$A$51:$A$107</c:f>
              <c:numCache>
                <c:formatCode>General</c:formatCode>
                <c:ptCount val="57"/>
                <c:pt idx="0">
                  <c:v>44</c:v>
                </c:pt>
                <c:pt idx="1">
                  <c:v>45</c:v>
                </c:pt>
                <c:pt idx="2">
                  <c:v>46</c:v>
                </c:pt>
                <c:pt idx="3">
                  <c:v>47</c:v>
                </c:pt>
                <c:pt idx="4">
                  <c:v>48</c:v>
                </c:pt>
                <c:pt idx="5">
                  <c:v>49</c:v>
                </c:pt>
                <c:pt idx="6">
                  <c:v>50</c:v>
                </c:pt>
                <c:pt idx="7">
                  <c:v>51</c:v>
                </c:pt>
                <c:pt idx="8">
                  <c:v>52</c:v>
                </c:pt>
                <c:pt idx="9">
                  <c:v>53</c:v>
                </c:pt>
                <c:pt idx="10">
                  <c:v>54</c:v>
                </c:pt>
                <c:pt idx="11">
                  <c:v>55</c:v>
                </c:pt>
                <c:pt idx="12">
                  <c:v>56</c:v>
                </c:pt>
                <c:pt idx="13">
                  <c:v>57</c:v>
                </c:pt>
                <c:pt idx="14">
                  <c:v>58</c:v>
                </c:pt>
                <c:pt idx="15">
                  <c:v>59</c:v>
                </c:pt>
                <c:pt idx="16">
                  <c:v>60</c:v>
                </c:pt>
                <c:pt idx="17">
                  <c:v>61</c:v>
                </c:pt>
                <c:pt idx="18">
                  <c:v>62</c:v>
                </c:pt>
                <c:pt idx="19">
                  <c:v>63</c:v>
                </c:pt>
                <c:pt idx="20">
                  <c:v>64</c:v>
                </c:pt>
                <c:pt idx="21">
                  <c:v>65</c:v>
                </c:pt>
                <c:pt idx="22">
                  <c:v>66</c:v>
                </c:pt>
                <c:pt idx="23">
                  <c:v>67</c:v>
                </c:pt>
                <c:pt idx="24">
                  <c:v>68</c:v>
                </c:pt>
                <c:pt idx="25">
                  <c:v>69</c:v>
                </c:pt>
                <c:pt idx="26">
                  <c:v>70</c:v>
                </c:pt>
                <c:pt idx="27">
                  <c:v>71</c:v>
                </c:pt>
                <c:pt idx="28">
                  <c:v>72</c:v>
                </c:pt>
                <c:pt idx="29">
                  <c:v>73</c:v>
                </c:pt>
                <c:pt idx="30">
                  <c:v>74</c:v>
                </c:pt>
                <c:pt idx="31">
                  <c:v>75</c:v>
                </c:pt>
                <c:pt idx="32">
                  <c:v>76</c:v>
                </c:pt>
                <c:pt idx="33">
                  <c:v>77</c:v>
                </c:pt>
                <c:pt idx="34">
                  <c:v>78</c:v>
                </c:pt>
                <c:pt idx="35">
                  <c:v>79</c:v>
                </c:pt>
                <c:pt idx="36">
                  <c:v>80</c:v>
                </c:pt>
                <c:pt idx="37">
                  <c:v>81</c:v>
                </c:pt>
                <c:pt idx="38">
                  <c:v>82</c:v>
                </c:pt>
                <c:pt idx="39">
                  <c:v>83</c:v>
                </c:pt>
                <c:pt idx="40">
                  <c:v>84</c:v>
                </c:pt>
                <c:pt idx="41">
                  <c:v>85</c:v>
                </c:pt>
                <c:pt idx="42">
                  <c:v>86</c:v>
                </c:pt>
                <c:pt idx="43">
                  <c:v>87</c:v>
                </c:pt>
                <c:pt idx="44">
                  <c:v>88</c:v>
                </c:pt>
                <c:pt idx="45">
                  <c:v>89</c:v>
                </c:pt>
                <c:pt idx="46">
                  <c:v>90</c:v>
                </c:pt>
                <c:pt idx="47">
                  <c:v>91</c:v>
                </c:pt>
                <c:pt idx="48">
                  <c:v>92</c:v>
                </c:pt>
                <c:pt idx="49">
                  <c:v>93</c:v>
                </c:pt>
                <c:pt idx="50">
                  <c:v>94</c:v>
                </c:pt>
                <c:pt idx="51">
                  <c:v>95</c:v>
                </c:pt>
                <c:pt idx="52">
                  <c:v>96</c:v>
                </c:pt>
                <c:pt idx="53">
                  <c:v>97</c:v>
                </c:pt>
                <c:pt idx="54">
                  <c:v>98</c:v>
                </c:pt>
                <c:pt idx="55">
                  <c:v>99</c:v>
                </c:pt>
                <c:pt idx="56">
                  <c:v>100</c:v>
                </c:pt>
              </c:numCache>
            </c:numRef>
          </c:xVal>
          <c:yVal>
            <c:numRef>
              <c:f>'US-2020-byAge'!$V$51:$V$107</c:f>
              <c:numCache>
                <c:formatCode>General</c:formatCode>
                <c:ptCount val="57"/>
                <c:pt idx="0">
                  <c:v>0.97039184107519438</c:v>
                </c:pt>
                <c:pt idx="1">
                  <c:v>0.96605495556510113</c:v>
                </c:pt>
                <c:pt idx="2">
                  <c:v>0.96109709695811951</c:v>
                </c:pt>
                <c:pt idx="3">
                  <c:v>0.95543340553200196</c:v>
                </c:pt>
                <c:pt idx="4">
                  <c:v>0.94896870966151203</c:v>
                </c:pt>
                <c:pt idx="5">
                  <c:v>0.94159668780277572</c:v>
                </c:pt>
                <c:pt idx="6">
                  <c:v>0.93319910729636357</c:v>
                </c:pt>
                <c:pt idx="7">
                  <c:v>0.9236452056022918</c:v>
                </c:pt>
                <c:pt idx="8">
                  <c:v>0.91279130178404422</c:v>
                </c:pt>
                <c:pt idx="9">
                  <c:v>0.90048075329752597</c:v>
                </c:pt>
                <c:pt idx="10">
                  <c:v>0.88654440574433147</c:v>
                </c:pt>
                <c:pt idx="11">
                  <c:v>0.87080172108473219</c:v>
                </c:pt>
                <c:pt idx="12">
                  <c:v>0.85306281193493705</c:v>
                </c:pt>
                <c:pt idx="13">
                  <c:v>0.83313165375452569</c:v>
                </c:pt>
                <c:pt idx="14">
                  <c:v>0.81081078874762091</c:v>
                </c:pt>
                <c:pt idx="15">
                  <c:v>0.78590786809849877</c:v>
                </c:pt>
                <c:pt idx="16">
                  <c:v>0.75824439181065884</c:v>
                </c:pt>
                <c:pt idx="17">
                  <c:v>0.72766698203445623</c:v>
                </c:pt>
                <c:pt idx="18">
                  <c:v>0.69406144463220543</c:v>
                </c:pt>
                <c:pt idx="19">
                  <c:v>0.65736970708989306</c:v>
                </c:pt>
                <c:pt idx="20">
                  <c:v>0.61760943626093312</c:v>
                </c:pt>
                <c:pt idx="21">
                  <c:v>0.57489570362406783</c:v>
                </c:pt>
                <c:pt idx="22">
                  <c:v>0.52946345317473309</c:v>
                </c:pt>
                <c:pt idx="23">
                  <c:v>0.48168873419115754</c:v>
                </c:pt>
                <c:pt idx="24">
                  <c:v>0.43210572811261477</c:v>
                </c:pt>
                <c:pt idx="25">
                  <c:v>0.38141563794048011</c:v>
                </c:pt>
                <c:pt idx="26">
                  <c:v>0.33048273450654808</c:v>
                </c:pt>
                <c:pt idx="27">
                  <c:v>0.28031260343639774</c:v>
                </c:pt>
                <c:pt idx="28">
                  <c:v>0.23200835645790926</c:v>
                </c:pt>
                <c:pt idx="29">
                  <c:v>0.18670274204016632</c:v>
                </c:pt>
                <c:pt idx="30">
                  <c:v>0.1454680574670715</c:v>
                </c:pt>
                <c:pt idx="31">
                  <c:v>0.10921145679580768</c:v>
                </c:pt>
                <c:pt idx="32">
                  <c:v>7.8569845534791488E-2</c:v>
                </c:pt>
                <c:pt idx="33">
                  <c:v>5.3824239777326394E-2</c:v>
                </c:pt>
                <c:pt idx="34">
                  <c:v>3.48555581868394E-2</c:v>
                </c:pt>
                <c:pt idx="35">
                  <c:v>2.1159525685455181E-2</c:v>
                </c:pt>
                <c:pt idx="36">
                  <c:v>1.1926336258961404E-2</c:v>
                </c:pt>
                <c:pt idx="37">
                  <c:v>6.172803440994622E-3</c:v>
                </c:pt>
                <c:pt idx="38">
                  <c:v>2.8968530049954468E-3</c:v>
                </c:pt>
                <c:pt idx="39">
                  <c:v>1.2148278328797354E-3</c:v>
                </c:pt>
                <c:pt idx="40">
                  <c:v>4.4769526993386672E-4</c:v>
                </c:pt>
                <c:pt idx="41">
                  <c:v>1.4222788414911853E-4</c:v>
                </c:pt>
                <c:pt idx="42">
                  <c:v>3.8100927285749899E-5</c:v>
                </c:pt>
                <c:pt idx="43">
                  <c:v>8.3911902174324101E-6</c:v>
                </c:pt>
                <c:pt idx="44">
                  <c:v>1.4757069284971296E-6</c:v>
                </c:pt>
                <c:pt idx="45">
                  <c:v>2.0041750958670148E-7</c:v>
                </c:pt>
                <c:pt idx="46">
                  <c:v>2.0227403968807545E-8</c:v>
                </c:pt>
                <c:pt idx="47">
                  <c:v>1.451582555427623E-9</c:v>
                </c:pt>
                <c:pt idx="48">
                  <c:v>7.0407314815894657E-11</c:v>
                </c:pt>
                <c:pt idx="49">
                  <c:v>2.1775637690681319E-12</c:v>
                </c:pt>
                <c:pt idx="50">
                  <c:v>4.0164463650279016E-14</c:v>
                </c:pt>
                <c:pt idx="51">
                  <c:v>4.0912022109647119E-16</c:v>
                </c:pt>
                <c:pt idx="52">
                  <c:v>2.1069495179105835E-18</c:v>
                </c:pt>
                <c:pt idx="53">
                  <c:v>4.9568549725926468E-21</c:v>
                </c:pt>
                <c:pt idx="54">
                  <c:v>4.7414635185086696E-24</c:v>
                </c:pt>
                <c:pt idx="55">
                  <c:v>1.6130751213001411E-27</c:v>
                </c:pt>
                <c:pt idx="56">
                  <c:v>1.6736804381005832E-31</c:v>
                </c:pt>
              </c:numCache>
            </c:numRef>
          </c:yVal>
          <c:smooth val="0"/>
          <c:extLst>
            <c:ext xmlns:c16="http://schemas.microsoft.com/office/drawing/2014/chart" uri="{C3380CC4-5D6E-409C-BE32-E72D297353CC}">
              <c16:uniqueId val="{00000003-0BA3-4581-9A82-35D5EF9E9AC2}"/>
            </c:ext>
          </c:extLst>
        </c:ser>
        <c:dLbls>
          <c:showLegendKey val="0"/>
          <c:showVal val="0"/>
          <c:showCatName val="0"/>
          <c:showSerName val="0"/>
          <c:showPercent val="0"/>
          <c:showBubbleSize val="0"/>
        </c:dLbls>
        <c:axId val="1100499215"/>
        <c:axId val="1021187439"/>
      </c:scatterChart>
      <c:valAx>
        <c:axId val="1100499215"/>
        <c:scaling>
          <c:orientation val="minMax"/>
          <c:max val="100"/>
          <c:min val="4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1187439"/>
        <c:crosses val="autoZero"/>
        <c:crossBetween val="midCat"/>
        <c:majorUnit val="5"/>
      </c:valAx>
      <c:valAx>
        <c:axId val="1021187439"/>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0499215"/>
        <c:crosses val="autoZero"/>
        <c:crossBetween val="midCat"/>
      </c:valAx>
      <c:spPr>
        <a:noFill/>
        <a:ln>
          <a:noFill/>
        </a:ln>
        <a:effectLst/>
      </c:spPr>
    </c:plotArea>
    <c:legend>
      <c:legendPos val="r"/>
      <c:layout>
        <c:manualLayout>
          <c:xMode val="edge"/>
          <c:yMode val="edge"/>
          <c:x val="0.78983709314816664"/>
          <c:y val="0.40374121377107941"/>
          <c:w val="0.17128755151064332"/>
          <c:h val="0.3101331148217086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US Census - 2020, by year of age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xVal>
            <c:numRef>
              <c:f>'US-2020-byAge'!$A$8:$A$109</c:f>
              <c:numCache>
                <c:formatCode>General</c:formatCode>
                <c:ptCount val="10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numCache>
            </c:numRef>
          </c:xVal>
          <c:yVal>
            <c:numRef>
              <c:f>'US-2020-byAge'!$C$7:$C$109</c:f>
              <c:numCache>
                <c:formatCode>0</c:formatCode>
                <c:ptCount val="103"/>
                <c:pt idx="0">
                  <c:v>1776596</c:v>
                </c:pt>
                <c:pt idx="1">
                  <c:v>1801155</c:v>
                </c:pt>
                <c:pt idx="2">
                  <c:v>1873650</c:v>
                </c:pt>
                <c:pt idx="3">
                  <c:v>1936830</c:v>
                </c:pt>
                <c:pt idx="4">
                  <c:v>2000054</c:v>
                </c:pt>
                <c:pt idx="5">
                  <c:v>2044520</c:v>
                </c:pt>
                <c:pt idx="6">
                  <c:v>2030410</c:v>
                </c:pt>
                <c:pt idx="7">
                  <c:v>2052233</c:v>
                </c:pt>
                <c:pt idx="8">
                  <c:v>2077143</c:v>
                </c:pt>
                <c:pt idx="9">
                  <c:v>2083912</c:v>
                </c:pt>
                <c:pt idx="10">
                  <c:v>2178178</c:v>
                </c:pt>
                <c:pt idx="11">
                  <c:v>2183398</c:v>
                </c:pt>
                <c:pt idx="12">
                  <c:v>2259876</c:v>
                </c:pt>
                <c:pt idx="13">
                  <c:v>2244463</c:v>
                </c:pt>
                <c:pt idx="14">
                  <c:v>2200254</c:v>
                </c:pt>
                <c:pt idx="15">
                  <c:v>2215991</c:v>
                </c:pt>
                <c:pt idx="16">
                  <c:v>2225542</c:v>
                </c:pt>
                <c:pt idx="17">
                  <c:v>2196141</c:v>
                </c:pt>
                <c:pt idx="18">
                  <c:v>2244108</c:v>
                </c:pt>
                <c:pt idx="19">
                  <c:v>2359785</c:v>
                </c:pt>
                <c:pt idx="20">
                  <c:v>2398034</c:v>
                </c:pt>
                <c:pt idx="21">
                  <c:v>2314660</c:v>
                </c:pt>
                <c:pt idx="22">
                  <c:v>2227044</c:v>
                </c:pt>
                <c:pt idx="23">
                  <c:v>2161377</c:v>
                </c:pt>
                <c:pt idx="24">
                  <c:v>2164235</c:v>
                </c:pt>
                <c:pt idx="25">
                  <c:v>2286308</c:v>
                </c:pt>
                <c:pt idx="26">
                  <c:v>2179685</c:v>
                </c:pt>
                <c:pt idx="27">
                  <c:v>2214433</c:v>
                </c:pt>
                <c:pt idx="28">
                  <c:v>2274975</c:v>
                </c:pt>
                <c:pt idx="29">
                  <c:v>2274109</c:v>
                </c:pt>
                <c:pt idx="30">
                  <c:v>2489613</c:v>
                </c:pt>
                <c:pt idx="31">
                  <c:v>2189055</c:v>
                </c:pt>
                <c:pt idx="32">
                  <c:v>2216675</c:v>
                </c:pt>
                <c:pt idx="33">
                  <c:v>2162932</c:v>
                </c:pt>
                <c:pt idx="34">
                  <c:v>2183556</c:v>
                </c:pt>
                <c:pt idx="35">
                  <c:v>2347774</c:v>
                </c:pt>
                <c:pt idx="36">
                  <c:v>2121448</c:v>
                </c:pt>
                <c:pt idx="37">
                  <c:v>2138152</c:v>
                </c:pt>
                <c:pt idx="38">
                  <c:v>2141110</c:v>
                </c:pt>
                <c:pt idx="39">
                  <c:v>2108603</c:v>
                </c:pt>
                <c:pt idx="40">
                  <c:v>2287087</c:v>
                </c:pt>
                <c:pt idx="41">
                  <c:v>1967355</c:v>
                </c:pt>
                <c:pt idx="42">
                  <c:v>1985189</c:v>
                </c:pt>
                <c:pt idx="43">
                  <c:v>1914244</c:v>
                </c:pt>
                <c:pt idx="44">
                  <c:v>1874308</c:v>
                </c:pt>
                <c:pt idx="45">
                  <c:v>2038549</c:v>
                </c:pt>
                <c:pt idx="46">
                  <c:v>1849475</c:v>
                </c:pt>
                <c:pt idx="47">
                  <c:v>1906749</c:v>
                </c:pt>
                <c:pt idx="48">
                  <c:v>2008163</c:v>
                </c:pt>
                <c:pt idx="49">
                  <c:v>2117880</c:v>
                </c:pt>
                <c:pt idx="50">
                  <c:v>2232515</c:v>
                </c:pt>
                <c:pt idx="51">
                  <c:v>1985239</c:v>
                </c:pt>
                <c:pt idx="52">
                  <c:v>1965075</c:v>
                </c:pt>
                <c:pt idx="53">
                  <c:v>1969946</c:v>
                </c:pt>
                <c:pt idx="54">
                  <c:v>2023837</c:v>
                </c:pt>
                <c:pt idx="55">
                  <c:v>2199911</c:v>
                </c:pt>
                <c:pt idx="56">
                  <c:v>2146150</c:v>
                </c:pt>
                <c:pt idx="57">
                  <c:v>2135269</c:v>
                </c:pt>
                <c:pt idx="58">
                  <c:v>2140681</c:v>
                </c:pt>
                <c:pt idx="59">
                  <c:v>2137750</c:v>
                </c:pt>
                <c:pt idx="60">
                  <c:v>2201253</c:v>
                </c:pt>
                <c:pt idx="61">
                  <c:v>2049987</c:v>
                </c:pt>
                <c:pt idx="62">
                  <c:v>2062312</c:v>
                </c:pt>
                <c:pt idx="63">
                  <c:v>1985107</c:v>
                </c:pt>
                <c:pt idx="64">
                  <c:v>1924643</c:v>
                </c:pt>
                <c:pt idx="65">
                  <c:v>1938688</c:v>
                </c:pt>
                <c:pt idx="66">
                  <c:v>1776102</c:v>
                </c:pt>
                <c:pt idx="67">
                  <c:v>1721231</c:v>
                </c:pt>
                <c:pt idx="68">
                  <c:v>1650213</c:v>
                </c:pt>
                <c:pt idx="69">
                  <c:v>1548505</c:v>
                </c:pt>
                <c:pt idx="70">
                  <c:v>1545279</c:v>
                </c:pt>
                <c:pt idx="71">
                  <c:v>1443505</c:v>
                </c:pt>
                <c:pt idx="72">
                  <c:v>1455158</c:v>
                </c:pt>
                <c:pt idx="73">
                  <c:v>1398782</c:v>
                </c:pt>
                <c:pt idx="74">
                  <c:v>1039008</c:v>
                </c:pt>
                <c:pt idx="75">
                  <c:v>1021312</c:v>
                </c:pt>
                <c:pt idx="76">
                  <c:v>976637</c:v>
                </c:pt>
                <c:pt idx="77">
                  <c:v>952045</c:v>
                </c:pt>
                <c:pt idx="78">
                  <c:v>809551</c:v>
                </c:pt>
                <c:pt idx="79">
                  <c:v>716019</c:v>
                </c:pt>
                <c:pt idx="80">
                  <c:v>661301</c:v>
                </c:pt>
                <c:pt idx="81">
                  <c:v>599648</c:v>
                </c:pt>
                <c:pt idx="82">
                  <c:v>545512</c:v>
                </c:pt>
                <c:pt idx="83">
                  <c:v>478890</c:v>
                </c:pt>
                <c:pt idx="84">
                  <c:v>435697</c:v>
                </c:pt>
                <c:pt idx="85">
                  <c:v>391683</c:v>
                </c:pt>
                <c:pt idx="86">
                  <c:v>326536</c:v>
                </c:pt>
                <c:pt idx="87">
                  <c:v>294618</c:v>
                </c:pt>
                <c:pt idx="88">
                  <c:v>257467</c:v>
                </c:pt>
                <c:pt idx="89">
                  <c:v>224117</c:v>
                </c:pt>
                <c:pt idx="90">
                  <c:v>187294</c:v>
                </c:pt>
                <c:pt idx="91">
                  <c:v>149725</c:v>
                </c:pt>
                <c:pt idx="92">
                  <c:v>122146</c:v>
                </c:pt>
                <c:pt idx="93">
                  <c:v>95136</c:v>
                </c:pt>
                <c:pt idx="94">
                  <c:v>72546</c:v>
                </c:pt>
                <c:pt idx="95">
                  <c:v>52774</c:v>
                </c:pt>
                <c:pt idx="96">
                  <c:v>38252</c:v>
                </c:pt>
                <c:pt idx="97">
                  <c:v>26671</c:v>
                </c:pt>
                <c:pt idx="98">
                  <c:v>17683</c:v>
                </c:pt>
                <c:pt idx="99">
                  <c:v>12412</c:v>
                </c:pt>
                <c:pt idx="100">
                  <c:v>14524</c:v>
                </c:pt>
                <c:pt idx="101">
                  <c:v>1556</c:v>
                </c:pt>
                <c:pt idx="102">
                  <c:v>897</c:v>
                </c:pt>
              </c:numCache>
            </c:numRef>
          </c:yVal>
          <c:smooth val="0"/>
          <c:extLst>
            <c:ext xmlns:c16="http://schemas.microsoft.com/office/drawing/2014/chart" uri="{C3380CC4-5D6E-409C-BE32-E72D297353CC}">
              <c16:uniqueId val="{00000000-01FE-4751-8A34-3D182ECB4B3E}"/>
            </c:ext>
          </c:extLst>
        </c:ser>
        <c:ser>
          <c:idx val="1"/>
          <c:order val="1"/>
          <c:spPr>
            <a:ln w="25400" cap="rnd">
              <a:noFill/>
              <a:round/>
            </a:ln>
            <a:effectLst/>
          </c:spPr>
          <c:marker>
            <c:symbol val="circle"/>
            <c:size val="5"/>
            <c:spPr>
              <a:solidFill>
                <a:schemeClr val="accent2"/>
              </a:solidFill>
              <a:ln w="9525">
                <a:solidFill>
                  <a:schemeClr val="accent2"/>
                </a:solidFill>
              </a:ln>
              <a:effectLst/>
            </c:spPr>
          </c:marker>
          <c:xVal>
            <c:numRef>
              <c:f>'US-2020-byAge'!$A$111:$A$213</c:f>
              <c:numCache>
                <c:formatCode>General</c:formatCode>
                <c:ptCount val="10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numCache>
            </c:numRef>
          </c:xVal>
          <c:yVal>
            <c:numRef>
              <c:f>'US-2020-byAge'!$C$111:$C$213</c:f>
              <c:numCache>
                <c:formatCode>General</c:formatCode>
                <c:ptCount val="103"/>
                <c:pt idx="0">
                  <c:v>1703521</c:v>
                </c:pt>
                <c:pt idx="1">
                  <c:v>1731357</c:v>
                </c:pt>
                <c:pt idx="2">
                  <c:v>1799053</c:v>
                </c:pt>
                <c:pt idx="3">
                  <c:v>1860911</c:v>
                </c:pt>
                <c:pt idx="4">
                  <c:v>1917108</c:v>
                </c:pt>
                <c:pt idx="5">
                  <c:v>1956810</c:v>
                </c:pt>
                <c:pt idx="6">
                  <c:v>1945112</c:v>
                </c:pt>
                <c:pt idx="7">
                  <c:v>1966693</c:v>
                </c:pt>
                <c:pt idx="8">
                  <c:v>1982765</c:v>
                </c:pt>
                <c:pt idx="9">
                  <c:v>1990825</c:v>
                </c:pt>
                <c:pt idx="10">
                  <c:v>2073554</c:v>
                </c:pt>
                <c:pt idx="11">
                  <c:v>2084774</c:v>
                </c:pt>
                <c:pt idx="12">
                  <c:v>2161559</c:v>
                </c:pt>
                <c:pt idx="13">
                  <c:v>2144311</c:v>
                </c:pt>
                <c:pt idx="14">
                  <c:v>2097463</c:v>
                </c:pt>
                <c:pt idx="15">
                  <c:v>2106536</c:v>
                </c:pt>
                <c:pt idx="16">
                  <c:v>2117619</c:v>
                </c:pt>
                <c:pt idx="17">
                  <c:v>2085683</c:v>
                </c:pt>
                <c:pt idx="18">
                  <c:v>2173833</c:v>
                </c:pt>
                <c:pt idx="19">
                  <c:v>2310838</c:v>
                </c:pt>
                <c:pt idx="20">
                  <c:v>2323765</c:v>
                </c:pt>
                <c:pt idx="21">
                  <c:v>2239619</c:v>
                </c:pt>
                <c:pt idx="22">
                  <c:v>2149459</c:v>
                </c:pt>
                <c:pt idx="23">
                  <c:v>2090198</c:v>
                </c:pt>
                <c:pt idx="24">
                  <c:v>2097808</c:v>
                </c:pt>
                <c:pt idx="25">
                  <c:v>2214828</c:v>
                </c:pt>
                <c:pt idx="26">
                  <c:v>2141492</c:v>
                </c:pt>
                <c:pt idx="27">
                  <c:v>2187294</c:v>
                </c:pt>
                <c:pt idx="28">
                  <c:v>2256516</c:v>
                </c:pt>
                <c:pt idx="29">
                  <c:v>2271614</c:v>
                </c:pt>
                <c:pt idx="30">
                  <c:v>2458351</c:v>
                </c:pt>
                <c:pt idx="31">
                  <c:v>2207593</c:v>
                </c:pt>
                <c:pt idx="32">
                  <c:v>2233624</c:v>
                </c:pt>
                <c:pt idx="33">
                  <c:v>2185253</c:v>
                </c:pt>
                <c:pt idx="34">
                  <c:v>2206760</c:v>
                </c:pt>
                <c:pt idx="35">
                  <c:v>2334939</c:v>
                </c:pt>
                <c:pt idx="36">
                  <c:v>2154171</c:v>
                </c:pt>
                <c:pt idx="37">
                  <c:v>2182110</c:v>
                </c:pt>
                <c:pt idx="38">
                  <c:v>2186170</c:v>
                </c:pt>
                <c:pt idx="39">
                  <c:v>2160467</c:v>
                </c:pt>
                <c:pt idx="40">
                  <c:v>2298302</c:v>
                </c:pt>
                <c:pt idx="41">
                  <c:v>2025043</c:v>
                </c:pt>
                <c:pt idx="42">
                  <c:v>2043481</c:v>
                </c:pt>
                <c:pt idx="43">
                  <c:v>1977268</c:v>
                </c:pt>
                <c:pt idx="44">
                  <c:v>1936916</c:v>
                </c:pt>
                <c:pt idx="45">
                  <c:v>2060335</c:v>
                </c:pt>
                <c:pt idx="46">
                  <c:v>1913074</c:v>
                </c:pt>
                <c:pt idx="47">
                  <c:v>1979680</c:v>
                </c:pt>
                <c:pt idx="48">
                  <c:v>2079440</c:v>
                </c:pt>
                <c:pt idx="49">
                  <c:v>2191949</c:v>
                </c:pt>
                <c:pt idx="50">
                  <c:v>2268938</c:v>
                </c:pt>
                <c:pt idx="51">
                  <c:v>2062336</c:v>
                </c:pt>
                <c:pt idx="52">
                  <c:v>2040895</c:v>
                </c:pt>
                <c:pt idx="53">
                  <c:v>2056598</c:v>
                </c:pt>
                <c:pt idx="54">
                  <c:v>2118133</c:v>
                </c:pt>
                <c:pt idx="55">
                  <c:v>2291141</c:v>
                </c:pt>
                <c:pt idx="56">
                  <c:v>2262371</c:v>
                </c:pt>
                <c:pt idx="57">
                  <c:v>2258288</c:v>
                </c:pt>
                <c:pt idx="58">
                  <c:v>2268146</c:v>
                </c:pt>
                <c:pt idx="59">
                  <c:v>2280782</c:v>
                </c:pt>
                <c:pt idx="60">
                  <c:v>2343803</c:v>
                </c:pt>
                <c:pt idx="61">
                  <c:v>2211252</c:v>
                </c:pt>
                <c:pt idx="62">
                  <c:v>2232721</c:v>
                </c:pt>
                <c:pt idx="63">
                  <c:v>2165419</c:v>
                </c:pt>
                <c:pt idx="64">
                  <c:v>2111422</c:v>
                </c:pt>
                <c:pt idx="65">
                  <c:v>2129342</c:v>
                </c:pt>
                <c:pt idx="66">
                  <c:v>1980030</c:v>
                </c:pt>
                <c:pt idx="67">
                  <c:v>1927628</c:v>
                </c:pt>
                <c:pt idx="68">
                  <c:v>1857047</c:v>
                </c:pt>
                <c:pt idx="69">
                  <c:v>1759941</c:v>
                </c:pt>
                <c:pt idx="70">
                  <c:v>1764482</c:v>
                </c:pt>
                <c:pt idx="71">
                  <c:v>1660962</c:v>
                </c:pt>
                <c:pt idx="72">
                  <c:v>1674031</c:v>
                </c:pt>
                <c:pt idx="73">
                  <c:v>1619487</c:v>
                </c:pt>
                <c:pt idx="74">
                  <c:v>1222544</c:v>
                </c:pt>
                <c:pt idx="75">
                  <c:v>1219001</c:v>
                </c:pt>
                <c:pt idx="76">
                  <c:v>1179027</c:v>
                </c:pt>
                <c:pt idx="77">
                  <c:v>1163694</c:v>
                </c:pt>
                <c:pt idx="78">
                  <c:v>1007998</c:v>
                </c:pt>
                <c:pt idx="79">
                  <c:v>910038</c:v>
                </c:pt>
                <c:pt idx="80">
                  <c:v>863019</c:v>
                </c:pt>
                <c:pt idx="81">
                  <c:v>788645</c:v>
                </c:pt>
                <c:pt idx="82">
                  <c:v>733932</c:v>
                </c:pt>
                <c:pt idx="83">
                  <c:v>663133</c:v>
                </c:pt>
                <c:pt idx="84">
                  <c:v>619002</c:v>
                </c:pt>
                <c:pt idx="85">
                  <c:v>574146</c:v>
                </c:pt>
                <c:pt idx="86">
                  <c:v>493858</c:v>
                </c:pt>
                <c:pt idx="87">
                  <c:v>463062</c:v>
                </c:pt>
                <c:pt idx="88">
                  <c:v>419391</c:v>
                </c:pt>
                <c:pt idx="89">
                  <c:v>384301</c:v>
                </c:pt>
                <c:pt idx="90">
                  <c:v>339188</c:v>
                </c:pt>
                <c:pt idx="91">
                  <c:v>286907</c:v>
                </c:pt>
                <c:pt idx="92">
                  <c:v>249848</c:v>
                </c:pt>
                <c:pt idx="93">
                  <c:v>206445</c:v>
                </c:pt>
                <c:pt idx="94">
                  <c:v>167056</c:v>
                </c:pt>
                <c:pt idx="95">
                  <c:v>133047</c:v>
                </c:pt>
                <c:pt idx="96">
                  <c:v>101656</c:v>
                </c:pt>
                <c:pt idx="97">
                  <c:v>74754</c:v>
                </c:pt>
                <c:pt idx="98">
                  <c:v>55166</c:v>
                </c:pt>
                <c:pt idx="99">
                  <c:v>38411</c:v>
                </c:pt>
                <c:pt idx="100">
                  <c:v>57365</c:v>
                </c:pt>
                <c:pt idx="101">
                  <c:v>4761</c:v>
                </c:pt>
                <c:pt idx="102">
                  <c:v>1036</c:v>
                </c:pt>
              </c:numCache>
            </c:numRef>
          </c:yVal>
          <c:smooth val="0"/>
          <c:extLst>
            <c:ext xmlns:c16="http://schemas.microsoft.com/office/drawing/2014/chart" uri="{C3380CC4-5D6E-409C-BE32-E72D297353CC}">
              <c16:uniqueId val="{00000001-01FE-4751-8A34-3D182ECB4B3E}"/>
            </c:ext>
          </c:extLst>
        </c:ser>
        <c:dLbls>
          <c:showLegendKey val="0"/>
          <c:showVal val="0"/>
          <c:showCatName val="0"/>
          <c:showSerName val="0"/>
          <c:showPercent val="0"/>
          <c:showBubbleSize val="0"/>
        </c:dLbls>
        <c:axId val="1100499215"/>
        <c:axId val="1021187439"/>
      </c:scatterChart>
      <c:valAx>
        <c:axId val="1100499215"/>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1187439"/>
        <c:crosses val="autoZero"/>
        <c:crossBetween val="midCat"/>
        <c:majorUnit val="5"/>
      </c:valAx>
      <c:valAx>
        <c:axId val="1021187439"/>
        <c:scaling>
          <c:orientation val="minMax"/>
          <c:max val="250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049921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US CDC - Mortality -2020, by year of age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xVal>
            <c:numRef>
              <c:f>'US-2020-byAge'!$AK$107:$AK$207</c:f>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'US-2020-byAge'!$AO$107:$AO$207</c:f>
              <c:numCache>
                <c:formatCode>General</c:formatCode>
                <c:ptCount val="101"/>
                <c:pt idx="0" formatCode="#,##0">
                  <c:v>10859</c:v>
                </c:pt>
                <c:pt idx="1">
                  <c:v>785</c:v>
                </c:pt>
                <c:pt idx="2">
                  <c:v>512</c:v>
                </c:pt>
                <c:pt idx="3">
                  <c:v>416</c:v>
                </c:pt>
                <c:pt idx="4">
                  <c:v>313</c:v>
                </c:pt>
                <c:pt idx="5">
                  <c:v>306</c:v>
                </c:pt>
                <c:pt idx="6">
                  <c:v>252</c:v>
                </c:pt>
                <c:pt idx="7">
                  <c:v>240</c:v>
                </c:pt>
                <c:pt idx="8">
                  <c:v>213</c:v>
                </c:pt>
                <c:pt idx="9">
                  <c:v>234</c:v>
                </c:pt>
                <c:pt idx="10">
                  <c:v>275</c:v>
                </c:pt>
                <c:pt idx="11">
                  <c:v>323</c:v>
                </c:pt>
                <c:pt idx="12">
                  <c:v>353</c:v>
                </c:pt>
                <c:pt idx="13">
                  <c:v>497</c:v>
                </c:pt>
                <c:pt idx="14">
                  <c:v>669</c:v>
                </c:pt>
                <c:pt idx="15">
                  <c:v>899</c:v>
                </c:pt>
                <c:pt idx="16" formatCode="#,##0">
                  <c:v>1269</c:v>
                </c:pt>
                <c:pt idx="17" formatCode="#,##0">
                  <c:v>1636</c:v>
                </c:pt>
                <c:pt idx="18" formatCode="#,##0">
                  <c:v>2328</c:v>
                </c:pt>
                <c:pt idx="19" formatCode="#,##0">
                  <c:v>2819</c:v>
                </c:pt>
                <c:pt idx="20" formatCode="#,##0">
                  <c:v>3009</c:v>
                </c:pt>
                <c:pt idx="21" formatCode="#,##0">
                  <c:v>3413</c:v>
                </c:pt>
                <c:pt idx="22" formatCode="#,##0">
                  <c:v>3517</c:v>
                </c:pt>
                <c:pt idx="23" formatCode="#,##0">
                  <c:v>3694</c:v>
                </c:pt>
                <c:pt idx="24" formatCode="#,##0">
                  <c:v>3900</c:v>
                </c:pt>
                <c:pt idx="25" formatCode="#,##0">
                  <c:v>4143</c:v>
                </c:pt>
                <c:pt idx="26" formatCode="#,##0">
                  <c:v>4349</c:v>
                </c:pt>
                <c:pt idx="27" formatCode="#,##0">
                  <c:v>4714</c:v>
                </c:pt>
                <c:pt idx="28" formatCode="#,##0">
                  <c:v>5019</c:v>
                </c:pt>
                <c:pt idx="29" formatCode="#,##0">
                  <c:v>5329</c:v>
                </c:pt>
                <c:pt idx="30" formatCode="#,##0">
                  <c:v>5570</c:v>
                </c:pt>
                <c:pt idx="31" formatCode="#,##0">
                  <c:v>5637</c:v>
                </c:pt>
                <c:pt idx="32" formatCode="#,##0">
                  <c:v>5522</c:v>
                </c:pt>
                <c:pt idx="33" formatCode="#,##0">
                  <c:v>5692</c:v>
                </c:pt>
                <c:pt idx="34" formatCode="#,##0">
                  <c:v>5857</c:v>
                </c:pt>
                <c:pt idx="35" formatCode="#,##0">
                  <c:v>5925</c:v>
                </c:pt>
                <c:pt idx="36" formatCode="#,##0">
                  <c:v>6071</c:v>
                </c:pt>
                <c:pt idx="37" formatCode="#,##0">
                  <c:v>6489</c:v>
                </c:pt>
                <c:pt idx="38" formatCode="#,##0">
                  <c:v>6530</c:v>
                </c:pt>
                <c:pt idx="39" formatCode="#,##0">
                  <c:v>7051</c:v>
                </c:pt>
                <c:pt idx="40" formatCode="#,##0">
                  <c:v>7231</c:v>
                </c:pt>
                <c:pt idx="41" formatCode="#,##0">
                  <c:v>7171</c:v>
                </c:pt>
                <c:pt idx="42" formatCode="#,##0">
                  <c:v>7124</c:v>
                </c:pt>
                <c:pt idx="43" formatCode="#,##0">
                  <c:v>7395</c:v>
                </c:pt>
                <c:pt idx="44" formatCode="#,##0">
                  <c:v>7507</c:v>
                </c:pt>
                <c:pt idx="45" formatCode="#,##0">
                  <c:v>8018</c:v>
                </c:pt>
                <c:pt idx="46" formatCode="#,##0">
                  <c:v>8443</c:v>
                </c:pt>
                <c:pt idx="47" formatCode="#,##0">
                  <c:v>9253</c:v>
                </c:pt>
                <c:pt idx="48" formatCode="#,##0">
                  <c:v>10562</c:v>
                </c:pt>
                <c:pt idx="49" formatCode="#,##0">
                  <c:v>11878</c:v>
                </c:pt>
                <c:pt idx="50" formatCode="#,##0">
                  <c:v>12657</c:v>
                </c:pt>
                <c:pt idx="51" formatCode="#,##0">
                  <c:v>13097</c:v>
                </c:pt>
                <c:pt idx="52" formatCode="#,##0">
                  <c:v>14021</c:v>
                </c:pt>
                <c:pt idx="53" formatCode="#,##0">
                  <c:v>15089</c:v>
                </c:pt>
                <c:pt idx="54" formatCode="#,##0">
                  <c:v>16826</c:v>
                </c:pt>
                <c:pt idx="55" formatCode="#,##0">
                  <c:v>19091</c:v>
                </c:pt>
                <c:pt idx="56" formatCode="#,##0">
                  <c:v>21168</c:v>
                </c:pt>
                <c:pt idx="57" formatCode="#,##0">
                  <c:v>22489</c:v>
                </c:pt>
                <c:pt idx="58" formatCode="#,##0">
                  <c:v>24355</c:v>
                </c:pt>
                <c:pt idx="59" formatCode="#,##0">
                  <c:v>26557</c:v>
                </c:pt>
                <c:pt idx="60" formatCode="#,##0">
                  <c:v>28354</c:v>
                </c:pt>
                <c:pt idx="61" formatCode="#,##0">
                  <c:v>30080</c:v>
                </c:pt>
                <c:pt idx="62" formatCode="#,##0">
                  <c:v>31422</c:v>
                </c:pt>
                <c:pt idx="63" formatCode="#,##0">
                  <c:v>33504</c:v>
                </c:pt>
                <c:pt idx="64" formatCode="#,##0">
                  <c:v>34107</c:v>
                </c:pt>
                <c:pt idx="65" formatCode="#,##0">
                  <c:v>34987</c:v>
                </c:pt>
                <c:pt idx="66" formatCode="#,##0">
                  <c:v>36153</c:v>
                </c:pt>
                <c:pt idx="67" formatCode="#,##0">
                  <c:v>36489</c:v>
                </c:pt>
                <c:pt idx="68" formatCode="#,##0">
                  <c:v>37251</c:v>
                </c:pt>
                <c:pt idx="69" formatCode="#,##0">
                  <c:v>37856</c:v>
                </c:pt>
                <c:pt idx="70" formatCode="#,##0">
                  <c:v>39186</c:v>
                </c:pt>
                <c:pt idx="71" formatCode="#,##0">
                  <c:v>40638</c:v>
                </c:pt>
                <c:pt idx="72" formatCode="#,##0">
                  <c:v>43199</c:v>
                </c:pt>
                <c:pt idx="73" formatCode="#,##0">
                  <c:v>46529</c:v>
                </c:pt>
                <c:pt idx="74" formatCode="#,##0">
                  <c:v>39711</c:v>
                </c:pt>
                <c:pt idx="75" formatCode="#,##0">
                  <c:v>39754</c:v>
                </c:pt>
                <c:pt idx="76" formatCode="#,##0">
                  <c:v>42877</c:v>
                </c:pt>
                <c:pt idx="77" formatCode="#,##0">
                  <c:v>46442</c:v>
                </c:pt>
                <c:pt idx="78" formatCode="#,##0">
                  <c:v>44183</c:v>
                </c:pt>
                <c:pt idx="79" formatCode="#,##0">
                  <c:v>42495</c:v>
                </c:pt>
                <c:pt idx="80" formatCode="#,##0">
                  <c:v>42411</c:v>
                </c:pt>
                <c:pt idx="81" formatCode="#,##0">
                  <c:v>42685</c:v>
                </c:pt>
                <c:pt idx="82" formatCode="#,##0">
                  <c:v>42913</c:v>
                </c:pt>
                <c:pt idx="83" formatCode="#,##0">
                  <c:v>42570</c:v>
                </c:pt>
                <c:pt idx="84" formatCode="#,##0">
                  <c:v>42528</c:v>
                </c:pt>
                <c:pt idx="85" formatCode="#,##0">
                  <c:v>42593</c:v>
                </c:pt>
                <c:pt idx="86" formatCode="#,##0">
                  <c:v>39831</c:v>
                </c:pt>
                <c:pt idx="87" formatCode="#,##0">
                  <c:v>39480</c:v>
                </c:pt>
                <c:pt idx="88" formatCode="#,##0">
                  <c:v>38795</c:v>
                </c:pt>
                <c:pt idx="89" formatCode="#,##0">
                  <c:v>37196</c:v>
                </c:pt>
                <c:pt idx="90" formatCode="#,##0">
                  <c:v>34852</c:v>
                </c:pt>
                <c:pt idx="91" formatCode="#,##0">
                  <c:v>31528</c:v>
                </c:pt>
                <c:pt idx="92" formatCode="#,##0">
                  <c:v>28214</c:v>
                </c:pt>
                <c:pt idx="93" formatCode="#,##0">
                  <c:v>24433</c:v>
                </c:pt>
                <c:pt idx="94" formatCode="#,##0">
                  <c:v>20117</c:v>
                </c:pt>
                <c:pt idx="95" formatCode="#,##0">
                  <c:v>16436</c:v>
                </c:pt>
                <c:pt idx="96" formatCode="#,##0">
                  <c:v>12916</c:v>
                </c:pt>
                <c:pt idx="97" formatCode="#,##0">
                  <c:v>9535</c:v>
                </c:pt>
                <c:pt idx="98" formatCode="#,##0">
                  <c:v>6880</c:v>
                </c:pt>
                <c:pt idx="99" formatCode="#,##0">
                  <c:v>4795</c:v>
                </c:pt>
                <c:pt idx="100" formatCode="#,##0">
                  <c:v>7319</c:v>
                </c:pt>
              </c:numCache>
            </c:numRef>
          </c:yVal>
          <c:smooth val="0"/>
          <c:extLst>
            <c:ext xmlns:c16="http://schemas.microsoft.com/office/drawing/2014/chart" uri="{C3380CC4-5D6E-409C-BE32-E72D297353CC}">
              <c16:uniqueId val="{00000000-C7E6-43AB-ACD8-52D6CEE94631}"/>
            </c:ext>
          </c:extLst>
        </c:ser>
        <c:ser>
          <c:idx val="1"/>
          <c:order val="1"/>
          <c:spPr>
            <a:ln w="25400" cap="rnd">
              <a:noFill/>
              <a:round/>
            </a:ln>
            <a:effectLst/>
          </c:spPr>
          <c:marker>
            <c:symbol val="circle"/>
            <c:size val="5"/>
            <c:spPr>
              <a:solidFill>
                <a:schemeClr val="accent2"/>
              </a:solidFill>
              <a:ln w="9525">
                <a:solidFill>
                  <a:schemeClr val="accent2"/>
                </a:solidFill>
              </a:ln>
              <a:effectLst/>
            </c:spPr>
          </c:marker>
          <c:xVal>
            <c:numRef>
              <c:f>'US-2020-byAge'!$AK$5:$AK$105</c:f>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'US-2020-byAge'!$AO$5:$AO$105</c:f>
              <c:numCache>
                <c:formatCode>General</c:formatCode>
                <c:ptCount val="101"/>
                <c:pt idx="0">
                  <c:v>8723</c:v>
                </c:pt>
                <c:pt idx="1">
                  <c:v>579</c:v>
                </c:pt>
                <c:pt idx="2">
                  <c:v>377</c:v>
                </c:pt>
                <c:pt idx="3">
                  <c:v>309</c:v>
                </c:pt>
                <c:pt idx="4">
                  <c:v>238</c:v>
                </c:pt>
                <c:pt idx="5">
                  <c:v>210</c:v>
                </c:pt>
                <c:pt idx="6">
                  <c:v>198</c:v>
                </c:pt>
                <c:pt idx="7">
                  <c:v>201</c:v>
                </c:pt>
                <c:pt idx="8">
                  <c:v>192</c:v>
                </c:pt>
                <c:pt idx="9">
                  <c:v>164</c:v>
                </c:pt>
                <c:pt idx="10">
                  <c:v>181</c:v>
                </c:pt>
                <c:pt idx="11">
                  <c:v>203</c:v>
                </c:pt>
                <c:pt idx="12">
                  <c:v>264</c:v>
                </c:pt>
                <c:pt idx="13">
                  <c:v>303</c:v>
                </c:pt>
                <c:pt idx="14">
                  <c:v>345</c:v>
                </c:pt>
                <c:pt idx="15">
                  <c:v>433</c:v>
                </c:pt>
                <c:pt idx="16">
                  <c:v>524</c:v>
                </c:pt>
                <c:pt idx="17">
                  <c:v>593</c:v>
                </c:pt>
                <c:pt idx="18">
                  <c:v>831</c:v>
                </c:pt>
                <c:pt idx="19">
                  <c:v>946</c:v>
                </c:pt>
                <c:pt idx="20">
                  <c:v>974</c:v>
                </c:pt>
                <c:pt idx="21" formatCode="#,##0">
                  <c:v>1163</c:v>
                </c:pt>
                <c:pt idx="22" formatCode="#,##0">
                  <c:v>1168</c:v>
                </c:pt>
                <c:pt idx="23" formatCode="#,##0">
                  <c:v>1338</c:v>
                </c:pt>
                <c:pt idx="24" formatCode="#,##0">
                  <c:v>1362</c:v>
                </c:pt>
                <c:pt idx="25" formatCode="#,##0">
                  <c:v>1563</c:v>
                </c:pt>
                <c:pt idx="26" formatCode="#,##0">
                  <c:v>1613</c:v>
                </c:pt>
                <c:pt idx="27" formatCode="#,##0">
                  <c:v>1819</c:v>
                </c:pt>
                <c:pt idx="28" formatCode="#,##0">
                  <c:v>1951</c:v>
                </c:pt>
                <c:pt idx="29" formatCode="#,##0">
                  <c:v>2196</c:v>
                </c:pt>
                <c:pt idx="30" formatCode="#,##0">
                  <c:v>2336</c:v>
                </c:pt>
                <c:pt idx="31" formatCode="#,##0">
                  <c:v>2307</c:v>
                </c:pt>
                <c:pt idx="32" formatCode="#,##0">
                  <c:v>2527</c:v>
                </c:pt>
                <c:pt idx="33" formatCode="#,##0">
                  <c:v>2653</c:v>
                </c:pt>
                <c:pt idx="34" formatCode="#,##0">
                  <c:v>2689</c:v>
                </c:pt>
                <c:pt idx="35" formatCode="#,##0">
                  <c:v>2860</c:v>
                </c:pt>
                <c:pt idx="36" formatCode="#,##0">
                  <c:v>2980</c:v>
                </c:pt>
                <c:pt idx="37" formatCode="#,##0">
                  <c:v>3282</c:v>
                </c:pt>
                <c:pt idx="38" formatCode="#,##0">
                  <c:v>3342</c:v>
                </c:pt>
                <c:pt idx="39" formatCode="#,##0">
                  <c:v>3551</c:v>
                </c:pt>
                <c:pt idx="40" formatCode="#,##0">
                  <c:v>3714</c:v>
                </c:pt>
                <c:pt idx="41" formatCode="#,##0">
                  <c:v>3947</c:v>
                </c:pt>
                <c:pt idx="42" formatCode="#,##0">
                  <c:v>3867</c:v>
                </c:pt>
                <c:pt idx="43" formatCode="#,##0">
                  <c:v>4143</c:v>
                </c:pt>
                <c:pt idx="44" formatCode="#,##0">
                  <c:v>4310</c:v>
                </c:pt>
                <c:pt idx="45" formatCode="#,##0">
                  <c:v>4725</c:v>
                </c:pt>
                <c:pt idx="46" formatCode="#,##0">
                  <c:v>4986</c:v>
                </c:pt>
                <c:pt idx="47" formatCode="#,##0">
                  <c:v>5510</c:v>
                </c:pt>
                <c:pt idx="48" formatCode="#,##0">
                  <c:v>6121</c:v>
                </c:pt>
                <c:pt idx="49" formatCode="#,##0">
                  <c:v>6935</c:v>
                </c:pt>
                <c:pt idx="50" formatCode="#,##0">
                  <c:v>7503</c:v>
                </c:pt>
                <c:pt idx="51" formatCode="#,##0">
                  <c:v>7879</c:v>
                </c:pt>
                <c:pt idx="52" formatCode="#,##0">
                  <c:v>8378</c:v>
                </c:pt>
                <c:pt idx="53" formatCode="#,##0">
                  <c:v>9133</c:v>
                </c:pt>
                <c:pt idx="54" formatCode="#,##0">
                  <c:v>10128</c:v>
                </c:pt>
                <c:pt idx="55" formatCode="#,##0">
                  <c:v>11416</c:v>
                </c:pt>
                <c:pt idx="56" formatCode="#,##0">
                  <c:v>12646</c:v>
                </c:pt>
                <c:pt idx="57" formatCode="#,##0">
                  <c:v>14072</c:v>
                </c:pt>
                <c:pt idx="58" formatCode="#,##0">
                  <c:v>14885</c:v>
                </c:pt>
                <c:pt idx="59" formatCode="#,##0">
                  <c:v>16549</c:v>
                </c:pt>
                <c:pt idx="60" formatCode="#,##0">
                  <c:v>17950</c:v>
                </c:pt>
                <c:pt idx="61" formatCode="#,##0">
                  <c:v>18791</c:v>
                </c:pt>
                <c:pt idx="62" formatCode="#,##0">
                  <c:v>19903</c:v>
                </c:pt>
                <c:pt idx="63" formatCode="#,##0">
                  <c:v>21307</c:v>
                </c:pt>
                <c:pt idx="64" formatCode="#,##0">
                  <c:v>21903</c:v>
                </c:pt>
                <c:pt idx="65" formatCode="#,##0">
                  <c:v>23040</c:v>
                </c:pt>
                <c:pt idx="66" formatCode="#,##0">
                  <c:v>23754</c:v>
                </c:pt>
                <c:pt idx="67" formatCode="#,##0">
                  <c:v>24675</c:v>
                </c:pt>
                <c:pt idx="68" formatCode="#,##0">
                  <c:v>25638</c:v>
                </c:pt>
                <c:pt idx="69" formatCode="#,##0">
                  <c:v>26545</c:v>
                </c:pt>
                <c:pt idx="70" formatCode="#,##0">
                  <c:v>28093</c:v>
                </c:pt>
                <c:pt idx="71" formatCode="#,##0">
                  <c:v>30411</c:v>
                </c:pt>
                <c:pt idx="72" formatCode="#,##0">
                  <c:v>32904</c:v>
                </c:pt>
                <c:pt idx="73" formatCode="#,##0">
                  <c:v>36024</c:v>
                </c:pt>
                <c:pt idx="74" formatCode="#,##0">
                  <c:v>31424</c:v>
                </c:pt>
                <c:pt idx="75" formatCode="#,##0">
                  <c:v>32471</c:v>
                </c:pt>
                <c:pt idx="76" formatCode="#,##0">
                  <c:v>35223</c:v>
                </c:pt>
                <c:pt idx="77" formatCode="#,##0">
                  <c:v>38868</c:v>
                </c:pt>
                <c:pt idx="78" formatCode="#,##0">
                  <c:v>37865</c:v>
                </c:pt>
                <c:pt idx="79" formatCode="#,##0">
                  <c:v>38013</c:v>
                </c:pt>
                <c:pt idx="80" formatCode="#,##0">
                  <c:v>39250</c:v>
                </c:pt>
                <c:pt idx="81" formatCode="#,##0">
                  <c:v>40652</c:v>
                </c:pt>
                <c:pt idx="82" formatCode="#,##0">
                  <c:v>42717</c:v>
                </c:pt>
                <c:pt idx="83" formatCode="#,##0">
                  <c:v>43079</c:v>
                </c:pt>
                <c:pt idx="84" formatCode="#,##0">
                  <c:v>45088</c:v>
                </c:pt>
                <c:pt idx="85" formatCode="#,##0">
                  <c:v>47065</c:v>
                </c:pt>
                <c:pt idx="86" formatCode="#,##0">
                  <c:v>46597</c:v>
                </c:pt>
                <c:pt idx="87" formatCode="#,##0">
                  <c:v>47976</c:v>
                </c:pt>
                <c:pt idx="88" formatCode="#,##0">
                  <c:v>49222</c:v>
                </c:pt>
                <c:pt idx="89" formatCode="#,##0">
                  <c:v>50496</c:v>
                </c:pt>
                <c:pt idx="90" formatCode="#,##0">
                  <c:v>50353</c:v>
                </c:pt>
                <c:pt idx="91" formatCode="#,##0">
                  <c:v>47827</c:v>
                </c:pt>
                <c:pt idx="92" formatCode="#,##0">
                  <c:v>46246</c:v>
                </c:pt>
                <c:pt idx="93" formatCode="#,##0">
                  <c:v>43524</c:v>
                </c:pt>
                <c:pt idx="94" formatCode="#,##0">
                  <c:v>38592</c:v>
                </c:pt>
                <c:pt idx="95" formatCode="#,##0">
                  <c:v>34265</c:v>
                </c:pt>
                <c:pt idx="96" formatCode="#,##0">
                  <c:v>29225</c:v>
                </c:pt>
                <c:pt idx="97" formatCode="#,##0">
                  <c:v>23833</c:v>
                </c:pt>
                <c:pt idx="98" formatCode="#,##0">
                  <c:v>18959</c:v>
                </c:pt>
                <c:pt idx="99" formatCode="#,##0">
                  <c:v>14392</c:v>
                </c:pt>
                <c:pt idx="100" formatCode="#,##0">
                  <c:v>29313</c:v>
                </c:pt>
              </c:numCache>
            </c:numRef>
          </c:yVal>
          <c:smooth val="0"/>
          <c:extLst>
            <c:ext xmlns:c16="http://schemas.microsoft.com/office/drawing/2014/chart" uri="{C3380CC4-5D6E-409C-BE32-E72D297353CC}">
              <c16:uniqueId val="{00000001-C7E6-43AB-ACD8-52D6CEE94631}"/>
            </c:ext>
          </c:extLst>
        </c:ser>
        <c:dLbls>
          <c:showLegendKey val="0"/>
          <c:showVal val="0"/>
          <c:showCatName val="0"/>
          <c:showSerName val="0"/>
          <c:showPercent val="0"/>
          <c:showBubbleSize val="0"/>
        </c:dLbls>
        <c:axId val="1100499215"/>
        <c:axId val="1021187439"/>
      </c:scatterChart>
      <c:valAx>
        <c:axId val="1100499215"/>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1187439"/>
        <c:crosses val="autoZero"/>
        <c:crossBetween val="midCat"/>
        <c:majorUnit val="5"/>
      </c:valAx>
      <c:valAx>
        <c:axId val="10211874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049921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Mortality (Hazard/year) = CDC/Census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564076460139452"/>
          <c:y val="0.19721055701370663"/>
          <c:w val="0.81977337681274687"/>
          <c:h val="0.77736111111111106"/>
        </c:manualLayout>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xVal>
            <c:numRef>
              <c:f>'US-2020-byAge'!$A$7:$A$107</c:f>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'US-2020-byAge'!$F$7:$F$109</c:f>
              <c:numCache>
                <c:formatCode>General</c:formatCode>
                <c:ptCount val="103"/>
                <c:pt idx="0">
                  <c:v>6.1122506185987135E-3</c:v>
                </c:pt>
                <c:pt idx="1">
                  <c:v>4.3583145259569554E-4</c:v>
                </c:pt>
                <c:pt idx="2">
                  <c:v>2.7326341632642168E-4</c:v>
                </c:pt>
                <c:pt idx="3">
                  <c:v>2.1478395109534652E-4</c:v>
                </c:pt>
                <c:pt idx="4">
                  <c:v>1.5649577461408542E-4</c:v>
                </c:pt>
                <c:pt idx="5">
                  <c:v>1.4966838182067183E-4</c:v>
                </c:pt>
                <c:pt idx="6">
                  <c:v>1.2411286390433461E-4</c:v>
                </c:pt>
                <c:pt idx="7">
                  <c:v>1.1694578539571286E-4</c:v>
                </c:pt>
                <c:pt idx="8">
                  <c:v>1.0254469721150638E-4</c:v>
                </c:pt>
                <c:pt idx="9">
                  <c:v>1.1228881065995109E-4</c:v>
                </c:pt>
                <c:pt idx="10">
                  <c:v>1.2625230812174211E-4</c:v>
                </c:pt>
                <c:pt idx="11">
                  <c:v>1.4793454972478678E-4</c:v>
                </c:pt>
                <c:pt idx="12">
                  <c:v>1.5620326070987965E-4</c:v>
                </c:pt>
                <c:pt idx="13">
                  <c:v>2.2143381289867553E-4</c:v>
                </c:pt>
                <c:pt idx="14">
                  <c:v>3.0405580446621165E-4</c:v>
                </c:pt>
                <c:pt idx="15">
                  <c:v>4.056875682256832E-4</c:v>
                </c:pt>
                <c:pt idx="16">
                  <c:v>5.7019818093749747E-4</c:v>
                </c:pt>
                <c:pt idx="17">
                  <c:v>7.4494306148831062E-4</c:v>
                </c:pt>
                <c:pt idx="18">
                  <c:v>1.0373832275451984E-3</c:v>
                </c:pt>
                <c:pt idx="19">
                  <c:v>1.1946003555408649E-3</c:v>
                </c:pt>
                <c:pt idx="20">
                  <c:v>1.254777872206983E-3</c:v>
                </c:pt>
                <c:pt idx="21">
                  <c:v>1.4745146155374872E-3</c:v>
                </c:pt>
                <c:pt idx="22">
                  <c:v>1.5792234010643706E-3</c:v>
                </c:pt>
                <c:pt idx="23">
                  <c:v>1.7090956367167781E-3</c:v>
                </c:pt>
                <c:pt idx="24">
                  <c:v>1.8020224236277485E-3</c:v>
                </c:pt>
                <c:pt idx="25">
                  <c:v>1.8120918091525727E-3</c:v>
                </c:pt>
                <c:pt idx="26">
                  <c:v>1.9952424318192765E-3</c:v>
                </c:pt>
                <c:pt idx="27">
                  <c:v>2.1287616288232698E-3</c:v>
                </c:pt>
                <c:pt idx="28">
                  <c:v>2.2061780898691196E-3</c:v>
                </c:pt>
                <c:pt idx="29">
                  <c:v>2.3433353458431412E-3</c:v>
                </c:pt>
                <c:pt idx="30">
                  <c:v>2.2372955154074149E-3</c:v>
                </c:pt>
                <c:pt idx="31">
                  <c:v>2.5750837690236197E-3</c:v>
                </c:pt>
                <c:pt idx="32">
                  <c:v>2.4911184544419004E-3</c:v>
                </c:pt>
                <c:pt idx="33">
                  <c:v>2.6316130141862989E-3</c:v>
                </c:pt>
                <c:pt idx="34">
                  <c:v>2.6823218639686823E-3</c:v>
                </c:pt>
                <c:pt idx="35">
                  <c:v>2.523667099133051E-3</c:v>
                </c:pt>
                <c:pt idx="36">
                  <c:v>2.8617246333636271E-3</c:v>
                </c:pt>
                <c:pt idx="37">
                  <c:v>3.0348637515012966E-3</c:v>
                </c:pt>
                <c:pt idx="38">
                  <c:v>3.0498199532018439E-3</c:v>
                </c:pt>
                <c:pt idx="39">
                  <c:v>3.3439201215212156E-3</c:v>
                </c:pt>
                <c:pt idx="40">
                  <c:v>3.1616637233301574E-3</c:v>
                </c:pt>
                <c:pt idx="41">
                  <c:v>3.6449954380373649E-3</c:v>
                </c:pt>
                <c:pt idx="42">
                  <c:v>3.5885751935961765E-3</c:v>
                </c:pt>
                <c:pt idx="43">
                  <c:v>3.863143883433878E-3</c:v>
                </c:pt>
                <c:pt idx="44">
                  <c:v>4.0052115233995692E-3</c:v>
                </c:pt>
                <c:pt idx="45">
                  <c:v>3.9331897344630912E-3</c:v>
                </c:pt>
                <c:pt idx="46">
                  <c:v>4.5650792792549235E-3</c:v>
                </c:pt>
                <c:pt idx="47">
                  <c:v>4.8527624768650727E-3</c:v>
                </c:pt>
                <c:pt idx="48">
                  <c:v>5.2595332151822334E-3</c:v>
                </c:pt>
                <c:pt idx="49">
                  <c:v>5.6084386273065516E-3</c:v>
                </c:pt>
                <c:pt idx="50">
                  <c:v>5.6693907991659633E-3</c:v>
                </c:pt>
                <c:pt idx="51">
                  <c:v>6.5971905649647219E-3</c:v>
                </c:pt>
                <c:pt idx="52">
                  <c:v>7.1350966248107574E-3</c:v>
                </c:pt>
                <c:pt idx="53">
                  <c:v>7.659600821545362E-3</c:v>
                </c:pt>
                <c:pt idx="54">
                  <c:v>8.3139106558482723E-3</c:v>
                </c:pt>
                <c:pt idx="55">
                  <c:v>8.6780783404419547E-3</c:v>
                </c:pt>
                <c:pt idx="56">
                  <c:v>9.8632434825152021E-3</c:v>
                </c:pt>
                <c:pt idx="57">
                  <c:v>1.053216245821955E-2</c:v>
                </c:pt>
                <c:pt idx="58">
                  <c:v>1.1377220613440302E-2</c:v>
                </c:pt>
                <c:pt idx="59">
                  <c:v>1.2422874517600281E-2</c:v>
                </c:pt>
                <c:pt idx="60">
                  <c:v>1.2880845591124691E-2</c:v>
                </c:pt>
                <c:pt idx="61">
                  <c:v>1.4673263781672762E-2</c:v>
                </c:pt>
                <c:pt idx="62">
                  <c:v>1.5236297902548207E-2</c:v>
                </c:pt>
                <c:pt idx="63">
                  <c:v>1.6877679641450059E-2</c:v>
                </c:pt>
                <c:pt idx="64">
                  <c:v>1.7721208556599848E-2</c:v>
                </c:pt>
                <c:pt idx="65">
                  <c:v>1.804674088868348E-2</c:v>
                </c:pt>
                <c:pt idx="66">
                  <c:v>2.0355249867406264E-2</c:v>
                </c:pt>
                <c:pt idx="67">
                  <c:v>2.1199362549245277E-2</c:v>
                </c:pt>
                <c:pt idx="68">
                  <c:v>2.2573449609232264E-2</c:v>
                </c:pt>
                <c:pt idx="69">
                  <c:v>2.4446805144316616E-2</c:v>
                </c:pt>
                <c:pt idx="70">
                  <c:v>2.5358527489210685E-2</c:v>
                </c:pt>
                <c:pt idx="71">
                  <c:v>2.8152309829200452E-2</c:v>
                </c:pt>
                <c:pt idx="72">
                  <c:v>2.9686810641868445E-2</c:v>
                </c:pt>
                <c:pt idx="73">
                  <c:v>3.3263939627475904E-2</c:v>
                </c:pt>
                <c:pt idx="74">
                  <c:v>3.8220109951030215E-2</c:v>
                </c:pt>
                <c:pt idx="75">
                  <c:v>3.8924442286000754E-2</c:v>
                </c:pt>
                <c:pt idx="76">
                  <c:v>4.3902698750917693E-2</c:v>
                </c:pt>
                <c:pt idx="77">
                  <c:v>4.8781307606258109E-2</c:v>
                </c:pt>
                <c:pt idx="78">
                  <c:v>5.4577166849278179E-2</c:v>
                </c:pt>
                <c:pt idx="79">
                  <c:v>5.9348983756017645E-2</c:v>
                </c:pt>
                <c:pt idx="80">
                  <c:v>6.4132671809055186E-2</c:v>
                </c:pt>
                <c:pt idx="81">
                  <c:v>7.1183427610865047E-2</c:v>
                </c:pt>
                <c:pt idx="82">
                  <c:v>7.8665547229025204E-2</c:v>
                </c:pt>
                <c:pt idx="83">
                  <c:v>8.8893065213305769E-2</c:v>
                </c:pt>
                <c:pt idx="84">
                  <c:v>9.7609118263380285E-2</c:v>
                </c:pt>
                <c:pt idx="85">
                  <c:v>0.10874355026896751</c:v>
                </c:pt>
                <c:pt idx="86">
                  <c:v>0.12198042482299042</c:v>
                </c:pt>
                <c:pt idx="87">
                  <c:v>0.13400403234018288</c:v>
                </c:pt>
                <c:pt idx="88">
                  <c:v>0.15067950455786566</c:v>
                </c:pt>
                <c:pt idx="89">
                  <c:v>0.1659668833689546</c:v>
                </c:pt>
                <c:pt idx="90">
                  <c:v>0.18608177517699445</c:v>
                </c:pt>
                <c:pt idx="91">
                  <c:v>0.21057271664718652</c:v>
                </c:pt>
                <c:pt idx="92">
                  <c:v>0.23098586936944313</c:v>
                </c:pt>
                <c:pt idx="93">
                  <c:v>0.25682181298351831</c:v>
                </c:pt>
                <c:pt idx="94">
                  <c:v>0.27729992005072646</c:v>
                </c:pt>
                <c:pt idx="95">
                  <c:v>0.3114412400045477</c:v>
                </c:pt>
                <c:pt idx="96">
                  <c:v>0.33765554742235698</c:v>
                </c:pt>
                <c:pt idx="97">
                  <c:v>0.35750440553410073</c:v>
                </c:pt>
                <c:pt idx="98">
                  <c:v>0.38907425210654301</c:v>
                </c:pt>
                <c:pt idx="99">
                  <c:v>0.38631969062197874</c:v>
                </c:pt>
                <c:pt idx="100">
                  <c:v>0.43111268186369794</c:v>
                </c:pt>
              </c:numCache>
            </c:numRef>
          </c:yVal>
          <c:smooth val="0"/>
          <c:extLst>
            <c:ext xmlns:c16="http://schemas.microsoft.com/office/drawing/2014/chart" uri="{C3380CC4-5D6E-409C-BE32-E72D297353CC}">
              <c16:uniqueId val="{00000000-5ADC-4720-A691-EC220F8F96C5}"/>
            </c:ext>
          </c:extLst>
        </c:ser>
        <c:ser>
          <c:idx val="1"/>
          <c:order val="1"/>
          <c:spPr>
            <a:ln w="25400" cap="rnd">
              <a:noFill/>
              <a:round/>
            </a:ln>
            <a:effectLst/>
          </c:spPr>
          <c:marker>
            <c:symbol val="circle"/>
            <c:size val="5"/>
            <c:spPr>
              <a:solidFill>
                <a:schemeClr val="accent2"/>
              </a:solidFill>
              <a:ln w="9525">
                <a:solidFill>
                  <a:schemeClr val="accent2"/>
                </a:solidFill>
              </a:ln>
              <a:effectLst/>
            </c:spPr>
          </c:marker>
          <c:xVal>
            <c:numRef>
              <c:f>'US-2020-byAge'!$A$111:$A$211</c:f>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'US-2020-byAge'!$F$111:$F$211</c:f>
              <c:numCache>
                <c:formatCode>General</c:formatCode>
                <c:ptCount val="101"/>
                <c:pt idx="0">
                  <c:v>5.1205708646972943E-3</c:v>
                </c:pt>
                <c:pt idx="1">
                  <c:v>3.3441976438134942E-4</c:v>
                </c:pt>
                <c:pt idx="2">
                  <c:v>2.0955469349707875E-4</c:v>
                </c:pt>
                <c:pt idx="3">
                  <c:v>1.6604770459199822E-4</c:v>
                </c:pt>
                <c:pt idx="4">
                  <c:v>1.2414532723247727E-4</c:v>
                </c:pt>
                <c:pt idx="5">
                  <c:v>1.0731752188510893E-4</c:v>
                </c:pt>
                <c:pt idx="6">
                  <c:v>1.0179362422318098E-4</c:v>
                </c:pt>
                <c:pt idx="7">
                  <c:v>1.0220202136276481E-4</c:v>
                </c:pt>
                <c:pt idx="8">
                  <c:v>9.6834471054310523E-5</c:v>
                </c:pt>
                <c:pt idx="9">
                  <c:v>8.2377908655959219E-5</c:v>
                </c:pt>
                <c:pt idx="10">
                  <c:v>8.7289745046427531E-5</c:v>
                </c:pt>
                <c:pt idx="11">
                  <c:v>9.7372664854799608E-5</c:v>
                </c:pt>
                <c:pt idx="12">
                  <c:v>1.2213407082573274E-4</c:v>
                </c:pt>
                <c:pt idx="13">
                  <c:v>1.4130412985802898E-4</c:v>
                </c:pt>
                <c:pt idx="14">
                  <c:v>1.6448442713888159E-4</c:v>
                </c:pt>
                <c:pt idx="15">
                  <c:v>2.055507240322501E-4</c:v>
                </c:pt>
                <c:pt idx="16">
                  <c:v>2.4744772312677588E-4</c:v>
                </c:pt>
                <c:pt idx="17">
                  <c:v>2.8431933328314994E-4</c:v>
                </c:pt>
                <c:pt idx="18">
                  <c:v>3.8227407533145369E-4</c:v>
                </c:pt>
                <c:pt idx="19">
                  <c:v>4.0937530021576589E-4</c:v>
                </c:pt>
                <c:pt idx="20">
                  <c:v>4.1914737505728848E-4</c:v>
                </c:pt>
                <c:pt idx="21">
                  <c:v>5.1928475334420718E-4</c:v>
                </c:pt>
                <c:pt idx="22">
                  <c:v>5.4339254668267685E-4</c:v>
                </c:pt>
                <c:pt idx="23">
                  <c:v>6.4013074359462602E-4</c:v>
                </c:pt>
                <c:pt idx="24">
                  <c:v>6.4924912098724005E-4</c:v>
                </c:pt>
                <c:pt idx="25">
                  <c:v>7.0569813999100603E-4</c:v>
                </c:pt>
                <c:pt idx="26">
                  <c:v>7.5321318034342409E-4</c:v>
                </c:pt>
                <c:pt idx="27">
                  <c:v>8.3162117209666369E-4</c:v>
                </c:pt>
                <c:pt idx="28">
                  <c:v>8.6460720863490448E-4</c:v>
                </c:pt>
                <c:pt idx="29">
                  <c:v>9.6671353495796379E-4</c:v>
                </c:pt>
                <c:pt idx="30">
                  <c:v>9.5023045936076659E-4</c:v>
                </c:pt>
                <c:pt idx="31">
                  <c:v>1.0450295865225157E-3</c:v>
                </c:pt>
                <c:pt idx="32">
                  <c:v>1.1313452935677625E-3</c:v>
                </c:pt>
                <c:pt idx="33">
                  <c:v>1.2140470691494303E-3</c:v>
                </c:pt>
                <c:pt idx="34">
                  <c:v>1.2185285214522648E-3</c:v>
                </c:pt>
                <c:pt idx="35">
                  <c:v>1.2248713992100008E-3</c:v>
                </c:pt>
                <c:pt idx="36">
                  <c:v>1.383362787819537E-3</c:v>
                </c:pt>
                <c:pt idx="37">
                  <c:v>1.5040488334685236E-3</c:v>
                </c:pt>
                <c:pt idx="38">
                  <c:v>1.5287008787056816E-3</c:v>
                </c:pt>
                <c:pt idx="39">
                  <c:v>1.6436261234260925E-3</c:v>
                </c:pt>
                <c:pt idx="40">
                  <c:v>1.6159756202622632E-3</c:v>
                </c:pt>
                <c:pt idx="41">
                  <c:v>1.9490944142914496E-3</c:v>
                </c:pt>
                <c:pt idx="42">
                  <c:v>1.8923591655611186E-3</c:v>
                </c:pt>
                <c:pt idx="43">
                  <c:v>2.0953153543171689E-3</c:v>
                </c:pt>
                <c:pt idx="44">
                  <c:v>2.2251868434149959E-3</c:v>
                </c:pt>
                <c:pt idx="45">
                  <c:v>2.2933163781618036E-3</c:v>
                </c:pt>
                <c:pt idx="46">
                  <c:v>2.6062765998597021E-3</c:v>
                </c:pt>
                <c:pt idx="47">
                  <c:v>2.7832781055524124E-3</c:v>
                </c:pt>
                <c:pt idx="48">
                  <c:v>2.9435809641057209E-3</c:v>
                </c:pt>
                <c:pt idx="49">
                  <c:v>3.1638509837592023E-3</c:v>
                </c:pt>
                <c:pt idx="50">
                  <c:v>3.3068334172198623E-3</c:v>
                </c:pt>
                <c:pt idx="51">
                  <c:v>3.8204249937934458E-3</c:v>
                </c:pt>
                <c:pt idx="52">
                  <c:v>4.1050617498695425E-3</c:v>
                </c:pt>
                <c:pt idx="53">
                  <c:v>4.4408289806758539E-3</c:v>
                </c:pt>
                <c:pt idx="54">
                  <c:v>4.7815694293040145E-3</c:v>
                </c:pt>
                <c:pt idx="55">
                  <c:v>4.9826702066786809E-3</c:v>
                </c:pt>
                <c:pt idx="56">
                  <c:v>5.5897109713658813E-3</c:v>
                </c:pt>
                <c:pt idx="57">
                  <c:v>6.2312689966912988E-3</c:v>
                </c:pt>
                <c:pt idx="58">
                  <c:v>6.5626286843968595E-3</c:v>
                </c:pt>
                <c:pt idx="59">
                  <c:v>7.2558447058947324E-3</c:v>
                </c:pt>
                <c:pt idx="60">
                  <c:v>7.6584934826007135E-3</c:v>
                </c:pt>
                <c:pt idx="61">
                  <c:v>8.4979007367771749E-3</c:v>
                </c:pt>
                <c:pt idx="62">
                  <c:v>8.9142351417843962E-3</c:v>
                </c:pt>
                <c:pt idx="63">
                  <c:v>9.8396661338983355E-3</c:v>
                </c:pt>
                <c:pt idx="64">
                  <c:v>1.0373577617359296E-2</c:v>
                </c:pt>
                <c:pt idx="65">
                  <c:v>1.0820244000259235E-2</c:v>
                </c:pt>
                <c:pt idx="66">
                  <c:v>1.1996787927455645E-2</c:v>
                </c:pt>
                <c:pt idx="67">
                  <c:v>1.2800706360355836E-2</c:v>
                </c:pt>
                <c:pt idx="68">
                  <c:v>1.3805789514212618E-2</c:v>
                </c:pt>
                <c:pt idx="69">
                  <c:v>1.5082891983310804E-2</c:v>
                </c:pt>
                <c:pt idx="70">
                  <c:v>1.5921386559908234E-2</c:v>
                </c:pt>
                <c:pt idx="71">
                  <c:v>1.8309268965816194E-2</c:v>
                </c:pt>
                <c:pt idx="72">
                  <c:v>1.96555499868282E-2</c:v>
                </c:pt>
                <c:pt idx="73">
                  <c:v>2.224408099601911E-2</c:v>
                </c:pt>
                <c:pt idx="74">
                  <c:v>2.5703778350717847E-2</c:v>
                </c:pt>
                <c:pt idx="75">
                  <c:v>2.6637385859404544E-2</c:v>
                </c:pt>
                <c:pt idx="76">
                  <c:v>2.987463391423606E-2</c:v>
                </c:pt>
                <c:pt idx="77">
                  <c:v>3.340053312984341E-2</c:v>
                </c:pt>
                <c:pt idx="78">
                  <c:v>3.7564558659838612E-2</c:v>
                </c:pt>
                <c:pt idx="79">
                  <c:v>4.1770783198064258E-2</c:v>
                </c:pt>
                <c:pt idx="80">
                  <c:v>4.5479879353756983E-2</c:v>
                </c:pt>
                <c:pt idx="81">
                  <c:v>5.1546640123249374E-2</c:v>
                </c:pt>
                <c:pt idx="82">
                  <c:v>5.8202939781887147E-2</c:v>
                </c:pt>
                <c:pt idx="83">
                  <c:v>6.4962835509618733E-2</c:v>
                </c:pt>
                <c:pt idx="84">
                  <c:v>7.2839829273572618E-2</c:v>
                </c:pt>
                <c:pt idx="85">
                  <c:v>8.1973923009130076E-2</c:v>
                </c:pt>
                <c:pt idx="86">
                  <c:v>9.4353032653110819E-2</c:v>
                </c:pt>
                <c:pt idx="87">
                  <c:v>0.10360599660520621</c:v>
                </c:pt>
                <c:pt idx="88">
                  <c:v>0.11736541795126744</c:v>
                </c:pt>
                <c:pt idx="89">
                  <c:v>0.13139700391099685</c:v>
                </c:pt>
                <c:pt idx="90">
                  <c:v>0.14845159616495868</c:v>
                </c:pt>
                <c:pt idx="91">
                  <c:v>0.16669861662489935</c:v>
                </c:pt>
                <c:pt idx="92">
                  <c:v>0.18509653869552689</c:v>
                </c:pt>
                <c:pt idx="93">
                  <c:v>0.21082612802441328</c:v>
                </c:pt>
                <c:pt idx="94">
                  <c:v>0.23101235513839671</c:v>
                </c:pt>
                <c:pt idx="95">
                  <c:v>0.25754056837057582</c:v>
                </c:pt>
                <c:pt idx="96">
                  <c:v>0.287489179192571</c:v>
                </c:pt>
                <c:pt idx="97">
                  <c:v>0.31881905984964015</c:v>
                </c:pt>
                <c:pt idx="98">
                  <c:v>0.3436718268498713</c:v>
                </c:pt>
                <c:pt idx="99">
                  <c:v>0.37468433521647443</c:v>
                </c:pt>
                <c:pt idx="100">
                  <c:v>0.46409233399829009</c:v>
                </c:pt>
              </c:numCache>
            </c:numRef>
          </c:yVal>
          <c:smooth val="0"/>
          <c:extLst>
            <c:ext xmlns:c16="http://schemas.microsoft.com/office/drawing/2014/chart" uri="{C3380CC4-5D6E-409C-BE32-E72D297353CC}">
              <c16:uniqueId val="{00000001-5ADC-4720-A691-EC220F8F96C5}"/>
            </c:ext>
          </c:extLst>
        </c:ser>
        <c:dLbls>
          <c:showLegendKey val="0"/>
          <c:showVal val="0"/>
          <c:showCatName val="0"/>
          <c:showSerName val="0"/>
          <c:showPercent val="0"/>
          <c:showBubbleSize val="0"/>
        </c:dLbls>
        <c:axId val="1100499215"/>
        <c:axId val="1021187439"/>
      </c:scatterChart>
      <c:valAx>
        <c:axId val="1100499215"/>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1187439"/>
        <c:crossesAt val="1.0000000000000003E-4"/>
        <c:crossBetween val="midCat"/>
        <c:majorUnit val="5"/>
      </c:valAx>
      <c:valAx>
        <c:axId val="1021187439"/>
        <c:scaling>
          <c:logBase val="10"/>
          <c:orientation val="minMax"/>
          <c:min val="1.0000000000000003E-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049921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Calculated</a:t>
            </a:r>
            <a:r>
              <a:rPr lang="en-US" baseline="0"/>
              <a:t> </a:t>
            </a:r>
            <a:r>
              <a:rPr lang="en-US"/>
              <a:t>Survival (proportion)</a:t>
            </a:r>
          </a:p>
        </c:rich>
      </c:tx>
      <c:layout>
        <c:manualLayout>
          <c:xMode val="edge"/>
          <c:yMode val="edge"/>
          <c:x val="0.35626332509407199"/>
          <c:y val="2.749140893470790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564076460139452"/>
          <c:y val="0.19721055701370663"/>
          <c:w val="0.81977337681274687"/>
          <c:h val="0.77736111111111106"/>
        </c:manualLayout>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xVal>
            <c:numRef>
              <c:f>'US-2020-byAge'!$A$7:$A$107</c:f>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'US-2020-byAge'!$H$7:$H$109</c:f>
              <c:numCache>
                <c:formatCode>General</c:formatCode>
                <c:ptCount val="103"/>
                <c:pt idx="0">
                  <c:v>1</c:v>
                </c:pt>
                <c:pt idx="1">
                  <c:v>0.99979254059962419</c:v>
                </c:pt>
                <c:pt idx="2">
                  <c:v>0.99956941823913459</c:v>
                </c:pt>
                <c:pt idx="3">
                  <c:v>0.99932945429525943</c:v>
                </c:pt>
                <c:pt idx="4">
                  <c:v>0.99907138206934676</c:v>
                </c:pt>
                <c:pt idx="5">
                  <c:v>0.99879384030249363</c:v>
                </c:pt>
                <c:pt idx="6">
                  <c:v>0.99849536622849178</c:v>
                </c:pt>
                <c:pt idx="7">
                  <c:v>0.99817438813408943</c:v>
                </c:pt>
                <c:pt idx="8">
                  <c:v>0.9978292173944584</c:v>
                </c:pt>
                <c:pt idx="9">
                  <c:v>0.99745803995012405</c:v>
                </c:pt>
                <c:pt idx="10">
                  <c:v>0.99705890718999091</c:v>
                </c:pt>
                <c:pt idx="11">
                  <c:v>0.99662972620348178</c:v>
                </c:pt>
                <c:pt idx="12">
                  <c:v>0.99616824936324655</c:v>
                </c:pt>
                <c:pt idx="13">
                  <c:v>0.99567206319838764</c:v>
                </c:pt>
                <c:pt idx="14">
                  <c:v>0.9951385765167573</c:v>
                </c:pt>
                <c:pt idx="15">
                  <c:v>0.99456500773362089</c:v>
                </c:pt>
                <c:pt idx="16">
                  <c:v>0.99394837136291048</c:v>
                </c:pt>
                <c:pt idx="17">
                  <c:v>0.99328546362647008</c:v>
                </c:pt>
                <c:pt idx="18">
                  <c:v>0.9925728471361801</c:v>
                </c:pt>
                <c:pt idx="19">
                  <c:v>0.99180683460371866</c:v>
                </c:pt>
                <c:pt idx="20">
                  <c:v>0.99098347153307553</c:v>
                </c:pt>
                <c:pt idx="21">
                  <c:v>0.99009851785186942</c:v>
                </c:pt>
                <c:pt idx="22">
                  <c:v>0.98914742843916992</c:v>
                </c:pt>
                <c:pt idx="23">
                  <c:v>0.98812533251002399</c:v>
                </c:pt>
                <c:pt idx="24">
                  <c:v>0.98702701182040731</c:v>
                </c:pt>
                <c:pt idx="25">
                  <c:v>0.98584687766105294</c:v>
                </c:pt>
                <c:pt idx="26">
                  <c:v>0.9845789466147653</c:v>
                </c:pt>
                <c:pt idx="27">
                  <c:v>0.98321681505967751</c:v>
                </c:pt>
                <c:pt idx="28">
                  <c:v>0.98175363241071967</c:v>
                </c:pt>
                <c:pt idx="29">
                  <c:v>0.98018207310368455</c:v>
                </c:pt>
                <c:pt idx="30">
                  <c:v>0.97849430734106269</c:v>
                </c:pt>
                <c:pt idx="31">
                  <c:v>0.9766819706367037</c:v>
                </c:pt>
                <c:pt idx="32">
                  <c:v>0.97473613221781241</c:v>
                </c:pt>
                <c:pt idx="33">
                  <c:v>0.97264726236834087</c:v>
                </c:pt>
                <c:pt idx="34">
                  <c:v>0.97040519882809329</c:v>
                </c:pt>
                <c:pt idx="35">
                  <c:v>0.96799911239746728</c:v>
                </c:pt>
                <c:pt idx="36">
                  <c:v>0.96541747193945282</c:v>
                </c:pt>
                <c:pt idx="37">
                  <c:v>0.96264800901909153</c:v>
                </c:pt>
                <c:pt idx="38">
                  <c:v>0.95967768247693996</c:v>
                </c:pt>
                <c:pt idx="39">
                  <c:v>0.95649264329811245</c:v>
                </c:pt>
                <c:pt idx="40">
                  <c:v>0.95307820021320755</c:v>
                </c:pt>
                <c:pt idx="41">
                  <c:v>0.94941878655290202</c:v>
                </c:pt>
                <c:pt idx="42">
                  <c:v>0.94549792897531204</c:v>
                </c:pt>
                <c:pt idx="43">
                  <c:v>0.94129821879548881</c:v>
                </c:pt>
                <c:pt idx="44">
                  <c:v>0.93680128677071794</c:v>
                </c:pt>
                <c:pt idx="45">
                  <c:v>0.93198778233466961</c:v>
                </c:pt>
                <c:pt idx="46">
                  <c:v>0.9268373584288131</c:v>
                </c:pt>
                <c:pt idx="47">
                  <c:v>0.92132866325160634</c:v>
                </c:pt>
                <c:pt idx="48">
                  <c:v>0.91543934043524733</c:v>
                </c:pt>
                <c:pt idx="49">
                  <c:v>0.90914603936630101</c:v>
                </c:pt>
                <c:pt idx="50">
                  <c:v>0.90242443758980695</c:v>
                </c:pt>
                <c:pt idx="51">
                  <c:v>0.89524927747534522</c:v>
                </c:pt>
                <c:pt idx="52">
                  <c:v>0.88759441957586727</c:v>
                </c:pt>
                <c:pt idx="53">
                  <c:v>0.87943291537257295</c:v>
                </c:pt>
                <c:pt idx="54">
                  <c:v>0.87073710236694812</c:v>
                </c:pt>
                <c:pt idx="55">
                  <c:v>0.86147872474762277</c:v>
                </c:pt>
                <c:pt idx="56">
                  <c:v>0.85162908311610785</c:v>
                </c:pt>
                <c:pt idx="57">
                  <c:v>0.84115921699014062</c:v>
                </c:pt>
                <c:pt idx="58">
                  <c:v>0.83004012400157967</c:v>
                </c:pt>
                <c:pt idx="59">
                  <c:v>0.81824301984909598</c:v>
                </c:pt>
                <c:pt idx="60">
                  <c:v>0.8057396431316074</c:v>
                </c:pt>
                <c:pt idx="61">
                  <c:v>0.7925026091490931</c:v>
                </c:pt>
                <c:pt idx="62">
                  <c:v>0.77850581658045825</c:v>
                </c:pt>
                <c:pt idx="63">
                  <c:v>0.76372491059537673</c:v>
                </c:pt>
                <c:pt idx="64">
                  <c:v>0.74813780538475461</c:v>
                </c:pt>
                <c:pt idx="65">
                  <c:v>0.73172526825349382</c:v>
                </c:pt>
                <c:pt idx="66">
                  <c:v>0.71447156625569053</c:v>
                </c:pt>
                <c:pt idx="67">
                  <c:v>0.69636517480900251</c:v>
                </c:pt>
                <c:pt idx="68">
                  <c:v>0.67739954574308592</c:v>
                </c:pt>
                <c:pt idx="69">
                  <c:v>0.65757392976007156</c:v>
                </c:pt>
                <c:pt idx="70">
                  <c:v>0.63689424526287819</c:v>
                </c:pt>
                <c:pt idx="71">
                  <c:v>0.61537398190203618</c:v>
                </c:pt>
                <c:pt idx="72">
                  <c:v>0.593035122986456</c:v>
                </c:pt>
                <c:pt idx="73">
                  <c:v>0.56990906611124692</c:v>
                </c:pt>
                <c:pt idx="74">
                  <c:v>0.5460375160315456</c:v>
                </c:pt>
                <c:pt idx="75">
                  <c:v>0.52147331806640107</c:v>
                </c:pt>
                <c:pt idx="76">
                  <c:v>0.4962811943331974</c:v>
                </c:pt>
                <c:pt idx="77">
                  <c:v>0.47053833915942023</c:v>
                </c:pt>
                <c:pt idx="78">
                  <c:v>0.44433482446462574</c:v>
                </c:pt>
                <c:pt idx="79">
                  <c:v>0.41777376123367377</c:v>
                </c:pt>
                <c:pt idx="80">
                  <c:v>0.39097116001331478</c:v>
                </c:pt>
                <c:pt idx="81">
                  <c:v>0.36405543237259835</c:v>
                </c:pt>
                <c:pt idx="82">
                  <c:v>0.33716647728286142</c:v>
                </c:pt>
                <c:pt idx="83">
                  <c:v>0.31045430226184384</c:v>
                </c:pt>
                <c:pt idx="84">
                  <c:v>0.28407713974928661</c:v>
                </c:pt>
                <c:pt idx="85">
                  <c:v>0.25819903530132104</c:v>
                </c:pt>
                <c:pt idx="86">
                  <c:v>0.23298690635081709</c:v>
                </c:pt>
                <c:pt idx="87">
                  <c:v>0.20860709865142965</c:v>
                </c:pt>
                <c:pt idx="88">
                  <c:v>0.18522150172910823</c:v>
                </c:pt>
                <c:pt idx="89">
                  <c:v>0.16298332360518564</c:v>
                </c:pt>
                <c:pt idx="90">
                  <c:v>0.14203266674126794</c:v>
                </c:pt>
                <c:pt idx="91">
                  <c:v>0.12249208860538437</c:v>
                </c:pt>
                <c:pt idx="92">
                  <c:v>0.10446236748730602</c:v>
                </c:pt>
                <c:pt idx="93">
                  <c:v>8.801872235586311E-2</c:v>
                </c:pt>
                <c:pt idx="94">
                  <c:v>7.3207749290630605E-2</c:v>
                </c:pt>
                <c:pt idx="95">
                  <c:v>6.0045331021308129E-2</c:v>
                </c:pt>
                <c:pt idx="96">
                  <c:v>4.8515745901994298E-2</c:v>
                </c:pt>
                <c:pt idx="97">
                  <c:v>3.8572145582838967E-2</c:v>
                </c:pt>
                <c:pt idx="98">
                  <c:v>3.0138486916276963E-2</c:v>
                </c:pt>
                <c:pt idx="99">
                  <c:v>2.3112897200174728E-2</c:v>
                </c:pt>
                <c:pt idx="100">
                  <c:v>1.7372330946341521E-2</c:v>
                </c:pt>
              </c:numCache>
            </c:numRef>
          </c:yVal>
          <c:smooth val="0"/>
          <c:extLst>
            <c:ext xmlns:c16="http://schemas.microsoft.com/office/drawing/2014/chart" uri="{C3380CC4-5D6E-409C-BE32-E72D297353CC}">
              <c16:uniqueId val="{00000000-6032-42E1-A850-DAF860269A7B}"/>
            </c:ext>
          </c:extLst>
        </c:ser>
        <c:ser>
          <c:idx val="1"/>
          <c:order val="1"/>
          <c:spPr>
            <a:ln w="25400" cap="rnd">
              <a:noFill/>
              <a:round/>
            </a:ln>
            <a:effectLst/>
          </c:spPr>
          <c:marker>
            <c:symbol val="circle"/>
            <c:size val="5"/>
            <c:spPr>
              <a:solidFill>
                <a:schemeClr val="accent2"/>
              </a:solidFill>
              <a:ln w="9525">
                <a:solidFill>
                  <a:schemeClr val="accent2"/>
                </a:solidFill>
              </a:ln>
              <a:effectLst/>
            </c:spPr>
          </c:marker>
          <c:xVal>
            <c:numRef>
              <c:f>'US-2020-byAge'!$A$111:$A$211</c:f>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'US-2020-byAge'!$H$111:$H$211</c:f>
              <c:numCache>
                <c:formatCode>General</c:formatCode>
                <c:ptCount val="101"/>
                <c:pt idx="0">
                  <c:v>1</c:v>
                </c:pt>
                <c:pt idx="1">
                  <c:v>0.99993741941051983</c:v>
                </c:pt>
                <c:pt idx="2">
                  <c:v>0.99986937981359003</c:v>
                </c:pt>
                <c:pt idx="3">
                  <c:v>0.9997954054328495</c:v>
                </c:pt>
                <c:pt idx="4">
                  <c:v>0.99971497910280482</c:v>
                </c:pt>
                <c:pt idx="5">
                  <c:v>0.99962753868228105</c:v>
                </c:pt>
                <c:pt idx="6">
                  <c:v>0.99953247315963922</c:v>
                </c:pt>
                <c:pt idx="7">
                  <c:v>0.99942911842373694</c:v>
                </c:pt>
                <c:pt idx="8">
                  <c:v>0.99931675267249886</c:v>
                </c:pt>
                <c:pt idx="9">
                  <c:v>0.99919459142869882</c:v>
                </c:pt>
                <c:pt idx="10">
                  <c:v>0.99906178213012276</c:v>
                </c:pt>
                <c:pt idx="11">
                  <c:v>0.99891739825868464</c:v>
                </c:pt>
                <c:pt idx="12">
                  <c:v>0.99876043297028494</c:v>
                </c:pt>
                <c:pt idx="13">
                  <c:v>0.99858979218423438</c:v>
                </c:pt>
                <c:pt idx="14">
                  <c:v>0.99840428708791051</c:v>
                </c:pt>
                <c:pt idx="15">
                  <c:v>0.99820262600895482</c:v>
                </c:pt>
                <c:pt idx="16">
                  <c:v>0.99798340560376542</c:v>
                </c:pt>
                <c:pt idx="17">
                  <c:v>0.99774510130727978</c:v>
                </c:pt>
                <c:pt idx="18">
                  <c:v>0.99748605698509085</c:v>
                </c:pt>
                <c:pt idx="19">
                  <c:v>0.99720447372478294</c:v>
                </c:pt>
                <c:pt idx="20">
                  <c:v>0.99689839769904687</c:v>
                </c:pt>
                <c:pt idx="21">
                  <c:v>0.99656570702862757</c:v>
                </c:pt>
                <c:pt idx="22">
                  <c:v>0.99620409756851258</c:v>
                </c:pt>
                <c:pt idx="23">
                  <c:v>0.9958110675360089</c:v>
                </c:pt>
                <c:pt idx="24">
                  <c:v>0.99538390089451911</c:v>
                </c:pt>
                <c:pt idx="25">
                  <c:v>0.99491964940197875</c:v>
                </c:pt>
                <c:pt idx="26">
                  <c:v>0.99441511322810705</c:v>
                </c:pt>
                <c:pt idx="27">
                  <c:v>0.99386682003996152</c:v>
                </c:pt>
                <c:pt idx="28">
                  <c:v>0.9932710024508582</c:v>
                </c:pt>
                <c:pt idx="29">
                  <c:v>0.99262357372367871</c:v>
                </c:pt>
                <c:pt idx="30">
                  <c:v>0.99192010161608035</c:v>
                </c:pt>
                <c:pt idx="31">
                  <c:v>0.99115578025236672</c:v>
                </c:pt>
                <c:pt idx="32">
                  <c:v>0.99032539990500479</c:v>
                </c:pt>
                <c:pt idx="33">
                  <c:v>0.98942331456827526</c:v>
                </c:pt>
                <c:pt idx="34">
                  <c:v>0.98844340720768298</c:v>
                </c:pt>
                <c:pt idx="35">
                  <c:v>0.98737905257193426</c:v>
                </c:pt>
                <c:pt idx="36">
                  <c:v>0.98622307746002336</c:v>
                </c:pt>
                <c:pt idx="37">
                  <c:v>0.98496771834484165</c:v>
                </c:pt>
                <c:pt idx="38">
                  <c:v>0.98360457626743603</c:v>
                </c:pt>
                <c:pt idx="39">
                  <c:v>0.98212456893340794</c:v>
                </c:pt>
                <c:pt idx="40">
                  <c:v>0.98051787996593354</c:v>
                </c:pt>
                <c:pt idx="41">
                  <c:v>0.97877390529960728</c:v>
                </c:pt>
                <c:pt idx="42">
                  <c:v>0.97688119673707052</c:v>
                </c:pt>
                <c:pt idx="43">
                  <c:v>0.97482740273768309</c:v>
                </c:pt>
                <c:pt idx="44">
                  <c:v>0.9725992065660547</c:v>
                </c:pt>
                <c:pt idx="45">
                  <c:v>0.97018226200004976</c:v>
                </c:pt>
                <c:pt idx="46">
                  <c:v>0.96756112688515683</c:v>
                </c:pt>
                <c:pt idx="47">
                  <c:v>0.96471919492740654</c:v>
                </c:pt>
                <c:pt idx="48">
                  <c:v>0.9616386262431732</c:v>
                </c:pt>
                <c:pt idx="49">
                  <c:v>0.95830027733435685</c:v>
                </c:pt>
                <c:pt idx="50">
                  <c:v>0.95468363133508904</c:v>
                </c:pt>
                <c:pt idx="51">
                  <c:v>0.95076672958500463</c:v>
                </c:pt>
                <c:pt idx="52">
                  <c:v>0.9465261058282991</c:v>
                </c:pt>
                <c:pt idx="53">
                  <c:v>0.94193672462147937</c:v>
                </c:pt>
                <c:pt idx="54">
                  <c:v>0.93697192586022826</c:v>
                </c:pt>
                <c:pt idx="55">
                  <c:v>0.93160337771140689</c:v>
                </c:pt>
                <c:pt idx="56">
                  <c:v>0.92580104066388591</c:v>
                </c:pt>
                <c:pt idx="57">
                  <c:v>0.91953314589505508</c:v>
                </c:pt>
                <c:pt idx="58">
                  <c:v>0.9127661916909291</c:v>
                </c:pt>
                <c:pt idx="59">
                  <c:v>0.9054649622576969</c:v>
                </c:pt>
                <c:pt idx="60">
                  <c:v>0.89759257392010572</c:v>
                </c:pt>
                <c:pt idx="61">
                  <c:v>0.88911055441294518</c:v>
                </c:pt>
                <c:pt idx="62">
                  <c:v>0.87997896172771295</c:v>
                </c:pt>
                <c:pt idx="63">
                  <c:v>0.87015654976346091</c:v>
                </c:pt>
                <c:pt idx="64">
                  <c:v>0.85960098882797986</c:v>
                </c:pt>
                <c:pt idx="65">
                  <c:v>0.84826914981311963</c:v>
                </c:pt>
                <c:pt idx="66">
                  <c:v>0.83611746158529932</c:v>
                </c:pt>
                <c:pt idx="67">
                  <c:v>0.82310235173477775</c:v>
                </c:pt>
                <c:pt idx="68">
                  <c:v>0.80918078124450887</c:v>
                </c:pt>
                <c:pt idx="69">
                  <c:v>0.7943108837819699</c:v>
                </c:pt>
                <c:pt idx="70">
                  <c:v>0.77845272007438304</c:v>
                </c:pt>
                <c:pt idx="71">
                  <c:v>0.76156915706468342</c:v>
                </c:pt>
                <c:pt idx="72">
                  <c:v>0.74362688010302247</c:v>
                </c:pt>
                <c:pt idx="73">
                  <c:v>0.72459754412237465</c:v>
                </c:pt>
                <c:pt idx="74">
                  <c:v>0.70445906637068467</c:v>
                </c:pt>
                <c:pt idx="75">
                  <c:v>0.68319705860356994</c:v>
                </c:pt>
                <c:pt idx="76">
                  <c:v>0.66080639045304002</c:v>
                </c:pt>
                <c:pt idx="77">
                  <c:v>0.63729286776269456</c:v>
                </c:pt>
                <c:pt idx="78">
                  <c:v>0.61267499983858742</c:v>
                </c:pt>
                <c:pt idx="79">
                  <c:v>0.58698581769846958</c:v>
                </c:pt>
                <c:pt idx="80">
                  <c:v>0.5602746915180542</c:v>
                </c:pt>
                <c:pt idx="81">
                  <c:v>0.53260907975266936</c:v>
                </c:pt>
                <c:pt idx="82">
                  <c:v>0.50407612527953283</c:v>
                </c:pt>
                <c:pt idx="83">
                  <c:v>0.4747839961020599</c:v>
                </c:pt>
                <c:pt idx="84">
                  <c:v>0.4448628508228934</c:v>
                </c:pt>
                <c:pt idx="85">
                  <c:v>0.41446529383537045</c:v>
                </c:pt>
                <c:pt idx="86">
                  <c:v>0.38376617412901914</c:v>
                </c:pt>
                <c:pt idx="87">
                  <c:v>0.35296157739672973</c:v>
                </c:pt>
                <c:pt idx="88">
                  <c:v>0.32226686685936035</c:v>
                </c:pt>
                <c:pt idx="89">
                  <c:v>0.29191364724517438</c:v>
                </c:pt>
                <c:pt idx="90">
                  <c:v>0.26214556198220229</c:v>
                </c:pt>
                <c:pt idx="91">
                  <c:v>0.23321288864678819</c:v>
                </c:pt>
                <c:pt idx="92">
                  <c:v>0.20536597361909553</c:v>
                </c:pt>
                <c:pt idx="93">
                  <c:v>0.17884764325231645</c:v>
                </c:pt>
                <c:pt idx="94">
                  <c:v>0.15388484225204521</c:v>
                </c:pt>
                <c:pt idx="95">
                  <c:v>0.13067987317676835</c:v>
                </c:pt>
                <c:pt idx="96">
                  <c:v>0.10940173242722243</c:v>
                </c:pt>
                <c:pt idx="97">
                  <c:v>9.0178141821289762E-2</c:v>
                </c:pt>
                <c:pt idx="98">
                  <c:v>7.308894137458849E-2</c:v>
                </c:pt>
                <c:pt idx="99">
                  <c:v>5.8161517311005169E-2</c:v>
                </c:pt>
                <c:pt idx="100">
                  <c:v>4.5368870668725879E-2</c:v>
                </c:pt>
              </c:numCache>
            </c:numRef>
          </c:yVal>
          <c:smooth val="0"/>
          <c:extLst>
            <c:ext xmlns:c16="http://schemas.microsoft.com/office/drawing/2014/chart" uri="{C3380CC4-5D6E-409C-BE32-E72D297353CC}">
              <c16:uniqueId val="{00000001-6032-42E1-A850-DAF860269A7B}"/>
            </c:ext>
          </c:extLst>
        </c:ser>
        <c:dLbls>
          <c:showLegendKey val="0"/>
          <c:showVal val="0"/>
          <c:showCatName val="0"/>
          <c:showSerName val="0"/>
          <c:showPercent val="0"/>
          <c:showBubbleSize val="0"/>
        </c:dLbls>
        <c:axId val="1100499215"/>
        <c:axId val="1021187439"/>
      </c:scatterChart>
      <c:valAx>
        <c:axId val="1100499215"/>
        <c:scaling>
          <c:orientation val="minMax"/>
          <c:max val="100"/>
          <c:min val="2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1187439"/>
        <c:crosses val="autoZero"/>
        <c:crossBetween val="midCat"/>
        <c:majorUnit val="5"/>
      </c:valAx>
      <c:valAx>
        <c:axId val="1021187439"/>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049921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Hazard, Mortality</a:t>
            </a:r>
            <a:r>
              <a:rPr lang="en-US" baseline="0" dirty="0"/>
              <a:t> and</a:t>
            </a:r>
            <a:r>
              <a:rPr lang="en-US" dirty="0"/>
              <a:t> Alzheimer's disease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exp"/>
            <c:dispRSqr val="1"/>
            <c:dispEq val="1"/>
            <c:trendlineLbl>
              <c:layout>
                <c:manualLayout>
                  <c:x val="-0.55750831146106739"/>
                  <c:y val="-0.11023877934478248"/>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200" baseline="0"/>
                      <a:t>y = 0.0002e</a:t>
                    </a:r>
                    <a:r>
                      <a:rPr lang="en-US" sz="1200" baseline="30000"/>
                      <a:t>0.073x</a:t>
                    </a:r>
                    <a:br>
                      <a:rPr lang="en-US" sz="1200" baseline="0"/>
                    </a:br>
                    <a:r>
                      <a:rPr lang="en-US" sz="1200" baseline="0"/>
                      <a:t>R² = 0.984</a:t>
                    </a:r>
                  </a:p>
                  <a:p>
                    <a:pPr>
                      <a:defRPr/>
                    </a:pPr>
                    <a:r>
                      <a:rPr lang="en-US" sz="1200" baseline="0"/>
                      <a:t>T2 = 9.5 years</a:t>
                    </a:r>
                    <a:endParaRPr lang="en-US" sz="1200"/>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'US-2020-byAge'!$A$27:$A$107</c:f>
              <c:numCache>
                <c:formatCode>General</c:formatCode>
                <c:ptCount val="8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pt idx="51">
                  <c:v>71</c:v>
                </c:pt>
                <c:pt idx="52">
                  <c:v>72</c:v>
                </c:pt>
                <c:pt idx="53">
                  <c:v>73</c:v>
                </c:pt>
                <c:pt idx="54">
                  <c:v>74</c:v>
                </c:pt>
                <c:pt idx="55">
                  <c:v>75</c:v>
                </c:pt>
                <c:pt idx="56">
                  <c:v>76</c:v>
                </c:pt>
                <c:pt idx="57">
                  <c:v>77</c:v>
                </c:pt>
                <c:pt idx="58">
                  <c:v>78</c:v>
                </c:pt>
                <c:pt idx="59">
                  <c:v>79</c:v>
                </c:pt>
                <c:pt idx="60">
                  <c:v>80</c:v>
                </c:pt>
                <c:pt idx="61">
                  <c:v>81</c:v>
                </c:pt>
                <c:pt idx="62">
                  <c:v>82</c:v>
                </c:pt>
                <c:pt idx="63">
                  <c:v>83</c:v>
                </c:pt>
                <c:pt idx="64">
                  <c:v>84</c:v>
                </c:pt>
                <c:pt idx="65">
                  <c:v>85</c:v>
                </c:pt>
                <c:pt idx="66">
                  <c:v>86</c:v>
                </c:pt>
                <c:pt idx="67">
                  <c:v>87</c:v>
                </c:pt>
                <c:pt idx="68">
                  <c:v>88</c:v>
                </c:pt>
                <c:pt idx="69">
                  <c:v>89</c:v>
                </c:pt>
                <c:pt idx="70">
                  <c:v>90</c:v>
                </c:pt>
                <c:pt idx="71">
                  <c:v>91</c:v>
                </c:pt>
                <c:pt idx="72">
                  <c:v>92</c:v>
                </c:pt>
                <c:pt idx="73">
                  <c:v>93</c:v>
                </c:pt>
                <c:pt idx="74">
                  <c:v>94</c:v>
                </c:pt>
                <c:pt idx="75">
                  <c:v>95</c:v>
                </c:pt>
                <c:pt idx="76">
                  <c:v>96</c:v>
                </c:pt>
                <c:pt idx="77">
                  <c:v>97</c:v>
                </c:pt>
                <c:pt idx="78">
                  <c:v>98</c:v>
                </c:pt>
                <c:pt idx="79">
                  <c:v>99</c:v>
                </c:pt>
                <c:pt idx="80">
                  <c:v>100</c:v>
                </c:pt>
              </c:numCache>
            </c:numRef>
          </c:xVal>
          <c:yVal>
            <c:numRef>
              <c:f>'US-2020-byAge'!$F$27:$F$109</c:f>
              <c:numCache>
                <c:formatCode>General</c:formatCode>
                <c:ptCount val="83"/>
                <c:pt idx="0">
                  <c:v>1.254777872206983E-3</c:v>
                </c:pt>
                <c:pt idx="1">
                  <c:v>1.4745146155374872E-3</c:v>
                </c:pt>
                <c:pt idx="2">
                  <c:v>1.5792234010643706E-3</c:v>
                </c:pt>
                <c:pt idx="3">
                  <c:v>1.7090956367167781E-3</c:v>
                </c:pt>
                <c:pt idx="4">
                  <c:v>1.8020224236277485E-3</c:v>
                </c:pt>
                <c:pt idx="5">
                  <c:v>1.8120918091525727E-3</c:v>
                </c:pt>
                <c:pt idx="6">
                  <c:v>1.9952424318192765E-3</c:v>
                </c:pt>
                <c:pt idx="7">
                  <c:v>2.1287616288232698E-3</c:v>
                </c:pt>
                <c:pt idx="8">
                  <c:v>2.2061780898691196E-3</c:v>
                </c:pt>
                <c:pt idx="9">
                  <c:v>2.3433353458431412E-3</c:v>
                </c:pt>
                <c:pt idx="10">
                  <c:v>2.2372955154074149E-3</c:v>
                </c:pt>
                <c:pt idx="11">
                  <c:v>2.5750837690236197E-3</c:v>
                </c:pt>
                <c:pt idx="12">
                  <c:v>2.4911184544419004E-3</c:v>
                </c:pt>
                <c:pt idx="13">
                  <c:v>2.6316130141862989E-3</c:v>
                </c:pt>
                <c:pt idx="14">
                  <c:v>2.6823218639686823E-3</c:v>
                </c:pt>
                <c:pt idx="15">
                  <c:v>2.523667099133051E-3</c:v>
                </c:pt>
                <c:pt idx="16">
                  <c:v>2.8617246333636271E-3</c:v>
                </c:pt>
                <c:pt idx="17">
                  <c:v>3.0348637515012966E-3</c:v>
                </c:pt>
                <c:pt idx="18">
                  <c:v>3.0498199532018439E-3</c:v>
                </c:pt>
                <c:pt idx="19">
                  <c:v>3.3439201215212156E-3</c:v>
                </c:pt>
                <c:pt idx="20">
                  <c:v>3.1616637233301574E-3</c:v>
                </c:pt>
                <c:pt idx="21">
                  <c:v>3.6449954380373649E-3</c:v>
                </c:pt>
                <c:pt idx="22">
                  <c:v>3.5885751935961765E-3</c:v>
                </c:pt>
                <c:pt idx="23">
                  <c:v>3.863143883433878E-3</c:v>
                </c:pt>
                <c:pt idx="24">
                  <c:v>4.0052115233995692E-3</c:v>
                </c:pt>
                <c:pt idx="25">
                  <c:v>3.9331897344630912E-3</c:v>
                </c:pt>
                <c:pt idx="26">
                  <c:v>4.5650792792549235E-3</c:v>
                </c:pt>
                <c:pt idx="27">
                  <c:v>4.8527624768650727E-3</c:v>
                </c:pt>
                <c:pt idx="28">
                  <c:v>5.2595332151822334E-3</c:v>
                </c:pt>
                <c:pt idx="29">
                  <c:v>5.6084386273065516E-3</c:v>
                </c:pt>
                <c:pt idx="30">
                  <c:v>5.6693907991659633E-3</c:v>
                </c:pt>
                <c:pt idx="31">
                  <c:v>6.5971905649647219E-3</c:v>
                </c:pt>
                <c:pt idx="32">
                  <c:v>7.1350966248107574E-3</c:v>
                </c:pt>
                <c:pt idx="33">
                  <c:v>7.659600821545362E-3</c:v>
                </c:pt>
                <c:pt idx="34">
                  <c:v>8.3139106558482723E-3</c:v>
                </c:pt>
                <c:pt idx="35">
                  <c:v>8.6780783404419547E-3</c:v>
                </c:pt>
                <c:pt idx="36">
                  <c:v>9.8632434825152021E-3</c:v>
                </c:pt>
                <c:pt idx="37">
                  <c:v>1.053216245821955E-2</c:v>
                </c:pt>
                <c:pt idx="38">
                  <c:v>1.1377220613440302E-2</c:v>
                </c:pt>
                <c:pt idx="39">
                  <c:v>1.2422874517600281E-2</c:v>
                </c:pt>
                <c:pt idx="40">
                  <c:v>1.2880845591124691E-2</c:v>
                </c:pt>
                <c:pt idx="41">
                  <c:v>1.4673263781672762E-2</c:v>
                </c:pt>
                <c:pt idx="42">
                  <c:v>1.5236297902548207E-2</c:v>
                </c:pt>
                <c:pt idx="43">
                  <c:v>1.6877679641450059E-2</c:v>
                </c:pt>
                <c:pt idx="44">
                  <c:v>1.7721208556599848E-2</c:v>
                </c:pt>
                <c:pt idx="45">
                  <c:v>1.804674088868348E-2</c:v>
                </c:pt>
                <c:pt idx="46">
                  <c:v>2.0355249867406264E-2</c:v>
                </c:pt>
                <c:pt idx="47">
                  <c:v>2.1199362549245277E-2</c:v>
                </c:pt>
                <c:pt idx="48">
                  <c:v>2.2573449609232264E-2</c:v>
                </c:pt>
                <c:pt idx="49">
                  <c:v>2.4446805144316616E-2</c:v>
                </c:pt>
                <c:pt idx="50">
                  <c:v>2.5358527489210685E-2</c:v>
                </c:pt>
                <c:pt idx="51">
                  <c:v>2.8152309829200452E-2</c:v>
                </c:pt>
                <c:pt idx="52">
                  <c:v>2.9686810641868445E-2</c:v>
                </c:pt>
                <c:pt idx="53">
                  <c:v>3.3263939627475904E-2</c:v>
                </c:pt>
                <c:pt idx="54">
                  <c:v>3.8220109951030215E-2</c:v>
                </c:pt>
                <c:pt idx="55">
                  <c:v>3.8924442286000754E-2</c:v>
                </c:pt>
                <c:pt idx="56">
                  <c:v>4.3902698750917693E-2</c:v>
                </c:pt>
                <c:pt idx="57">
                  <c:v>4.8781307606258109E-2</c:v>
                </c:pt>
                <c:pt idx="58">
                  <c:v>5.4577166849278179E-2</c:v>
                </c:pt>
                <c:pt idx="59">
                  <c:v>5.9348983756017645E-2</c:v>
                </c:pt>
                <c:pt idx="60">
                  <c:v>6.4132671809055186E-2</c:v>
                </c:pt>
                <c:pt idx="61">
                  <c:v>7.1183427610865047E-2</c:v>
                </c:pt>
                <c:pt idx="62">
                  <c:v>7.8665547229025204E-2</c:v>
                </c:pt>
                <c:pt idx="63">
                  <c:v>8.8893065213305769E-2</c:v>
                </c:pt>
                <c:pt idx="64">
                  <c:v>9.7609118263380285E-2</c:v>
                </c:pt>
                <c:pt idx="65">
                  <c:v>0.10874355026896751</c:v>
                </c:pt>
                <c:pt idx="66">
                  <c:v>0.12198042482299042</c:v>
                </c:pt>
                <c:pt idx="67">
                  <c:v>0.13400403234018288</c:v>
                </c:pt>
                <c:pt idx="68">
                  <c:v>0.15067950455786566</c:v>
                </c:pt>
                <c:pt idx="69">
                  <c:v>0.1659668833689546</c:v>
                </c:pt>
                <c:pt idx="70">
                  <c:v>0.18608177517699445</c:v>
                </c:pt>
                <c:pt idx="71">
                  <c:v>0.21057271664718652</c:v>
                </c:pt>
                <c:pt idx="72">
                  <c:v>0.23098586936944313</c:v>
                </c:pt>
                <c:pt idx="73">
                  <c:v>0.25682181298351831</c:v>
                </c:pt>
                <c:pt idx="74">
                  <c:v>0.27729992005072646</c:v>
                </c:pt>
                <c:pt idx="75">
                  <c:v>0.3114412400045477</c:v>
                </c:pt>
                <c:pt idx="76">
                  <c:v>0.33765554742235698</c:v>
                </c:pt>
                <c:pt idx="77">
                  <c:v>0.35750440553410073</c:v>
                </c:pt>
                <c:pt idx="78">
                  <c:v>0.38907425210654301</c:v>
                </c:pt>
                <c:pt idx="79">
                  <c:v>0.38631969062197874</c:v>
                </c:pt>
                <c:pt idx="80">
                  <c:v>0.43111268186369794</c:v>
                </c:pt>
              </c:numCache>
            </c:numRef>
          </c:yVal>
          <c:smooth val="0"/>
          <c:extLst>
            <c:ext xmlns:c16="http://schemas.microsoft.com/office/drawing/2014/chart" uri="{C3380CC4-5D6E-409C-BE32-E72D297353CC}">
              <c16:uniqueId val="{00000001-45F0-420A-8302-B3D56C68382C}"/>
            </c:ext>
          </c:extLst>
        </c:ser>
        <c:ser>
          <c:idx val="1"/>
          <c:order val="1"/>
          <c:spPr>
            <a:ln w="25400" cap="rnd">
              <a:no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exp"/>
            <c:dispRSqr val="1"/>
            <c:dispEq val="1"/>
            <c:trendlineLbl>
              <c:layout>
                <c:manualLayout>
                  <c:x val="-0.55870707070707071"/>
                  <c:y val="0.12023592802988763"/>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200" baseline="0"/>
                      <a:t>y = 6E-05e</a:t>
                    </a:r>
                    <a:r>
                      <a:rPr lang="en-US" sz="1200" baseline="30000"/>
                      <a:t>0.0837x</a:t>
                    </a:r>
                    <a:br>
                      <a:rPr lang="en-US" sz="1200" baseline="0"/>
                    </a:br>
                    <a:r>
                      <a:rPr lang="en-US" sz="1200" baseline="0"/>
                      <a:t>R² = 0.9799</a:t>
                    </a:r>
                  </a:p>
                  <a:p>
                    <a:pPr>
                      <a:defRPr/>
                    </a:pPr>
                    <a:r>
                      <a:rPr lang="en-US" sz="1200" baseline="0"/>
                      <a:t>T2 = 8.3 years</a:t>
                    </a:r>
                    <a:endParaRPr lang="en-US" sz="1200"/>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'US-2020-byAge'!$A$131:$A$211</c:f>
              <c:numCache>
                <c:formatCode>General</c:formatCode>
                <c:ptCount val="8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pt idx="51">
                  <c:v>71</c:v>
                </c:pt>
                <c:pt idx="52">
                  <c:v>72</c:v>
                </c:pt>
                <c:pt idx="53">
                  <c:v>73</c:v>
                </c:pt>
                <c:pt idx="54">
                  <c:v>74</c:v>
                </c:pt>
                <c:pt idx="55">
                  <c:v>75</c:v>
                </c:pt>
                <c:pt idx="56">
                  <c:v>76</c:v>
                </c:pt>
                <c:pt idx="57">
                  <c:v>77</c:v>
                </c:pt>
                <c:pt idx="58">
                  <c:v>78</c:v>
                </c:pt>
                <c:pt idx="59">
                  <c:v>79</c:v>
                </c:pt>
                <c:pt idx="60">
                  <c:v>80</c:v>
                </c:pt>
                <c:pt idx="61">
                  <c:v>81</c:v>
                </c:pt>
                <c:pt idx="62">
                  <c:v>82</c:v>
                </c:pt>
                <c:pt idx="63">
                  <c:v>83</c:v>
                </c:pt>
                <c:pt idx="64">
                  <c:v>84</c:v>
                </c:pt>
                <c:pt idx="65">
                  <c:v>85</c:v>
                </c:pt>
                <c:pt idx="66">
                  <c:v>86</c:v>
                </c:pt>
                <c:pt idx="67">
                  <c:v>87</c:v>
                </c:pt>
                <c:pt idx="68">
                  <c:v>88</c:v>
                </c:pt>
                <c:pt idx="69">
                  <c:v>89</c:v>
                </c:pt>
                <c:pt idx="70">
                  <c:v>90</c:v>
                </c:pt>
                <c:pt idx="71">
                  <c:v>91</c:v>
                </c:pt>
                <c:pt idx="72">
                  <c:v>92</c:v>
                </c:pt>
                <c:pt idx="73">
                  <c:v>93</c:v>
                </c:pt>
                <c:pt idx="74">
                  <c:v>94</c:v>
                </c:pt>
                <c:pt idx="75">
                  <c:v>95</c:v>
                </c:pt>
                <c:pt idx="76">
                  <c:v>96</c:v>
                </c:pt>
                <c:pt idx="77">
                  <c:v>97</c:v>
                </c:pt>
                <c:pt idx="78">
                  <c:v>98</c:v>
                </c:pt>
                <c:pt idx="79">
                  <c:v>99</c:v>
                </c:pt>
                <c:pt idx="80">
                  <c:v>100</c:v>
                </c:pt>
              </c:numCache>
            </c:numRef>
          </c:xVal>
          <c:yVal>
            <c:numRef>
              <c:f>'US-2020-byAge'!$F$131:$F$211</c:f>
              <c:numCache>
                <c:formatCode>General</c:formatCode>
                <c:ptCount val="81"/>
                <c:pt idx="0">
                  <c:v>4.1914737505728848E-4</c:v>
                </c:pt>
                <c:pt idx="1">
                  <c:v>5.1928475334420718E-4</c:v>
                </c:pt>
                <c:pt idx="2">
                  <c:v>5.4339254668267685E-4</c:v>
                </c:pt>
                <c:pt idx="3">
                  <c:v>6.4013074359462602E-4</c:v>
                </c:pt>
                <c:pt idx="4">
                  <c:v>6.4924912098724005E-4</c:v>
                </c:pt>
                <c:pt idx="5">
                  <c:v>7.0569813999100603E-4</c:v>
                </c:pt>
                <c:pt idx="6">
                  <c:v>7.5321318034342409E-4</c:v>
                </c:pt>
                <c:pt idx="7">
                  <c:v>8.3162117209666369E-4</c:v>
                </c:pt>
                <c:pt idx="8">
                  <c:v>8.6460720863490448E-4</c:v>
                </c:pt>
                <c:pt idx="9">
                  <c:v>9.6671353495796379E-4</c:v>
                </c:pt>
                <c:pt idx="10">
                  <c:v>9.5023045936076659E-4</c:v>
                </c:pt>
                <c:pt idx="11">
                  <c:v>1.0450295865225157E-3</c:v>
                </c:pt>
                <c:pt idx="12">
                  <c:v>1.1313452935677625E-3</c:v>
                </c:pt>
                <c:pt idx="13">
                  <c:v>1.2140470691494303E-3</c:v>
                </c:pt>
                <c:pt idx="14">
                  <c:v>1.2185285214522648E-3</c:v>
                </c:pt>
                <c:pt idx="15">
                  <c:v>1.2248713992100008E-3</c:v>
                </c:pt>
                <c:pt idx="16">
                  <c:v>1.383362787819537E-3</c:v>
                </c:pt>
                <c:pt idx="17">
                  <c:v>1.5040488334685236E-3</c:v>
                </c:pt>
                <c:pt idx="18">
                  <c:v>1.5287008787056816E-3</c:v>
                </c:pt>
                <c:pt idx="19">
                  <c:v>1.6436261234260925E-3</c:v>
                </c:pt>
                <c:pt idx="20">
                  <c:v>1.6159756202622632E-3</c:v>
                </c:pt>
                <c:pt idx="21">
                  <c:v>1.9490944142914496E-3</c:v>
                </c:pt>
                <c:pt idx="22">
                  <c:v>1.8923591655611186E-3</c:v>
                </c:pt>
                <c:pt idx="23">
                  <c:v>2.0953153543171689E-3</c:v>
                </c:pt>
                <c:pt idx="24">
                  <c:v>2.2251868434149959E-3</c:v>
                </c:pt>
                <c:pt idx="25">
                  <c:v>2.2933163781618036E-3</c:v>
                </c:pt>
                <c:pt idx="26">
                  <c:v>2.6062765998597021E-3</c:v>
                </c:pt>
                <c:pt idx="27">
                  <c:v>2.7832781055524124E-3</c:v>
                </c:pt>
                <c:pt idx="28">
                  <c:v>2.9435809641057209E-3</c:v>
                </c:pt>
                <c:pt idx="29">
                  <c:v>3.1638509837592023E-3</c:v>
                </c:pt>
                <c:pt idx="30">
                  <c:v>3.3068334172198623E-3</c:v>
                </c:pt>
                <c:pt idx="31">
                  <c:v>3.8204249937934458E-3</c:v>
                </c:pt>
                <c:pt idx="32">
                  <c:v>4.1050617498695425E-3</c:v>
                </c:pt>
                <c:pt idx="33">
                  <c:v>4.4408289806758539E-3</c:v>
                </c:pt>
                <c:pt idx="34">
                  <c:v>4.7815694293040145E-3</c:v>
                </c:pt>
                <c:pt idx="35">
                  <c:v>4.9826702066786809E-3</c:v>
                </c:pt>
                <c:pt idx="36">
                  <c:v>5.5897109713658813E-3</c:v>
                </c:pt>
                <c:pt idx="37">
                  <c:v>6.2312689966912988E-3</c:v>
                </c:pt>
                <c:pt idx="38">
                  <c:v>6.5626286843968595E-3</c:v>
                </c:pt>
                <c:pt idx="39">
                  <c:v>7.2558447058947324E-3</c:v>
                </c:pt>
                <c:pt idx="40">
                  <c:v>7.6584934826007135E-3</c:v>
                </c:pt>
                <c:pt idx="41">
                  <c:v>8.4979007367771749E-3</c:v>
                </c:pt>
                <c:pt idx="42">
                  <c:v>8.9142351417843962E-3</c:v>
                </c:pt>
                <c:pt idx="43">
                  <c:v>9.8396661338983355E-3</c:v>
                </c:pt>
                <c:pt idx="44">
                  <c:v>1.0373577617359296E-2</c:v>
                </c:pt>
                <c:pt idx="45">
                  <c:v>1.0820244000259235E-2</c:v>
                </c:pt>
                <c:pt idx="46">
                  <c:v>1.1996787927455645E-2</c:v>
                </c:pt>
                <c:pt idx="47">
                  <c:v>1.2800706360355836E-2</c:v>
                </c:pt>
                <c:pt idx="48">
                  <c:v>1.3805789514212618E-2</c:v>
                </c:pt>
                <c:pt idx="49">
                  <c:v>1.5082891983310804E-2</c:v>
                </c:pt>
                <c:pt idx="50">
                  <c:v>1.5921386559908234E-2</c:v>
                </c:pt>
                <c:pt idx="51">
                  <c:v>1.8309268965816194E-2</c:v>
                </c:pt>
                <c:pt idx="52">
                  <c:v>1.96555499868282E-2</c:v>
                </c:pt>
                <c:pt idx="53">
                  <c:v>2.224408099601911E-2</c:v>
                </c:pt>
                <c:pt idx="54">
                  <c:v>2.5703778350717847E-2</c:v>
                </c:pt>
                <c:pt idx="55">
                  <c:v>2.6637385859404544E-2</c:v>
                </c:pt>
                <c:pt idx="56">
                  <c:v>2.987463391423606E-2</c:v>
                </c:pt>
                <c:pt idx="57">
                  <c:v>3.340053312984341E-2</c:v>
                </c:pt>
                <c:pt idx="58">
                  <c:v>3.7564558659838612E-2</c:v>
                </c:pt>
                <c:pt idx="59">
                  <c:v>4.1770783198064258E-2</c:v>
                </c:pt>
                <c:pt idx="60">
                  <c:v>4.5479879353756983E-2</c:v>
                </c:pt>
                <c:pt idx="61">
                  <c:v>5.1546640123249374E-2</c:v>
                </c:pt>
                <c:pt idx="62">
                  <c:v>5.8202939781887147E-2</c:v>
                </c:pt>
                <c:pt idx="63">
                  <c:v>6.4962835509618733E-2</c:v>
                </c:pt>
                <c:pt idx="64">
                  <c:v>7.2839829273572618E-2</c:v>
                </c:pt>
                <c:pt idx="65">
                  <c:v>8.1973923009130076E-2</c:v>
                </c:pt>
                <c:pt idx="66">
                  <c:v>9.4353032653110819E-2</c:v>
                </c:pt>
                <c:pt idx="67">
                  <c:v>0.10360599660520621</c:v>
                </c:pt>
                <c:pt idx="68">
                  <c:v>0.11736541795126744</c:v>
                </c:pt>
                <c:pt idx="69">
                  <c:v>0.13139700391099685</c:v>
                </c:pt>
                <c:pt idx="70">
                  <c:v>0.14845159616495868</c:v>
                </c:pt>
                <c:pt idx="71">
                  <c:v>0.16669861662489935</c:v>
                </c:pt>
                <c:pt idx="72">
                  <c:v>0.18509653869552689</c:v>
                </c:pt>
                <c:pt idx="73">
                  <c:v>0.21082612802441328</c:v>
                </c:pt>
                <c:pt idx="74">
                  <c:v>0.23101235513839671</c:v>
                </c:pt>
                <c:pt idx="75">
                  <c:v>0.25754056837057582</c:v>
                </c:pt>
                <c:pt idx="76">
                  <c:v>0.287489179192571</c:v>
                </c:pt>
                <c:pt idx="77">
                  <c:v>0.31881905984964015</c:v>
                </c:pt>
                <c:pt idx="78">
                  <c:v>0.3436718268498713</c:v>
                </c:pt>
                <c:pt idx="79">
                  <c:v>0.37468433521647443</c:v>
                </c:pt>
                <c:pt idx="80">
                  <c:v>0.46409233399829009</c:v>
                </c:pt>
              </c:numCache>
            </c:numRef>
          </c:yVal>
          <c:smooth val="0"/>
          <c:extLst>
            <c:ext xmlns:c16="http://schemas.microsoft.com/office/drawing/2014/chart" uri="{C3380CC4-5D6E-409C-BE32-E72D297353CC}">
              <c16:uniqueId val="{00000003-45F0-420A-8302-B3D56C68382C}"/>
            </c:ext>
          </c:extLst>
        </c:ser>
        <c:ser>
          <c:idx val="2"/>
          <c:order val="2"/>
          <c:spPr>
            <a:ln w="25400" cap="rnd">
              <a:noFill/>
              <a:round/>
            </a:ln>
            <a:effectLst/>
          </c:spPr>
          <c:marker>
            <c:symbol val="circle"/>
            <c:size val="5"/>
            <c:spPr>
              <a:solidFill>
                <a:schemeClr val="accent3"/>
              </a:solidFill>
              <a:ln w="9525">
                <a:solidFill>
                  <a:schemeClr val="accent3"/>
                </a:solidFill>
              </a:ln>
              <a:effectLst/>
            </c:spPr>
          </c:marker>
          <c:trendline>
            <c:spPr>
              <a:ln w="19050" cap="rnd">
                <a:solidFill>
                  <a:schemeClr val="accent3"/>
                </a:solidFill>
                <a:prstDash val="sysDot"/>
              </a:ln>
              <a:effectLst/>
            </c:spPr>
            <c:trendlineType val="exp"/>
            <c:dispRSqr val="1"/>
            <c:dispEq val="1"/>
            <c:trendlineLbl>
              <c:layout>
                <c:manualLayout>
                  <c:x val="-3.076094276094276E-2"/>
                  <c:y val="0.42205199628597956"/>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200" baseline="0"/>
                      <a:t>y = 1E-06e</a:t>
                    </a:r>
                    <a:r>
                      <a:rPr lang="en-US" sz="1200" baseline="30000"/>
                      <a:t>0.1386x</a:t>
                    </a:r>
                    <a:br>
                      <a:rPr lang="en-US" sz="1200" baseline="0"/>
                    </a:br>
                    <a:r>
                      <a:rPr lang="en-US" sz="1200" baseline="0"/>
                      <a:t>R² = 1</a:t>
                    </a:r>
                  </a:p>
                  <a:p>
                    <a:pPr>
                      <a:defRPr/>
                    </a:pPr>
                    <a:r>
                      <a:rPr lang="en-US" sz="1200" baseline="0"/>
                      <a:t>T2 = 5 years</a:t>
                    </a:r>
                    <a:endParaRPr lang="en-US" sz="1200"/>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'US-2020-byAge'!$A$55:$A$107</c:f>
              <c:numCache>
                <c:formatCode>General</c:formatCode>
                <c:ptCount val="53"/>
                <c:pt idx="0">
                  <c:v>48</c:v>
                </c:pt>
                <c:pt idx="1">
                  <c:v>49</c:v>
                </c:pt>
                <c:pt idx="2">
                  <c:v>50</c:v>
                </c:pt>
                <c:pt idx="3">
                  <c:v>51</c:v>
                </c:pt>
                <c:pt idx="4">
                  <c:v>52</c:v>
                </c:pt>
                <c:pt idx="5">
                  <c:v>53</c:v>
                </c:pt>
                <c:pt idx="6">
                  <c:v>54</c:v>
                </c:pt>
                <c:pt idx="7">
                  <c:v>55</c:v>
                </c:pt>
                <c:pt idx="8">
                  <c:v>56</c:v>
                </c:pt>
                <c:pt idx="9">
                  <c:v>57</c:v>
                </c:pt>
                <c:pt idx="10">
                  <c:v>58</c:v>
                </c:pt>
                <c:pt idx="11">
                  <c:v>59</c:v>
                </c:pt>
                <c:pt idx="12">
                  <c:v>60</c:v>
                </c:pt>
                <c:pt idx="13">
                  <c:v>61</c:v>
                </c:pt>
                <c:pt idx="14">
                  <c:v>62</c:v>
                </c:pt>
                <c:pt idx="15">
                  <c:v>63</c:v>
                </c:pt>
                <c:pt idx="16">
                  <c:v>64</c:v>
                </c:pt>
                <c:pt idx="17">
                  <c:v>65</c:v>
                </c:pt>
                <c:pt idx="18">
                  <c:v>66</c:v>
                </c:pt>
                <c:pt idx="19">
                  <c:v>67</c:v>
                </c:pt>
                <c:pt idx="20">
                  <c:v>68</c:v>
                </c:pt>
                <c:pt idx="21">
                  <c:v>69</c:v>
                </c:pt>
                <c:pt idx="22">
                  <c:v>70</c:v>
                </c:pt>
                <c:pt idx="23">
                  <c:v>71</c:v>
                </c:pt>
                <c:pt idx="24">
                  <c:v>72</c:v>
                </c:pt>
                <c:pt idx="25">
                  <c:v>73</c:v>
                </c:pt>
                <c:pt idx="26">
                  <c:v>74</c:v>
                </c:pt>
                <c:pt idx="27">
                  <c:v>75</c:v>
                </c:pt>
                <c:pt idx="28">
                  <c:v>76</c:v>
                </c:pt>
                <c:pt idx="29">
                  <c:v>77</c:v>
                </c:pt>
                <c:pt idx="30">
                  <c:v>78</c:v>
                </c:pt>
                <c:pt idx="31">
                  <c:v>79</c:v>
                </c:pt>
                <c:pt idx="32">
                  <c:v>80</c:v>
                </c:pt>
                <c:pt idx="33">
                  <c:v>81</c:v>
                </c:pt>
                <c:pt idx="34">
                  <c:v>82</c:v>
                </c:pt>
                <c:pt idx="35">
                  <c:v>83</c:v>
                </c:pt>
                <c:pt idx="36">
                  <c:v>84</c:v>
                </c:pt>
                <c:pt idx="37">
                  <c:v>85</c:v>
                </c:pt>
                <c:pt idx="38">
                  <c:v>86</c:v>
                </c:pt>
                <c:pt idx="39">
                  <c:v>87</c:v>
                </c:pt>
                <c:pt idx="40">
                  <c:v>88</c:v>
                </c:pt>
                <c:pt idx="41">
                  <c:v>89</c:v>
                </c:pt>
                <c:pt idx="42">
                  <c:v>90</c:v>
                </c:pt>
                <c:pt idx="43">
                  <c:v>91</c:v>
                </c:pt>
                <c:pt idx="44">
                  <c:v>92</c:v>
                </c:pt>
                <c:pt idx="45">
                  <c:v>93</c:v>
                </c:pt>
                <c:pt idx="46">
                  <c:v>94</c:v>
                </c:pt>
                <c:pt idx="47">
                  <c:v>95</c:v>
                </c:pt>
                <c:pt idx="48">
                  <c:v>96</c:v>
                </c:pt>
                <c:pt idx="49">
                  <c:v>97</c:v>
                </c:pt>
                <c:pt idx="50">
                  <c:v>98</c:v>
                </c:pt>
                <c:pt idx="51">
                  <c:v>99</c:v>
                </c:pt>
                <c:pt idx="52">
                  <c:v>100</c:v>
                </c:pt>
              </c:numCache>
            </c:numRef>
          </c:xVal>
          <c:yVal>
            <c:numRef>
              <c:f>'US-2020-byAge'!$J$55:$J$107</c:f>
              <c:numCache>
                <c:formatCode>0.000000</c:formatCode>
                <c:ptCount val="53"/>
                <c:pt idx="0">
                  <c:v>9.4732285406899858E-4</c:v>
                </c:pt>
                <c:pt idx="1">
                  <c:v>1.0881882041201549E-3</c:v>
                </c:pt>
                <c:pt idx="2">
                  <c:v>1.2499999999999998E-3</c:v>
                </c:pt>
                <c:pt idx="3">
                  <c:v>1.4358729437462935E-3</c:v>
                </c:pt>
                <c:pt idx="4">
                  <c:v>1.6493848884661176E-3</c:v>
                </c:pt>
                <c:pt idx="5">
                  <c:v>1.8946457081379974E-3</c:v>
                </c:pt>
                <c:pt idx="6">
                  <c:v>2.1763764082403103E-3</c:v>
                </c:pt>
                <c:pt idx="7">
                  <c:v>2.5000000000000001E-3</c:v>
                </c:pt>
                <c:pt idx="8">
                  <c:v>2.871745887492587E-3</c:v>
                </c:pt>
                <c:pt idx="9">
                  <c:v>3.2987697769322356E-3</c:v>
                </c:pt>
                <c:pt idx="10">
                  <c:v>3.7892914162759948E-3</c:v>
                </c:pt>
                <c:pt idx="11">
                  <c:v>4.3527528164806206E-3</c:v>
                </c:pt>
                <c:pt idx="12">
                  <c:v>5.0000000000000001E-3</c:v>
                </c:pt>
                <c:pt idx="13">
                  <c:v>5.7434917749851749E-3</c:v>
                </c:pt>
                <c:pt idx="14">
                  <c:v>6.5975395538644711E-3</c:v>
                </c:pt>
                <c:pt idx="15">
                  <c:v>7.5785828325519913E-3</c:v>
                </c:pt>
                <c:pt idx="16">
                  <c:v>8.7055056329612412E-3</c:v>
                </c:pt>
                <c:pt idx="17">
                  <c:v>0.01</c:v>
                </c:pt>
                <c:pt idx="18">
                  <c:v>1.148698354997035E-2</c:v>
                </c:pt>
                <c:pt idx="19">
                  <c:v>1.3195079107728944E-2</c:v>
                </c:pt>
                <c:pt idx="20">
                  <c:v>1.5157165665103983E-2</c:v>
                </c:pt>
                <c:pt idx="21">
                  <c:v>1.7411011265922486E-2</c:v>
                </c:pt>
                <c:pt idx="22">
                  <c:v>2.0000000000000004E-2</c:v>
                </c:pt>
                <c:pt idx="23">
                  <c:v>2.2973967099940706E-2</c:v>
                </c:pt>
                <c:pt idx="24">
                  <c:v>2.6390158215457888E-2</c:v>
                </c:pt>
                <c:pt idx="25">
                  <c:v>3.0314331330207969E-2</c:v>
                </c:pt>
                <c:pt idx="26">
                  <c:v>3.4822022531844972E-2</c:v>
                </c:pt>
                <c:pt idx="27">
                  <c:v>4.0000000000000008E-2</c:v>
                </c:pt>
                <c:pt idx="28">
                  <c:v>4.5947934199881413E-2</c:v>
                </c:pt>
                <c:pt idx="29">
                  <c:v>5.278031643091579E-2</c:v>
                </c:pt>
                <c:pt idx="30">
                  <c:v>6.0628662660415944E-2</c:v>
                </c:pt>
                <c:pt idx="31">
                  <c:v>6.9644045063689958E-2</c:v>
                </c:pt>
                <c:pt idx="32">
                  <c:v>8.0000000000000029E-2</c:v>
                </c:pt>
                <c:pt idx="33">
                  <c:v>9.1895868399762839E-2</c:v>
                </c:pt>
                <c:pt idx="34">
                  <c:v>0.10556063286183158</c:v>
                </c:pt>
                <c:pt idx="35">
                  <c:v>0.12125732532083189</c:v>
                </c:pt>
                <c:pt idx="36">
                  <c:v>0.13928809012737992</c:v>
                </c:pt>
                <c:pt idx="37">
                  <c:v>0.16000000000000006</c:v>
                </c:pt>
                <c:pt idx="38">
                  <c:v>0.18379173679952568</c:v>
                </c:pt>
                <c:pt idx="39">
                  <c:v>0.21112126572366319</c:v>
                </c:pt>
                <c:pt idx="40">
                  <c:v>0.2425146506416638</c:v>
                </c:pt>
                <c:pt idx="41">
                  <c:v>0.27857618025475983</c:v>
                </c:pt>
                <c:pt idx="42">
                  <c:v>0.32000000000000017</c:v>
                </c:pt>
                <c:pt idx="43">
                  <c:v>0.36758347359905141</c:v>
                </c:pt>
                <c:pt idx="44">
                  <c:v>0.42224253144732637</c:v>
                </c:pt>
                <c:pt idx="45">
                  <c:v>0.48502930128332761</c:v>
                </c:pt>
                <c:pt idx="46">
                  <c:v>0.55715236050951977</c:v>
                </c:pt>
                <c:pt idx="47">
                  <c:v>0.64000000000000035</c:v>
                </c:pt>
                <c:pt idx="48">
                  <c:v>0.73516694719810161</c:v>
                </c:pt>
                <c:pt idx="49">
                  <c:v>0.84448506289465131</c:v>
                </c:pt>
                <c:pt idx="50">
                  <c:v>0.97005860256665366</c:v>
                </c:pt>
                <c:pt idx="51">
                  <c:v>1.1143047210190378</c:v>
                </c:pt>
                <c:pt idx="52">
                  <c:v>1.2799999999999987</c:v>
                </c:pt>
              </c:numCache>
            </c:numRef>
          </c:yVal>
          <c:smooth val="0"/>
          <c:extLst>
            <c:ext xmlns:c16="http://schemas.microsoft.com/office/drawing/2014/chart" uri="{C3380CC4-5D6E-409C-BE32-E72D297353CC}">
              <c16:uniqueId val="{00000005-45F0-420A-8302-B3D56C68382C}"/>
            </c:ext>
          </c:extLst>
        </c:ser>
        <c:dLbls>
          <c:showLegendKey val="0"/>
          <c:showVal val="0"/>
          <c:showCatName val="0"/>
          <c:showSerName val="0"/>
          <c:showPercent val="0"/>
          <c:showBubbleSize val="0"/>
        </c:dLbls>
        <c:axId val="1100499215"/>
        <c:axId val="1021187439"/>
      </c:scatterChart>
      <c:valAx>
        <c:axId val="1100499215"/>
        <c:scaling>
          <c:orientation val="minMax"/>
          <c:max val="100"/>
          <c:min val="2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1187439"/>
        <c:crossesAt val="1.0000000000000003E-4"/>
        <c:crossBetween val="midCat"/>
        <c:majorUnit val="5"/>
      </c:valAx>
      <c:valAx>
        <c:axId val="1021187439"/>
        <c:scaling>
          <c:logBase val="10"/>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049921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Alzheimer Hazard by APOE genotype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All genotypes</c:v>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exp"/>
            <c:dispRSqr val="0"/>
            <c:dispEq val="1"/>
            <c:trendlineLbl>
              <c:layout>
                <c:manualLayout>
                  <c:x val="-0.3061350778871656"/>
                  <c:y val="0.12076224846894139"/>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'US-2020-byAge'!$A$52:$A$107</c:f>
              <c:numCache>
                <c:formatCode>General</c:formatCode>
                <c:ptCount val="56"/>
                <c:pt idx="0">
                  <c:v>45</c:v>
                </c:pt>
                <c:pt idx="1">
                  <c:v>46</c:v>
                </c:pt>
                <c:pt idx="2">
                  <c:v>47</c:v>
                </c:pt>
                <c:pt idx="3">
                  <c:v>48</c:v>
                </c:pt>
                <c:pt idx="4">
                  <c:v>49</c:v>
                </c:pt>
                <c:pt idx="5">
                  <c:v>50</c:v>
                </c:pt>
                <c:pt idx="6">
                  <c:v>51</c:v>
                </c:pt>
                <c:pt idx="7">
                  <c:v>52</c:v>
                </c:pt>
                <c:pt idx="8">
                  <c:v>53</c:v>
                </c:pt>
                <c:pt idx="9">
                  <c:v>54</c:v>
                </c:pt>
                <c:pt idx="10">
                  <c:v>55</c:v>
                </c:pt>
                <c:pt idx="11">
                  <c:v>56</c:v>
                </c:pt>
                <c:pt idx="12">
                  <c:v>57</c:v>
                </c:pt>
                <c:pt idx="13">
                  <c:v>58</c:v>
                </c:pt>
                <c:pt idx="14">
                  <c:v>59</c:v>
                </c:pt>
                <c:pt idx="15">
                  <c:v>60</c:v>
                </c:pt>
                <c:pt idx="16">
                  <c:v>61</c:v>
                </c:pt>
                <c:pt idx="17">
                  <c:v>62</c:v>
                </c:pt>
                <c:pt idx="18">
                  <c:v>63</c:v>
                </c:pt>
                <c:pt idx="19">
                  <c:v>64</c:v>
                </c:pt>
                <c:pt idx="20">
                  <c:v>65</c:v>
                </c:pt>
                <c:pt idx="21">
                  <c:v>66</c:v>
                </c:pt>
                <c:pt idx="22">
                  <c:v>67</c:v>
                </c:pt>
                <c:pt idx="23">
                  <c:v>68</c:v>
                </c:pt>
                <c:pt idx="24">
                  <c:v>69</c:v>
                </c:pt>
                <c:pt idx="25">
                  <c:v>70</c:v>
                </c:pt>
                <c:pt idx="26">
                  <c:v>71</c:v>
                </c:pt>
                <c:pt idx="27">
                  <c:v>72</c:v>
                </c:pt>
                <c:pt idx="28">
                  <c:v>73</c:v>
                </c:pt>
                <c:pt idx="29">
                  <c:v>74</c:v>
                </c:pt>
                <c:pt idx="30">
                  <c:v>75</c:v>
                </c:pt>
                <c:pt idx="31">
                  <c:v>76</c:v>
                </c:pt>
                <c:pt idx="32">
                  <c:v>77</c:v>
                </c:pt>
                <c:pt idx="33">
                  <c:v>78</c:v>
                </c:pt>
                <c:pt idx="34">
                  <c:v>79</c:v>
                </c:pt>
                <c:pt idx="35">
                  <c:v>80</c:v>
                </c:pt>
                <c:pt idx="36">
                  <c:v>81</c:v>
                </c:pt>
                <c:pt idx="37">
                  <c:v>82</c:v>
                </c:pt>
                <c:pt idx="38">
                  <c:v>83</c:v>
                </c:pt>
                <c:pt idx="39">
                  <c:v>84</c:v>
                </c:pt>
                <c:pt idx="40">
                  <c:v>85</c:v>
                </c:pt>
                <c:pt idx="41">
                  <c:v>86</c:v>
                </c:pt>
                <c:pt idx="42">
                  <c:v>87</c:v>
                </c:pt>
                <c:pt idx="43">
                  <c:v>88</c:v>
                </c:pt>
                <c:pt idx="44">
                  <c:v>89</c:v>
                </c:pt>
                <c:pt idx="45">
                  <c:v>90</c:v>
                </c:pt>
                <c:pt idx="46">
                  <c:v>91</c:v>
                </c:pt>
                <c:pt idx="47">
                  <c:v>92</c:v>
                </c:pt>
                <c:pt idx="48">
                  <c:v>93</c:v>
                </c:pt>
                <c:pt idx="49">
                  <c:v>94</c:v>
                </c:pt>
                <c:pt idx="50">
                  <c:v>95</c:v>
                </c:pt>
                <c:pt idx="51">
                  <c:v>96</c:v>
                </c:pt>
                <c:pt idx="52">
                  <c:v>97</c:v>
                </c:pt>
                <c:pt idx="53">
                  <c:v>98</c:v>
                </c:pt>
                <c:pt idx="54">
                  <c:v>99</c:v>
                </c:pt>
                <c:pt idx="55">
                  <c:v>100</c:v>
                </c:pt>
              </c:numCache>
            </c:numRef>
          </c:xVal>
          <c:yVal>
            <c:numRef>
              <c:f>'US-2020-byAge'!$J$52:$J$107</c:f>
              <c:numCache>
                <c:formatCode>0.000000</c:formatCode>
                <c:ptCount val="56"/>
                <c:pt idx="0">
                  <c:v>6.2500000000000034E-4</c:v>
                </c:pt>
                <c:pt idx="1">
                  <c:v>7.1793647187314729E-4</c:v>
                </c:pt>
                <c:pt idx="2">
                  <c:v>8.2469244423305943E-4</c:v>
                </c:pt>
                <c:pt idx="3">
                  <c:v>9.4732285406899858E-4</c:v>
                </c:pt>
                <c:pt idx="4">
                  <c:v>1.0881882041201549E-3</c:v>
                </c:pt>
                <c:pt idx="5">
                  <c:v>1.2499999999999998E-3</c:v>
                </c:pt>
                <c:pt idx="6">
                  <c:v>1.4358729437462935E-3</c:v>
                </c:pt>
                <c:pt idx="7">
                  <c:v>1.6493848884661176E-3</c:v>
                </c:pt>
                <c:pt idx="8">
                  <c:v>1.8946457081379974E-3</c:v>
                </c:pt>
                <c:pt idx="9">
                  <c:v>2.1763764082403103E-3</c:v>
                </c:pt>
                <c:pt idx="10">
                  <c:v>2.5000000000000001E-3</c:v>
                </c:pt>
                <c:pt idx="11">
                  <c:v>2.871745887492587E-3</c:v>
                </c:pt>
                <c:pt idx="12">
                  <c:v>3.2987697769322356E-3</c:v>
                </c:pt>
                <c:pt idx="13">
                  <c:v>3.7892914162759948E-3</c:v>
                </c:pt>
                <c:pt idx="14">
                  <c:v>4.3527528164806206E-3</c:v>
                </c:pt>
                <c:pt idx="15">
                  <c:v>5.0000000000000001E-3</c:v>
                </c:pt>
                <c:pt idx="16">
                  <c:v>5.7434917749851749E-3</c:v>
                </c:pt>
                <c:pt idx="17">
                  <c:v>6.5975395538644711E-3</c:v>
                </c:pt>
                <c:pt idx="18">
                  <c:v>7.5785828325519913E-3</c:v>
                </c:pt>
                <c:pt idx="19">
                  <c:v>8.7055056329612412E-3</c:v>
                </c:pt>
                <c:pt idx="20">
                  <c:v>0.01</c:v>
                </c:pt>
                <c:pt idx="21">
                  <c:v>1.148698354997035E-2</c:v>
                </c:pt>
                <c:pt idx="22">
                  <c:v>1.3195079107728944E-2</c:v>
                </c:pt>
                <c:pt idx="23">
                  <c:v>1.5157165665103983E-2</c:v>
                </c:pt>
                <c:pt idx="24">
                  <c:v>1.7411011265922486E-2</c:v>
                </c:pt>
                <c:pt idx="25">
                  <c:v>2.0000000000000004E-2</c:v>
                </c:pt>
                <c:pt idx="26">
                  <c:v>2.2973967099940706E-2</c:v>
                </c:pt>
                <c:pt idx="27">
                  <c:v>2.6390158215457888E-2</c:v>
                </c:pt>
                <c:pt idx="28">
                  <c:v>3.0314331330207969E-2</c:v>
                </c:pt>
                <c:pt idx="29">
                  <c:v>3.4822022531844972E-2</c:v>
                </c:pt>
                <c:pt idx="30">
                  <c:v>4.0000000000000008E-2</c:v>
                </c:pt>
                <c:pt idx="31">
                  <c:v>4.5947934199881413E-2</c:v>
                </c:pt>
                <c:pt idx="32">
                  <c:v>5.278031643091579E-2</c:v>
                </c:pt>
                <c:pt idx="33">
                  <c:v>6.0628662660415944E-2</c:v>
                </c:pt>
                <c:pt idx="34">
                  <c:v>6.9644045063689958E-2</c:v>
                </c:pt>
                <c:pt idx="35">
                  <c:v>8.0000000000000029E-2</c:v>
                </c:pt>
                <c:pt idx="36">
                  <c:v>9.1895868399762839E-2</c:v>
                </c:pt>
                <c:pt idx="37">
                  <c:v>0.10556063286183158</c:v>
                </c:pt>
                <c:pt idx="38">
                  <c:v>0.12125732532083189</c:v>
                </c:pt>
                <c:pt idx="39">
                  <c:v>0.13928809012737992</c:v>
                </c:pt>
                <c:pt idx="40">
                  <c:v>0.16000000000000006</c:v>
                </c:pt>
                <c:pt idx="41">
                  <c:v>0.18379173679952568</c:v>
                </c:pt>
                <c:pt idx="42">
                  <c:v>0.21112126572366319</c:v>
                </c:pt>
                <c:pt idx="43">
                  <c:v>0.2425146506416638</c:v>
                </c:pt>
                <c:pt idx="44">
                  <c:v>0.27857618025475983</c:v>
                </c:pt>
                <c:pt idx="45">
                  <c:v>0.32000000000000017</c:v>
                </c:pt>
                <c:pt idx="46">
                  <c:v>0.36758347359905141</c:v>
                </c:pt>
                <c:pt idx="47">
                  <c:v>0.42224253144732637</c:v>
                </c:pt>
                <c:pt idx="48">
                  <c:v>0.48502930128332761</c:v>
                </c:pt>
                <c:pt idx="49">
                  <c:v>0.55715236050951977</c:v>
                </c:pt>
                <c:pt idx="50">
                  <c:v>0.64000000000000035</c:v>
                </c:pt>
                <c:pt idx="51">
                  <c:v>0.73516694719810161</c:v>
                </c:pt>
                <c:pt idx="52">
                  <c:v>0.84448506289465131</c:v>
                </c:pt>
                <c:pt idx="53">
                  <c:v>0.97005860256665366</c:v>
                </c:pt>
                <c:pt idx="54">
                  <c:v>1.1143047210190378</c:v>
                </c:pt>
                <c:pt idx="55">
                  <c:v>1.2799999999999987</c:v>
                </c:pt>
              </c:numCache>
            </c:numRef>
          </c:yVal>
          <c:smooth val="0"/>
          <c:extLst>
            <c:ext xmlns:c16="http://schemas.microsoft.com/office/drawing/2014/chart" uri="{C3380CC4-5D6E-409C-BE32-E72D297353CC}">
              <c16:uniqueId val="{00000001-372D-49FC-843F-633C8B766EE0}"/>
            </c:ext>
          </c:extLst>
        </c:ser>
        <c:ser>
          <c:idx val="1"/>
          <c:order val="1"/>
          <c:tx>
            <c:v>APOE e3/3 = .575</c:v>
          </c:tx>
          <c:spPr>
            <a:ln w="25400" cap="rnd">
              <a:no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exp"/>
            <c:dispRSqr val="0"/>
            <c:dispEq val="1"/>
            <c:trendlineLbl>
              <c:layout>
                <c:manualLayout>
                  <c:x val="-0.3061350778871656"/>
                  <c:y val="-6.6683799941673963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'US-2020-byAge'!$A$52:$A$107</c:f>
              <c:numCache>
                <c:formatCode>General</c:formatCode>
                <c:ptCount val="56"/>
                <c:pt idx="0">
                  <c:v>45</c:v>
                </c:pt>
                <c:pt idx="1">
                  <c:v>46</c:v>
                </c:pt>
                <c:pt idx="2">
                  <c:v>47</c:v>
                </c:pt>
                <c:pt idx="3">
                  <c:v>48</c:v>
                </c:pt>
                <c:pt idx="4">
                  <c:v>49</c:v>
                </c:pt>
                <c:pt idx="5">
                  <c:v>50</c:v>
                </c:pt>
                <c:pt idx="6">
                  <c:v>51</c:v>
                </c:pt>
                <c:pt idx="7">
                  <c:v>52</c:v>
                </c:pt>
                <c:pt idx="8">
                  <c:v>53</c:v>
                </c:pt>
                <c:pt idx="9">
                  <c:v>54</c:v>
                </c:pt>
                <c:pt idx="10">
                  <c:v>55</c:v>
                </c:pt>
                <c:pt idx="11">
                  <c:v>56</c:v>
                </c:pt>
                <c:pt idx="12">
                  <c:v>57</c:v>
                </c:pt>
                <c:pt idx="13">
                  <c:v>58</c:v>
                </c:pt>
                <c:pt idx="14">
                  <c:v>59</c:v>
                </c:pt>
                <c:pt idx="15">
                  <c:v>60</c:v>
                </c:pt>
                <c:pt idx="16">
                  <c:v>61</c:v>
                </c:pt>
                <c:pt idx="17">
                  <c:v>62</c:v>
                </c:pt>
                <c:pt idx="18">
                  <c:v>63</c:v>
                </c:pt>
                <c:pt idx="19">
                  <c:v>64</c:v>
                </c:pt>
                <c:pt idx="20">
                  <c:v>65</c:v>
                </c:pt>
                <c:pt idx="21">
                  <c:v>66</c:v>
                </c:pt>
                <c:pt idx="22">
                  <c:v>67</c:v>
                </c:pt>
                <c:pt idx="23">
                  <c:v>68</c:v>
                </c:pt>
                <c:pt idx="24">
                  <c:v>69</c:v>
                </c:pt>
                <c:pt idx="25">
                  <c:v>70</c:v>
                </c:pt>
                <c:pt idx="26">
                  <c:v>71</c:v>
                </c:pt>
                <c:pt idx="27">
                  <c:v>72</c:v>
                </c:pt>
                <c:pt idx="28">
                  <c:v>73</c:v>
                </c:pt>
                <c:pt idx="29">
                  <c:v>74</c:v>
                </c:pt>
                <c:pt idx="30">
                  <c:v>75</c:v>
                </c:pt>
                <c:pt idx="31">
                  <c:v>76</c:v>
                </c:pt>
                <c:pt idx="32">
                  <c:v>77</c:v>
                </c:pt>
                <c:pt idx="33">
                  <c:v>78</c:v>
                </c:pt>
                <c:pt idx="34">
                  <c:v>79</c:v>
                </c:pt>
                <c:pt idx="35">
                  <c:v>80</c:v>
                </c:pt>
                <c:pt idx="36">
                  <c:v>81</c:v>
                </c:pt>
                <c:pt idx="37">
                  <c:v>82</c:v>
                </c:pt>
                <c:pt idx="38">
                  <c:v>83</c:v>
                </c:pt>
                <c:pt idx="39">
                  <c:v>84</c:v>
                </c:pt>
                <c:pt idx="40">
                  <c:v>85</c:v>
                </c:pt>
                <c:pt idx="41">
                  <c:v>86</c:v>
                </c:pt>
                <c:pt idx="42">
                  <c:v>87</c:v>
                </c:pt>
                <c:pt idx="43">
                  <c:v>88</c:v>
                </c:pt>
                <c:pt idx="44">
                  <c:v>89</c:v>
                </c:pt>
                <c:pt idx="45">
                  <c:v>90</c:v>
                </c:pt>
                <c:pt idx="46">
                  <c:v>91</c:v>
                </c:pt>
                <c:pt idx="47">
                  <c:v>92</c:v>
                </c:pt>
                <c:pt idx="48">
                  <c:v>93</c:v>
                </c:pt>
                <c:pt idx="49">
                  <c:v>94</c:v>
                </c:pt>
                <c:pt idx="50">
                  <c:v>95</c:v>
                </c:pt>
                <c:pt idx="51">
                  <c:v>96</c:v>
                </c:pt>
                <c:pt idx="52">
                  <c:v>97</c:v>
                </c:pt>
                <c:pt idx="53">
                  <c:v>98</c:v>
                </c:pt>
                <c:pt idx="54">
                  <c:v>99</c:v>
                </c:pt>
                <c:pt idx="55">
                  <c:v>100</c:v>
                </c:pt>
              </c:numCache>
            </c:numRef>
          </c:xVal>
          <c:yVal>
            <c:numRef>
              <c:f>'US-2020-byAge'!$K$52:$K$107</c:f>
              <c:numCache>
                <c:formatCode>0.000000</c:formatCode>
                <c:ptCount val="56"/>
                <c:pt idx="0">
                  <c:v>3.5937500000000016E-4</c:v>
                </c:pt>
                <c:pt idx="1">
                  <c:v>4.1281347132705968E-4</c:v>
                </c:pt>
                <c:pt idx="2">
                  <c:v>4.7419815543400914E-4</c:v>
                </c:pt>
                <c:pt idx="3">
                  <c:v>5.4471064108967419E-4</c:v>
                </c:pt>
                <c:pt idx="4">
                  <c:v>6.2570821736908908E-4</c:v>
                </c:pt>
                <c:pt idx="5">
                  <c:v>7.1874999999999988E-4</c:v>
                </c:pt>
                <c:pt idx="6">
                  <c:v>8.256269426541187E-4</c:v>
                </c:pt>
                <c:pt idx="7">
                  <c:v>9.4839631086801753E-4</c:v>
                </c:pt>
                <c:pt idx="8">
                  <c:v>1.0894212821793484E-3</c:v>
                </c:pt>
                <c:pt idx="9">
                  <c:v>1.2514164347381784E-3</c:v>
                </c:pt>
                <c:pt idx="10">
                  <c:v>1.4375E-3</c:v>
                </c:pt>
                <c:pt idx="11">
                  <c:v>1.6512538853082374E-3</c:v>
                </c:pt>
                <c:pt idx="12">
                  <c:v>1.8967926217360353E-3</c:v>
                </c:pt>
                <c:pt idx="13">
                  <c:v>2.1788425643586968E-3</c:v>
                </c:pt>
                <c:pt idx="14">
                  <c:v>2.5028328694763568E-3</c:v>
                </c:pt>
                <c:pt idx="15">
                  <c:v>2.875E-3</c:v>
                </c:pt>
                <c:pt idx="16">
                  <c:v>3.3025077706164752E-3</c:v>
                </c:pt>
                <c:pt idx="17">
                  <c:v>3.7935852434720706E-3</c:v>
                </c:pt>
                <c:pt idx="18">
                  <c:v>4.3576851287173944E-3</c:v>
                </c:pt>
                <c:pt idx="19">
                  <c:v>5.0056657389527135E-3</c:v>
                </c:pt>
                <c:pt idx="20">
                  <c:v>5.7499999999999999E-3</c:v>
                </c:pt>
                <c:pt idx="21">
                  <c:v>6.6050155412329505E-3</c:v>
                </c:pt>
                <c:pt idx="22">
                  <c:v>7.587170486944142E-3</c:v>
                </c:pt>
                <c:pt idx="23">
                  <c:v>8.7153702574347888E-3</c:v>
                </c:pt>
                <c:pt idx="24">
                  <c:v>1.0011331477905429E-2</c:v>
                </c:pt>
                <c:pt idx="25">
                  <c:v>1.1500000000000002E-2</c:v>
                </c:pt>
                <c:pt idx="26">
                  <c:v>1.3210031082465904E-2</c:v>
                </c:pt>
                <c:pt idx="27">
                  <c:v>1.5174340973888284E-2</c:v>
                </c:pt>
                <c:pt idx="28">
                  <c:v>1.7430740514869581E-2</c:v>
                </c:pt>
                <c:pt idx="29">
                  <c:v>2.0022662955810858E-2</c:v>
                </c:pt>
                <c:pt idx="30">
                  <c:v>2.3000000000000003E-2</c:v>
                </c:pt>
                <c:pt idx="31">
                  <c:v>2.6420062164931809E-2</c:v>
                </c:pt>
                <c:pt idx="32">
                  <c:v>3.0348681947776578E-2</c:v>
                </c:pt>
                <c:pt idx="33">
                  <c:v>3.4861481029739162E-2</c:v>
                </c:pt>
                <c:pt idx="34">
                  <c:v>4.0045325911621722E-2</c:v>
                </c:pt>
                <c:pt idx="35">
                  <c:v>4.6000000000000013E-2</c:v>
                </c:pt>
                <c:pt idx="36">
                  <c:v>5.2840124329863632E-2</c:v>
                </c:pt>
                <c:pt idx="37">
                  <c:v>6.0697363895553157E-2</c:v>
                </c:pt>
                <c:pt idx="38">
                  <c:v>6.9722962059478324E-2</c:v>
                </c:pt>
                <c:pt idx="39">
                  <c:v>8.0090651823243444E-2</c:v>
                </c:pt>
                <c:pt idx="40">
                  <c:v>9.2000000000000026E-2</c:v>
                </c:pt>
                <c:pt idx="41">
                  <c:v>0.10568024865972726</c:v>
                </c:pt>
                <c:pt idx="42">
                  <c:v>0.12139472779110633</c:v>
                </c:pt>
                <c:pt idx="43">
                  <c:v>0.13944592411895668</c:v>
                </c:pt>
                <c:pt idx="44">
                  <c:v>0.16018130364648689</c:v>
                </c:pt>
                <c:pt idx="45">
                  <c:v>0.18400000000000008</c:v>
                </c:pt>
                <c:pt idx="46">
                  <c:v>0.21136049731945455</c:v>
                </c:pt>
                <c:pt idx="47">
                  <c:v>0.24278945558221265</c:v>
                </c:pt>
                <c:pt idx="48">
                  <c:v>0.27889184823791335</c:v>
                </c:pt>
                <c:pt idx="49">
                  <c:v>0.32036260729297383</c:v>
                </c:pt>
                <c:pt idx="50">
                  <c:v>0.36800000000000016</c:v>
                </c:pt>
                <c:pt idx="51">
                  <c:v>0.42272099463890839</c:v>
                </c:pt>
                <c:pt idx="52">
                  <c:v>0.48557891116442448</c:v>
                </c:pt>
                <c:pt idx="53">
                  <c:v>0.55778369647582582</c:v>
                </c:pt>
                <c:pt idx="54">
                  <c:v>0.64072521458594667</c:v>
                </c:pt>
                <c:pt idx="55">
                  <c:v>0.73599999999999921</c:v>
                </c:pt>
              </c:numCache>
            </c:numRef>
          </c:yVal>
          <c:smooth val="0"/>
          <c:extLst>
            <c:ext xmlns:c16="http://schemas.microsoft.com/office/drawing/2014/chart" uri="{C3380CC4-5D6E-409C-BE32-E72D297353CC}">
              <c16:uniqueId val="{00000003-372D-49FC-843F-633C8B766EE0}"/>
            </c:ext>
          </c:extLst>
        </c:ser>
        <c:ser>
          <c:idx val="2"/>
          <c:order val="2"/>
          <c:tx>
            <c:v>APOE e3/4 = 2.05</c:v>
          </c:tx>
          <c:spPr>
            <a:ln w="25400" cap="rnd">
              <a:noFill/>
              <a:round/>
            </a:ln>
            <a:effectLst/>
          </c:spPr>
          <c:marker>
            <c:symbol val="circle"/>
            <c:size val="5"/>
            <c:spPr>
              <a:solidFill>
                <a:schemeClr val="accent3"/>
              </a:solidFill>
              <a:ln w="9525">
                <a:solidFill>
                  <a:schemeClr val="accent3"/>
                </a:solidFill>
              </a:ln>
              <a:effectLst/>
            </c:spPr>
          </c:marker>
          <c:trendline>
            <c:spPr>
              <a:ln w="19050" cap="rnd">
                <a:solidFill>
                  <a:schemeClr val="accent3"/>
                </a:solidFill>
                <a:prstDash val="sysDot"/>
              </a:ln>
              <a:effectLst/>
            </c:spPr>
            <c:trendlineType val="exp"/>
            <c:dispRSqr val="0"/>
            <c:dispEq val="1"/>
            <c:trendlineLbl>
              <c:layout>
                <c:manualLayout>
                  <c:x val="-0.30344365008471641"/>
                  <c:y val="8.7029746281714782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'US-2020-byAge'!$A$52:$A$107</c:f>
              <c:numCache>
                <c:formatCode>General</c:formatCode>
                <c:ptCount val="56"/>
                <c:pt idx="0">
                  <c:v>45</c:v>
                </c:pt>
                <c:pt idx="1">
                  <c:v>46</c:v>
                </c:pt>
                <c:pt idx="2">
                  <c:v>47</c:v>
                </c:pt>
                <c:pt idx="3">
                  <c:v>48</c:v>
                </c:pt>
                <c:pt idx="4">
                  <c:v>49</c:v>
                </c:pt>
                <c:pt idx="5">
                  <c:v>50</c:v>
                </c:pt>
                <c:pt idx="6">
                  <c:v>51</c:v>
                </c:pt>
                <c:pt idx="7">
                  <c:v>52</c:v>
                </c:pt>
                <c:pt idx="8">
                  <c:v>53</c:v>
                </c:pt>
                <c:pt idx="9">
                  <c:v>54</c:v>
                </c:pt>
                <c:pt idx="10">
                  <c:v>55</c:v>
                </c:pt>
                <c:pt idx="11">
                  <c:v>56</c:v>
                </c:pt>
                <c:pt idx="12">
                  <c:v>57</c:v>
                </c:pt>
                <c:pt idx="13">
                  <c:v>58</c:v>
                </c:pt>
                <c:pt idx="14">
                  <c:v>59</c:v>
                </c:pt>
                <c:pt idx="15">
                  <c:v>60</c:v>
                </c:pt>
                <c:pt idx="16">
                  <c:v>61</c:v>
                </c:pt>
                <c:pt idx="17">
                  <c:v>62</c:v>
                </c:pt>
                <c:pt idx="18">
                  <c:v>63</c:v>
                </c:pt>
                <c:pt idx="19">
                  <c:v>64</c:v>
                </c:pt>
                <c:pt idx="20">
                  <c:v>65</c:v>
                </c:pt>
                <c:pt idx="21">
                  <c:v>66</c:v>
                </c:pt>
                <c:pt idx="22">
                  <c:v>67</c:v>
                </c:pt>
                <c:pt idx="23">
                  <c:v>68</c:v>
                </c:pt>
                <c:pt idx="24">
                  <c:v>69</c:v>
                </c:pt>
                <c:pt idx="25">
                  <c:v>70</c:v>
                </c:pt>
                <c:pt idx="26">
                  <c:v>71</c:v>
                </c:pt>
                <c:pt idx="27">
                  <c:v>72</c:v>
                </c:pt>
                <c:pt idx="28">
                  <c:v>73</c:v>
                </c:pt>
                <c:pt idx="29">
                  <c:v>74</c:v>
                </c:pt>
                <c:pt idx="30">
                  <c:v>75</c:v>
                </c:pt>
                <c:pt idx="31">
                  <c:v>76</c:v>
                </c:pt>
                <c:pt idx="32">
                  <c:v>77</c:v>
                </c:pt>
                <c:pt idx="33">
                  <c:v>78</c:v>
                </c:pt>
                <c:pt idx="34">
                  <c:v>79</c:v>
                </c:pt>
                <c:pt idx="35">
                  <c:v>80</c:v>
                </c:pt>
                <c:pt idx="36">
                  <c:v>81</c:v>
                </c:pt>
                <c:pt idx="37">
                  <c:v>82</c:v>
                </c:pt>
                <c:pt idx="38">
                  <c:v>83</c:v>
                </c:pt>
                <c:pt idx="39">
                  <c:v>84</c:v>
                </c:pt>
                <c:pt idx="40">
                  <c:v>85</c:v>
                </c:pt>
                <c:pt idx="41">
                  <c:v>86</c:v>
                </c:pt>
                <c:pt idx="42">
                  <c:v>87</c:v>
                </c:pt>
                <c:pt idx="43">
                  <c:v>88</c:v>
                </c:pt>
                <c:pt idx="44">
                  <c:v>89</c:v>
                </c:pt>
                <c:pt idx="45">
                  <c:v>90</c:v>
                </c:pt>
                <c:pt idx="46">
                  <c:v>91</c:v>
                </c:pt>
                <c:pt idx="47">
                  <c:v>92</c:v>
                </c:pt>
                <c:pt idx="48">
                  <c:v>93</c:v>
                </c:pt>
                <c:pt idx="49">
                  <c:v>94</c:v>
                </c:pt>
                <c:pt idx="50">
                  <c:v>95</c:v>
                </c:pt>
                <c:pt idx="51">
                  <c:v>96</c:v>
                </c:pt>
                <c:pt idx="52">
                  <c:v>97</c:v>
                </c:pt>
                <c:pt idx="53">
                  <c:v>98</c:v>
                </c:pt>
                <c:pt idx="54">
                  <c:v>99</c:v>
                </c:pt>
                <c:pt idx="55">
                  <c:v>100</c:v>
                </c:pt>
              </c:numCache>
            </c:numRef>
          </c:xVal>
          <c:yVal>
            <c:numRef>
              <c:f>'US-2020-byAge'!$L$52:$L$107</c:f>
              <c:numCache>
                <c:formatCode>0.000000</c:formatCode>
                <c:ptCount val="56"/>
                <c:pt idx="0">
                  <c:v>1.2812500000000005E-3</c:v>
                </c:pt>
                <c:pt idx="1">
                  <c:v>1.4717697673399517E-3</c:v>
                </c:pt>
                <c:pt idx="2">
                  <c:v>1.6906195106777717E-3</c:v>
                </c:pt>
                <c:pt idx="3">
                  <c:v>1.942011850841447E-3</c:v>
                </c:pt>
                <c:pt idx="4">
                  <c:v>2.2307858184463175E-3</c:v>
                </c:pt>
                <c:pt idx="5">
                  <c:v>2.5624999999999992E-3</c:v>
                </c:pt>
                <c:pt idx="6">
                  <c:v>2.9435395346799013E-3</c:v>
                </c:pt>
                <c:pt idx="7">
                  <c:v>3.3812390213555409E-3</c:v>
                </c:pt>
                <c:pt idx="8">
                  <c:v>3.8840237016828944E-3</c:v>
                </c:pt>
                <c:pt idx="9">
                  <c:v>4.461571636892636E-3</c:v>
                </c:pt>
                <c:pt idx="10">
                  <c:v>5.1249999999999993E-3</c:v>
                </c:pt>
                <c:pt idx="11">
                  <c:v>5.8870790693598025E-3</c:v>
                </c:pt>
                <c:pt idx="12">
                  <c:v>6.7624780427110827E-3</c:v>
                </c:pt>
                <c:pt idx="13">
                  <c:v>7.7680474033657888E-3</c:v>
                </c:pt>
                <c:pt idx="14">
                  <c:v>8.9231432737852719E-3</c:v>
                </c:pt>
                <c:pt idx="15">
                  <c:v>1.0249999999999999E-2</c:v>
                </c:pt>
                <c:pt idx="16">
                  <c:v>1.1774158138719607E-2</c:v>
                </c:pt>
                <c:pt idx="17">
                  <c:v>1.3524956085422165E-2</c:v>
                </c:pt>
                <c:pt idx="18">
                  <c:v>1.5536094806731581E-2</c:v>
                </c:pt>
                <c:pt idx="19">
                  <c:v>1.7846286547570544E-2</c:v>
                </c:pt>
                <c:pt idx="20">
                  <c:v>2.0499999999999997E-2</c:v>
                </c:pt>
                <c:pt idx="21">
                  <c:v>2.3548316277439214E-2</c:v>
                </c:pt>
                <c:pt idx="22">
                  <c:v>2.7049912170844334E-2</c:v>
                </c:pt>
                <c:pt idx="23">
                  <c:v>3.1072189613463162E-2</c:v>
                </c:pt>
                <c:pt idx="24">
                  <c:v>3.5692573095141095E-2</c:v>
                </c:pt>
                <c:pt idx="25">
                  <c:v>4.1000000000000002E-2</c:v>
                </c:pt>
                <c:pt idx="26">
                  <c:v>4.7096632554878441E-2</c:v>
                </c:pt>
                <c:pt idx="27">
                  <c:v>5.4099824341688668E-2</c:v>
                </c:pt>
                <c:pt idx="28">
                  <c:v>6.2144379226926331E-2</c:v>
                </c:pt>
                <c:pt idx="29">
                  <c:v>7.1385146190282189E-2</c:v>
                </c:pt>
                <c:pt idx="30">
                  <c:v>8.2000000000000003E-2</c:v>
                </c:pt>
                <c:pt idx="31">
                  <c:v>9.4193265109756882E-2</c:v>
                </c:pt>
                <c:pt idx="32">
                  <c:v>0.10819964868337736</c:v>
                </c:pt>
                <c:pt idx="33">
                  <c:v>0.12428875845385268</c:v>
                </c:pt>
                <c:pt idx="34">
                  <c:v>0.14277029238056441</c:v>
                </c:pt>
                <c:pt idx="35">
                  <c:v>0.16400000000000003</c:v>
                </c:pt>
                <c:pt idx="36">
                  <c:v>0.18838653021951379</c:v>
                </c:pt>
                <c:pt idx="37">
                  <c:v>0.21639929736675473</c:v>
                </c:pt>
                <c:pt idx="38">
                  <c:v>0.24857751690770535</c:v>
                </c:pt>
                <c:pt idx="39">
                  <c:v>0.28554058476112881</c:v>
                </c:pt>
                <c:pt idx="40">
                  <c:v>0.32800000000000007</c:v>
                </c:pt>
                <c:pt idx="41">
                  <c:v>0.37677306043902759</c:v>
                </c:pt>
                <c:pt idx="42">
                  <c:v>0.43279859473350951</c:v>
                </c:pt>
                <c:pt idx="43">
                  <c:v>0.49715503381541076</c:v>
                </c:pt>
                <c:pt idx="44">
                  <c:v>0.57108116952225763</c:v>
                </c:pt>
                <c:pt idx="45">
                  <c:v>0.65600000000000025</c:v>
                </c:pt>
                <c:pt idx="46">
                  <c:v>0.75354612087805528</c:v>
                </c:pt>
                <c:pt idx="47">
                  <c:v>0.86559718946701902</c:v>
                </c:pt>
                <c:pt idx="48">
                  <c:v>0.99431006763082153</c:v>
                </c:pt>
                <c:pt idx="49">
                  <c:v>1.1421623390445155</c:v>
                </c:pt>
                <c:pt idx="50">
                  <c:v>1.3120000000000005</c:v>
                </c:pt>
                <c:pt idx="51">
                  <c:v>1.5070922417561081</c:v>
                </c:pt>
                <c:pt idx="52">
                  <c:v>1.7311943789340349</c:v>
                </c:pt>
                <c:pt idx="53">
                  <c:v>1.9886201352616397</c:v>
                </c:pt>
                <c:pt idx="54">
                  <c:v>2.2843246780890274</c:v>
                </c:pt>
                <c:pt idx="55">
                  <c:v>2.623999999999997</c:v>
                </c:pt>
              </c:numCache>
            </c:numRef>
          </c:yVal>
          <c:smooth val="0"/>
          <c:extLst>
            <c:ext xmlns:c16="http://schemas.microsoft.com/office/drawing/2014/chart" uri="{C3380CC4-5D6E-409C-BE32-E72D297353CC}">
              <c16:uniqueId val="{00000005-372D-49FC-843F-633C8B766EE0}"/>
            </c:ext>
          </c:extLst>
        </c:ser>
        <c:ser>
          <c:idx val="3"/>
          <c:order val="3"/>
          <c:tx>
            <c:v>APOE e4/4 = 7,675</c:v>
          </c:tx>
          <c:spPr>
            <a:ln w="25400" cap="rnd">
              <a:noFill/>
              <a:round/>
            </a:ln>
            <a:effectLst/>
          </c:spPr>
          <c:marker>
            <c:symbol val="circle"/>
            <c:size val="5"/>
            <c:spPr>
              <a:solidFill>
                <a:schemeClr val="accent4"/>
              </a:solidFill>
              <a:ln w="9525">
                <a:solidFill>
                  <a:schemeClr val="accent4"/>
                </a:solidFill>
              </a:ln>
              <a:effectLst/>
            </c:spPr>
          </c:marker>
          <c:trendline>
            <c:spPr>
              <a:ln w="19050" cap="rnd">
                <a:solidFill>
                  <a:schemeClr val="accent4"/>
                </a:solidFill>
                <a:prstDash val="sysDot"/>
              </a:ln>
              <a:effectLst/>
            </c:spPr>
            <c:trendlineType val="exp"/>
            <c:dispRSqr val="0"/>
            <c:dispEq val="1"/>
            <c:trendlineLbl>
              <c:layout>
                <c:manualLayout>
                  <c:x val="-0.30344365008471641"/>
                  <c:y val="-2.8194444444444466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'US-2020-byAge'!$A$52:$A$107</c:f>
              <c:numCache>
                <c:formatCode>General</c:formatCode>
                <c:ptCount val="56"/>
                <c:pt idx="0">
                  <c:v>45</c:v>
                </c:pt>
                <c:pt idx="1">
                  <c:v>46</c:v>
                </c:pt>
                <c:pt idx="2">
                  <c:v>47</c:v>
                </c:pt>
                <c:pt idx="3">
                  <c:v>48</c:v>
                </c:pt>
                <c:pt idx="4">
                  <c:v>49</c:v>
                </c:pt>
                <c:pt idx="5">
                  <c:v>50</c:v>
                </c:pt>
                <c:pt idx="6">
                  <c:v>51</c:v>
                </c:pt>
                <c:pt idx="7">
                  <c:v>52</c:v>
                </c:pt>
                <c:pt idx="8">
                  <c:v>53</c:v>
                </c:pt>
                <c:pt idx="9">
                  <c:v>54</c:v>
                </c:pt>
                <c:pt idx="10">
                  <c:v>55</c:v>
                </c:pt>
                <c:pt idx="11">
                  <c:v>56</c:v>
                </c:pt>
                <c:pt idx="12">
                  <c:v>57</c:v>
                </c:pt>
                <c:pt idx="13">
                  <c:v>58</c:v>
                </c:pt>
                <c:pt idx="14">
                  <c:v>59</c:v>
                </c:pt>
                <c:pt idx="15">
                  <c:v>60</c:v>
                </c:pt>
                <c:pt idx="16">
                  <c:v>61</c:v>
                </c:pt>
                <c:pt idx="17">
                  <c:v>62</c:v>
                </c:pt>
                <c:pt idx="18">
                  <c:v>63</c:v>
                </c:pt>
                <c:pt idx="19">
                  <c:v>64</c:v>
                </c:pt>
                <c:pt idx="20">
                  <c:v>65</c:v>
                </c:pt>
                <c:pt idx="21">
                  <c:v>66</c:v>
                </c:pt>
                <c:pt idx="22">
                  <c:v>67</c:v>
                </c:pt>
                <c:pt idx="23">
                  <c:v>68</c:v>
                </c:pt>
                <c:pt idx="24">
                  <c:v>69</c:v>
                </c:pt>
                <c:pt idx="25">
                  <c:v>70</c:v>
                </c:pt>
                <c:pt idx="26">
                  <c:v>71</c:v>
                </c:pt>
                <c:pt idx="27">
                  <c:v>72</c:v>
                </c:pt>
                <c:pt idx="28">
                  <c:v>73</c:v>
                </c:pt>
                <c:pt idx="29">
                  <c:v>74</c:v>
                </c:pt>
                <c:pt idx="30">
                  <c:v>75</c:v>
                </c:pt>
                <c:pt idx="31">
                  <c:v>76</c:v>
                </c:pt>
                <c:pt idx="32">
                  <c:v>77</c:v>
                </c:pt>
                <c:pt idx="33">
                  <c:v>78</c:v>
                </c:pt>
                <c:pt idx="34">
                  <c:v>79</c:v>
                </c:pt>
                <c:pt idx="35">
                  <c:v>80</c:v>
                </c:pt>
                <c:pt idx="36">
                  <c:v>81</c:v>
                </c:pt>
                <c:pt idx="37">
                  <c:v>82</c:v>
                </c:pt>
                <c:pt idx="38">
                  <c:v>83</c:v>
                </c:pt>
                <c:pt idx="39">
                  <c:v>84</c:v>
                </c:pt>
                <c:pt idx="40">
                  <c:v>85</c:v>
                </c:pt>
                <c:pt idx="41">
                  <c:v>86</c:v>
                </c:pt>
                <c:pt idx="42">
                  <c:v>87</c:v>
                </c:pt>
                <c:pt idx="43">
                  <c:v>88</c:v>
                </c:pt>
                <c:pt idx="44">
                  <c:v>89</c:v>
                </c:pt>
                <c:pt idx="45">
                  <c:v>90</c:v>
                </c:pt>
                <c:pt idx="46">
                  <c:v>91</c:v>
                </c:pt>
                <c:pt idx="47">
                  <c:v>92</c:v>
                </c:pt>
                <c:pt idx="48">
                  <c:v>93</c:v>
                </c:pt>
                <c:pt idx="49">
                  <c:v>94</c:v>
                </c:pt>
                <c:pt idx="50">
                  <c:v>95</c:v>
                </c:pt>
                <c:pt idx="51">
                  <c:v>96</c:v>
                </c:pt>
                <c:pt idx="52">
                  <c:v>97</c:v>
                </c:pt>
                <c:pt idx="53">
                  <c:v>98</c:v>
                </c:pt>
                <c:pt idx="54">
                  <c:v>99</c:v>
                </c:pt>
                <c:pt idx="55">
                  <c:v>100</c:v>
                </c:pt>
              </c:numCache>
            </c:numRef>
          </c:xVal>
          <c:yVal>
            <c:numRef>
              <c:f>'US-2020-byAge'!$M$52:$M$107</c:f>
              <c:numCache>
                <c:formatCode>0.000000</c:formatCode>
                <c:ptCount val="56"/>
                <c:pt idx="0">
                  <c:v>4.7968750000000025E-3</c:v>
                </c:pt>
                <c:pt idx="1">
                  <c:v>5.5101624216264055E-3</c:v>
                </c:pt>
                <c:pt idx="2">
                  <c:v>6.3295145094887312E-3</c:v>
                </c:pt>
                <c:pt idx="3">
                  <c:v>7.2707029049795639E-3</c:v>
                </c:pt>
                <c:pt idx="4">
                  <c:v>8.3518444666221894E-3</c:v>
                </c:pt>
                <c:pt idx="5">
                  <c:v>9.5937499999999981E-3</c:v>
                </c:pt>
                <c:pt idx="6">
                  <c:v>1.1020324843252802E-2</c:v>
                </c:pt>
                <c:pt idx="7">
                  <c:v>1.2659029018977452E-2</c:v>
                </c:pt>
                <c:pt idx="8">
                  <c:v>1.454140580995913E-2</c:v>
                </c:pt>
                <c:pt idx="9">
                  <c:v>1.6703688933244382E-2</c:v>
                </c:pt>
                <c:pt idx="10">
                  <c:v>1.91875E-2</c:v>
                </c:pt>
                <c:pt idx="11">
                  <c:v>2.2040649686505605E-2</c:v>
                </c:pt>
                <c:pt idx="12">
                  <c:v>2.5318058037954908E-2</c:v>
                </c:pt>
                <c:pt idx="13">
                  <c:v>2.9082811619918259E-2</c:v>
                </c:pt>
                <c:pt idx="14">
                  <c:v>3.3407377866488765E-2</c:v>
                </c:pt>
                <c:pt idx="15">
                  <c:v>3.8374999999999999E-2</c:v>
                </c:pt>
                <c:pt idx="16">
                  <c:v>4.4081299373011217E-2</c:v>
                </c:pt>
                <c:pt idx="17">
                  <c:v>5.0636116075909815E-2</c:v>
                </c:pt>
                <c:pt idx="18">
                  <c:v>5.8165623239836532E-2</c:v>
                </c:pt>
                <c:pt idx="19">
                  <c:v>6.6814755732977529E-2</c:v>
                </c:pt>
                <c:pt idx="20">
                  <c:v>7.6749999999999999E-2</c:v>
                </c:pt>
                <c:pt idx="21">
                  <c:v>8.8162598746022433E-2</c:v>
                </c:pt>
                <c:pt idx="22">
                  <c:v>0.10127223215181964</c:v>
                </c:pt>
                <c:pt idx="23">
                  <c:v>0.11633124647967306</c:v>
                </c:pt>
                <c:pt idx="24">
                  <c:v>0.13362951146595509</c:v>
                </c:pt>
                <c:pt idx="25">
                  <c:v>0.15350000000000003</c:v>
                </c:pt>
                <c:pt idx="26">
                  <c:v>0.17632519749204492</c:v>
                </c:pt>
                <c:pt idx="27">
                  <c:v>0.20254446430363929</c:v>
                </c:pt>
                <c:pt idx="28">
                  <c:v>0.23266249295934616</c:v>
                </c:pt>
                <c:pt idx="29">
                  <c:v>0.26725902293191017</c:v>
                </c:pt>
                <c:pt idx="30">
                  <c:v>0.30700000000000005</c:v>
                </c:pt>
                <c:pt idx="31">
                  <c:v>0.35265039498408984</c:v>
                </c:pt>
                <c:pt idx="32">
                  <c:v>0.40508892860727869</c:v>
                </c:pt>
                <c:pt idx="33">
                  <c:v>0.46532498591869237</c:v>
                </c:pt>
                <c:pt idx="34">
                  <c:v>0.53451804586382046</c:v>
                </c:pt>
                <c:pt idx="35">
                  <c:v>0.61400000000000021</c:v>
                </c:pt>
                <c:pt idx="36">
                  <c:v>0.7053007899681798</c:v>
                </c:pt>
                <c:pt idx="37">
                  <c:v>0.81017785721455737</c:v>
                </c:pt>
                <c:pt idx="38">
                  <c:v>0.93064997183738474</c:v>
                </c:pt>
                <c:pt idx="39">
                  <c:v>1.0690360917276409</c:v>
                </c:pt>
                <c:pt idx="40">
                  <c:v>1.2280000000000004</c:v>
                </c:pt>
                <c:pt idx="41">
                  <c:v>1.4106015799363596</c:v>
                </c:pt>
                <c:pt idx="42">
                  <c:v>1.620355714429115</c:v>
                </c:pt>
                <c:pt idx="43">
                  <c:v>1.8612999436747697</c:v>
                </c:pt>
                <c:pt idx="44">
                  <c:v>2.1380721834552818</c:v>
                </c:pt>
                <c:pt idx="45">
                  <c:v>2.4560000000000013</c:v>
                </c:pt>
                <c:pt idx="46">
                  <c:v>2.8212031598727196</c:v>
                </c:pt>
                <c:pt idx="47">
                  <c:v>3.2407114288582299</c:v>
                </c:pt>
                <c:pt idx="48">
                  <c:v>3.7225998873495394</c:v>
                </c:pt>
                <c:pt idx="49">
                  <c:v>4.2761443669105645</c:v>
                </c:pt>
                <c:pt idx="50">
                  <c:v>4.9120000000000026</c:v>
                </c:pt>
                <c:pt idx="51">
                  <c:v>5.6424063197454295</c:v>
                </c:pt>
                <c:pt idx="52">
                  <c:v>6.4814228577164483</c:v>
                </c:pt>
                <c:pt idx="53">
                  <c:v>7.4451997746990664</c:v>
                </c:pt>
                <c:pt idx="54">
                  <c:v>8.5522887338211149</c:v>
                </c:pt>
                <c:pt idx="55">
                  <c:v>9.8239999999999892</c:v>
                </c:pt>
              </c:numCache>
            </c:numRef>
          </c:yVal>
          <c:smooth val="0"/>
          <c:extLst>
            <c:ext xmlns:c16="http://schemas.microsoft.com/office/drawing/2014/chart" uri="{C3380CC4-5D6E-409C-BE32-E72D297353CC}">
              <c16:uniqueId val="{00000007-372D-49FC-843F-633C8B766EE0}"/>
            </c:ext>
          </c:extLst>
        </c:ser>
        <c:dLbls>
          <c:showLegendKey val="0"/>
          <c:showVal val="0"/>
          <c:showCatName val="0"/>
          <c:showSerName val="0"/>
          <c:showPercent val="0"/>
          <c:showBubbleSize val="0"/>
        </c:dLbls>
        <c:axId val="1100499215"/>
        <c:axId val="1021187439"/>
      </c:scatterChart>
      <c:valAx>
        <c:axId val="1100499215"/>
        <c:scaling>
          <c:orientation val="minMax"/>
          <c:max val="100"/>
          <c:min val="4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1187439"/>
        <c:crossesAt val="1.0000000000000003E-4"/>
        <c:crossBetween val="midCat"/>
        <c:majorUnit val="5"/>
      </c:valAx>
      <c:valAx>
        <c:axId val="1021187439"/>
        <c:scaling>
          <c:logBase val="10"/>
          <c:orientation val="minMax"/>
          <c:min val="1.0000000000000003E-4"/>
        </c:scaling>
        <c:delete val="0"/>
        <c:axPos val="l"/>
        <c:majorGridlines>
          <c:spPr>
            <a:ln w="9525" cap="flat" cmpd="sng" algn="ctr">
              <a:solidFill>
                <a:schemeClr val="tx1">
                  <a:lumMod val="15000"/>
                  <a:lumOff val="85000"/>
                </a:schemeClr>
              </a:solidFill>
              <a:round/>
            </a:ln>
            <a:effectLst/>
          </c:spPr>
        </c:majorGridlines>
        <c:numFmt formatCode="0.0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0499215"/>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0.09796</cdr:x>
      <cdr:y>0.9349</cdr:y>
    </cdr:from>
    <cdr:to>
      <cdr:x>0.19036</cdr:x>
      <cdr:y>1</cdr:y>
    </cdr:to>
    <cdr:sp macro="" textlink="">
      <cdr:nvSpPr>
        <cdr:cNvPr id="4" name="TextBox 3"/>
        <cdr:cNvSpPr txBox="1"/>
      </cdr:nvSpPr>
      <cdr:spPr>
        <a:xfrm xmlns:a="http://schemas.openxmlformats.org/drawingml/2006/main">
          <a:off x="758111" y="3156438"/>
          <a:ext cx="715083" cy="2198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Age</a:t>
          </a:r>
          <a:r>
            <a:rPr lang="en-US" sz="1100" baseline="0" dirty="0"/>
            <a:t> &lt;</a:t>
          </a:r>
          <a:r>
            <a:rPr lang="en-US" sz="1100" b="1" baseline="0" dirty="0"/>
            <a:t>6</a:t>
          </a:r>
          <a:r>
            <a:rPr lang="en-US" sz="1100" baseline="0" dirty="0"/>
            <a:t>5</a:t>
          </a:r>
          <a:endParaRPr lang="en-US" sz="1100" dirty="0"/>
        </a:p>
      </cdr:txBody>
    </cdr:sp>
  </cdr:relSizeAnchor>
  <cdr:relSizeAnchor xmlns:cdr="http://schemas.openxmlformats.org/drawingml/2006/chartDrawing">
    <cdr:from>
      <cdr:x>0.23879</cdr:x>
      <cdr:y>0.93198</cdr:y>
    </cdr:from>
    <cdr:to>
      <cdr:x>0.34765</cdr:x>
      <cdr:y>0.98144</cdr:y>
    </cdr:to>
    <cdr:sp macro="" textlink="">
      <cdr:nvSpPr>
        <cdr:cNvPr id="6" name="TextBox 1"/>
        <cdr:cNvSpPr txBox="1"/>
      </cdr:nvSpPr>
      <cdr:spPr>
        <a:xfrm xmlns:a="http://schemas.openxmlformats.org/drawingml/2006/main">
          <a:off x="1830969" y="5805611"/>
          <a:ext cx="834705" cy="3080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Age</a:t>
          </a:r>
          <a:r>
            <a:rPr lang="en-US" sz="1100" baseline="0"/>
            <a:t> 65-69</a:t>
          </a:r>
          <a:endParaRPr lang="en-US" sz="1100"/>
        </a:p>
      </cdr:txBody>
    </cdr:sp>
  </cdr:relSizeAnchor>
  <cdr:relSizeAnchor xmlns:cdr="http://schemas.openxmlformats.org/drawingml/2006/chartDrawing">
    <cdr:from>
      <cdr:x>0.40248</cdr:x>
      <cdr:y>0.93578</cdr:y>
    </cdr:from>
    <cdr:to>
      <cdr:x>0.50311</cdr:x>
      <cdr:y>0.97554</cdr:y>
    </cdr:to>
    <cdr:sp macro="" textlink="">
      <cdr:nvSpPr>
        <cdr:cNvPr id="7" name="TextBox 1"/>
        <cdr:cNvSpPr txBox="1"/>
      </cdr:nvSpPr>
      <cdr:spPr>
        <a:xfrm xmlns:a="http://schemas.openxmlformats.org/drawingml/2006/main">
          <a:off x="3086099" y="5829298"/>
          <a:ext cx="771525" cy="24765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Age</a:t>
          </a:r>
          <a:r>
            <a:rPr lang="en-US" sz="1100" baseline="0"/>
            <a:t> 70-74</a:t>
          </a:r>
          <a:endParaRPr lang="en-US" sz="1100"/>
        </a:p>
      </cdr:txBody>
    </cdr:sp>
  </cdr:relSizeAnchor>
  <cdr:relSizeAnchor xmlns:cdr="http://schemas.openxmlformats.org/drawingml/2006/chartDrawing">
    <cdr:from>
      <cdr:x>0.55404</cdr:x>
      <cdr:y>0.93731</cdr:y>
    </cdr:from>
    <cdr:to>
      <cdr:x>0.65342</cdr:x>
      <cdr:y>0.98165</cdr:y>
    </cdr:to>
    <cdr:sp macro="" textlink="">
      <cdr:nvSpPr>
        <cdr:cNvPr id="8" name="TextBox 1"/>
        <cdr:cNvSpPr txBox="1"/>
      </cdr:nvSpPr>
      <cdr:spPr>
        <a:xfrm xmlns:a="http://schemas.openxmlformats.org/drawingml/2006/main">
          <a:off x="4248150" y="5838824"/>
          <a:ext cx="762000" cy="2762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Age</a:t>
          </a:r>
          <a:r>
            <a:rPr lang="en-US" sz="1100" baseline="0"/>
            <a:t> 75-79</a:t>
          </a:r>
          <a:endParaRPr lang="en-US" sz="1100"/>
        </a:p>
      </cdr:txBody>
    </cdr:sp>
  </cdr:relSizeAnchor>
  <cdr:relSizeAnchor xmlns:cdr="http://schemas.openxmlformats.org/drawingml/2006/chartDrawing">
    <cdr:from>
      <cdr:x>0.70186</cdr:x>
      <cdr:y>0.93578</cdr:y>
    </cdr:from>
    <cdr:to>
      <cdr:x>0.80994</cdr:x>
      <cdr:y>0.98165</cdr:y>
    </cdr:to>
    <cdr:sp macro="" textlink="">
      <cdr:nvSpPr>
        <cdr:cNvPr id="9" name="TextBox 1"/>
        <cdr:cNvSpPr txBox="1"/>
      </cdr:nvSpPr>
      <cdr:spPr>
        <a:xfrm xmlns:a="http://schemas.openxmlformats.org/drawingml/2006/main">
          <a:off x="5381625" y="5829299"/>
          <a:ext cx="828675" cy="2857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Age</a:t>
          </a:r>
          <a:r>
            <a:rPr lang="en-US" sz="1100" baseline="0"/>
            <a:t> 80-84</a:t>
          </a:r>
          <a:endParaRPr lang="en-US" sz="1100"/>
        </a:p>
      </cdr:txBody>
    </cdr:sp>
  </cdr:relSizeAnchor>
  <cdr:relSizeAnchor xmlns:cdr="http://schemas.openxmlformats.org/drawingml/2006/chartDrawing">
    <cdr:from>
      <cdr:x>0.8795</cdr:x>
      <cdr:y>0.93272</cdr:y>
    </cdr:from>
    <cdr:to>
      <cdr:x>0.9913</cdr:x>
      <cdr:y>0.98012</cdr:y>
    </cdr:to>
    <cdr:sp macro="" textlink="">
      <cdr:nvSpPr>
        <cdr:cNvPr id="10" name="TextBox 1"/>
        <cdr:cNvSpPr txBox="1"/>
      </cdr:nvSpPr>
      <cdr:spPr>
        <a:xfrm xmlns:a="http://schemas.openxmlformats.org/drawingml/2006/main">
          <a:off x="6743700" y="5810248"/>
          <a:ext cx="857250" cy="2952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Age</a:t>
          </a:r>
          <a:r>
            <a:rPr lang="en-US" sz="1100" baseline="0"/>
            <a:t> &gt;84</a:t>
          </a:r>
          <a:endParaRPr lang="en-US" sz="1100"/>
        </a:p>
      </cdr:txBody>
    </cdr:sp>
  </cdr:relSizeAnchor>
  <cdr:relSizeAnchor xmlns:cdr="http://schemas.openxmlformats.org/drawingml/2006/chartDrawing">
    <cdr:from>
      <cdr:x>0.0795</cdr:x>
      <cdr:y>0.10976</cdr:y>
    </cdr:from>
    <cdr:to>
      <cdr:x>0.19876</cdr:x>
      <cdr:y>0.16361</cdr:y>
    </cdr:to>
    <cdr:sp macro="" textlink="">
      <cdr:nvSpPr>
        <cdr:cNvPr id="13" name="TextBox 12"/>
        <cdr:cNvSpPr txBox="1"/>
      </cdr:nvSpPr>
      <cdr:spPr>
        <a:xfrm xmlns:a="http://schemas.openxmlformats.org/drawingml/2006/main">
          <a:off x="615250" y="395653"/>
          <a:ext cx="922951" cy="1941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n=31  n=46</a:t>
          </a:r>
        </a:p>
      </cdr:txBody>
    </cdr:sp>
  </cdr:relSizeAnchor>
  <cdr:relSizeAnchor xmlns:cdr="http://schemas.openxmlformats.org/drawingml/2006/chartDrawing">
    <cdr:from>
      <cdr:x>0.22981</cdr:x>
      <cdr:y>0.10488</cdr:y>
    </cdr:from>
    <cdr:to>
      <cdr:x>0.36398</cdr:x>
      <cdr:y>0.16667</cdr:y>
    </cdr:to>
    <cdr:sp macro="" textlink="">
      <cdr:nvSpPr>
        <cdr:cNvPr id="14" name="TextBox 13"/>
        <cdr:cNvSpPr txBox="1"/>
      </cdr:nvSpPr>
      <cdr:spPr>
        <a:xfrm xmlns:a="http://schemas.openxmlformats.org/drawingml/2006/main">
          <a:off x="1778497" y="378069"/>
          <a:ext cx="1038340" cy="2227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n=36     n=74</a:t>
          </a:r>
        </a:p>
      </cdr:txBody>
    </cdr:sp>
  </cdr:relSizeAnchor>
  <cdr:relSizeAnchor xmlns:cdr="http://schemas.openxmlformats.org/drawingml/2006/chartDrawing">
    <cdr:from>
      <cdr:x>0.38509</cdr:x>
      <cdr:y>0.10732</cdr:y>
    </cdr:from>
    <cdr:to>
      <cdr:x>0.51056</cdr:x>
      <cdr:y>0.15902</cdr:y>
    </cdr:to>
    <cdr:sp macro="" textlink="">
      <cdr:nvSpPr>
        <cdr:cNvPr id="15" name="TextBox 14"/>
        <cdr:cNvSpPr txBox="1"/>
      </cdr:nvSpPr>
      <cdr:spPr>
        <a:xfrm xmlns:a="http://schemas.openxmlformats.org/drawingml/2006/main">
          <a:off x="2980207" y="386862"/>
          <a:ext cx="971011" cy="1863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n=83</a:t>
          </a:r>
          <a:r>
            <a:rPr lang="en-US" sz="1100" baseline="0" dirty="0"/>
            <a:t>  </a:t>
          </a:r>
          <a:r>
            <a:rPr lang="en-US" sz="1100" dirty="0"/>
            <a:t>  n=158</a:t>
          </a:r>
        </a:p>
      </cdr:txBody>
    </cdr:sp>
  </cdr:relSizeAnchor>
  <cdr:relSizeAnchor xmlns:cdr="http://schemas.openxmlformats.org/drawingml/2006/chartDrawing">
    <cdr:from>
      <cdr:x>0.54286</cdr:x>
      <cdr:y>0.1122</cdr:y>
    </cdr:from>
    <cdr:to>
      <cdr:x>0.69193</cdr:x>
      <cdr:y>0.17017</cdr:y>
    </cdr:to>
    <cdr:sp macro="" textlink="">
      <cdr:nvSpPr>
        <cdr:cNvPr id="16" name="TextBox 15"/>
        <cdr:cNvSpPr txBox="1"/>
      </cdr:nvSpPr>
      <cdr:spPr>
        <a:xfrm xmlns:a="http://schemas.openxmlformats.org/drawingml/2006/main">
          <a:off x="4201188" y="404446"/>
          <a:ext cx="1153651" cy="2089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n=107  n=171</a:t>
          </a:r>
        </a:p>
      </cdr:txBody>
    </cdr:sp>
  </cdr:relSizeAnchor>
  <cdr:relSizeAnchor xmlns:cdr="http://schemas.openxmlformats.org/drawingml/2006/chartDrawing">
    <cdr:from>
      <cdr:x>0.69565</cdr:x>
      <cdr:y>0.1122</cdr:y>
    </cdr:from>
    <cdr:to>
      <cdr:x>0.82236</cdr:x>
      <cdr:y>0.17278</cdr:y>
    </cdr:to>
    <cdr:sp macro="" textlink="">
      <cdr:nvSpPr>
        <cdr:cNvPr id="17" name="TextBox 16"/>
        <cdr:cNvSpPr txBox="1"/>
      </cdr:nvSpPr>
      <cdr:spPr>
        <a:xfrm xmlns:a="http://schemas.openxmlformats.org/drawingml/2006/main">
          <a:off x="5383628" y="404446"/>
          <a:ext cx="980607" cy="2183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n=74    n=140</a:t>
          </a:r>
        </a:p>
      </cdr:txBody>
    </cdr:sp>
  </cdr:relSizeAnchor>
  <cdr:relSizeAnchor xmlns:cdr="http://schemas.openxmlformats.org/drawingml/2006/chartDrawing">
    <cdr:from>
      <cdr:x>0.85591</cdr:x>
      <cdr:y>0.10732</cdr:y>
    </cdr:from>
    <cdr:to>
      <cdr:x>0.99379</cdr:x>
      <cdr:y>0.17782</cdr:y>
    </cdr:to>
    <cdr:sp macro="" textlink="">
      <cdr:nvSpPr>
        <cdr:cNvPr id="19" name="TextBox 18"/>
        <cdr:cNvSpPr txBox="1"/>
      </cdr:nvSpPr>
      <cdr:spPr>
        <a:xfrm xmlns:a="http://schemas.openxmlformats.org/drawingml/2006/main">
          <a:off x="6623878" y="386861"/>
          <a:ext cx="1067052" cy="2541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   n=50    n=91</a:t>
          </a:r>
        </a:p>
      </cdr:txBody>
    </cdr:sp>
  </cdr:relSizeAnchor>
  <cdr:relSizeAnchor xmlns:cdr="http://schemas.openxmlformats.org/drawingml/2006/chartDrawing">
    <cdr:from>
      <cdr:x>0.08944</cdr:x>
      <cdr:y>0.01988</cdr:y>
    </cdr:from>
    <cdr:to>
      <cdr:x>0.25839</cdr:x>
      <cdr:y>0.07187</cdr:y>
    </cdr:to>
    <cdr:sp macro="" textlink="">
      <cdr:nvSpPr>
        <cdr:cNvPr id="20" name="TextBox 19"/>
        <cdr:cNvSpPr txBox="1"/>
      </cdr:nvSpPr>
      <cdr:spPr>
        <a:xfrm xmlns:a="http://schemas.openxmlformats.org/drawingml/2006/main">
          <a:off x="685801" y="123824"/>
          <a:ext cx="129540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600" b="1"/>
        </a:p>
      </cdr:txBody>
    </cdr:sp>
  </cdr:relSizeAnchor>
</c:userShapes>
</file>

<file path=ppt/drawings/drawing2.xml><?xml version="1.0" encoding="utf-8"?>
<c:userShapes xmlns:c="http://schemas.openxmlformats.org/drawingml/2006/chart">
  <cdr:relSizeAnchor xmlns:cdr="http://schemas.openxmlformats.org/drawingml/2006/chartDrawing">
    <cdr:from>
      <cdr:x>0.09796</cdr:x>
      <cdr:y>0.93043</cdr:y>
    </cdr:from>
    <cdr:to>
      <cdr:x>0.19036</cdr:x>
      <cdr:y>1</cdr:y>
    </cdr:to>
    <cdr:sp macro="" textlink="">
      <cdr:nvSpPr>
        <cdr:cNvPr id="4" name="TextBox 3"/>
        <cdr:cNvSpPr txBox="1"/>
      </cdr:nvSpPr>
      <cdr:spPr>
        <a:xfrm xmlns:a="http://schemas.openxmlformats.org/drawingml/2006/main">
          <a:off x="970449" y="3550392"/>
          <a:ext cx="915369" cy="2654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Age</a:t>
          </a:r>
          <a:r>
            <a:rPr lang="en-US" sz="1100" baseline="0" dirty="0"/>
            <a:t> &lt;</a:t>
          </a:r>
          <a:r>
            <a:rPr lang="en-US" sz="1100" b="1" baseline="0" dirty="0"/>
            <a:t>6</a:t>
          </a:r>
          <a:r>
            <a:rPr lang="en-US" sz="1100" baseline="0" dirty="0"/>
            <a:t>5</a:t>
          </a:r>
          <a:endParaRPr lang="en-US" sz="1100" dirty="0"/>
        </a:p>
      </cdr:txBody>
    </cdr:sp>
  </cdr:relSizeAnchor>
  <cdr:relSizeAnchor xmlns:cdr="http://schemas.openxmlformats.org/drawingml/2006/chartDrawing">
    <cdr:from>
      <cdr:x>0.26004</cdr:x>
      <cdr:y>0.93198</cdr:y>
    </cdr:from>
    <cdr:to>
      <cdr:x>0.34765</cdr:x>
      <cdr:y>0.98157</cdr:y>
    </cdr:to>
    <cdr:sp macro="" textlink="">
      <cdr:nvSpPr>
        <cdr:cNvPr id="6" name="TextBox 1"/>
        <cdr:cNvSpPr txBox="1"/>
      </cdr:nvSpPr>
      <cdr:spPr>
        <a:xfrm xmlns:a="http://schemas.openxmlformats.org/drawingml/2006/main">
          <a:off x="2576146" y="3556306"/>
          <a:ext cx="867879" cy="1892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Age</a:t>
          </a:r>
          <a:r>
            <a:rPr lang="en-US" sz="1100" baseline="0" dirty="0"/>
            <a:t> 65-69</a:t>
          </a:r>
          <a:endParaRPr lang="en-US" sz="1100" dirty="0"/>
        </a:p>
      </cdr:txBody>
    </cdr:sp>
  </cdr:relSizeAnchor>
  <cdr:relSizeAnchor xmlns:cdr="http://schemas.openxmlformats.org/drawingml/2006/chartDrawing">
    <cdr:from>
      <cdr:x>0.40248</cdr:x>
      <cdr:y>0.93578</cdr:y>
    </cdr:from>
    <cdr:to>
      <cdr:x>0.50311</cdr:x>
      <cdr:y>0.97554</cdr:y>
    </cdr:to>
    <cdr:sp macro="" textlink="">
      <cdr:nvSpPr>
        <cdr:cNvPr id="7" name="TextBox 1"/>
        <cdr:cNvSpPr txBox="1"/>
      </cdr:nvSpPr>
      <cdr:spPr>
        <a:xfrm xmlns:a="http://schemas.openxmlformats.org/drawingml/2006/main">
          <a:off x="3086099" y="5829298"/>
          <a:ext cx="771525" cy="24765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Age</a:t>
          </a:r>
          <a:r>
            <a:rPr lang="en-US" sz="1100" baseline="0"/>
            <a:t> 70-74</a:t>
          </a:r>
          <a:endParaRPr lang="en-US" sz="1100"/>
        </a:p>
      </cdr:txBody>
    </cdr:sp>
  </cdr:relSizeAnchor>
  <cdr:relSizeAnchor xmlns:cdr="http://schemas.openxmlformats.org/drawingml/2006/chartDrawing">
    <cdr:from>
      <cdr:x>0.57156</cdr:x>
      <cdr:y>0.93731</cdr:y>
    </cdr:from>
    <cdr:to>
      <cdr:x>0.65342</cdr:x>
      <cdr:y>1</cdr:y>
    </cdr:to>
    <cdr:sp macro="" textlink="">
      <cdr:nvSpPr>
        <cdr:cNvPr id="8" name="TextBox 1"/>
        <cdr:cNvSpPr txBox="1"/>
      </cdr:nvSpPr>
      <cdr:spPr>
        <a:xfrm xmlns:a="http://schemas.openxmlformats.org/drawingml/2006/main">
          <a:off x="5662245" y="3576645"/>
          <a:ext cx="810915" cy="2392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Age</a:t>
          </a:r>
          <a:r>
            <a:rPr lang="en-US" sz="1100" baseline="0" dirty="0"/>
            <a:t> 75-79</a:t>
          </a:r>
          <a:endParaRPr lang="en-US" sz="1100" dirty="0"/>
        </a:p>
      </cdr:txBody>
    </cdr:sp>
  </cdr:relSizeAnchor>
  <cdr:relSizeAnchor xmlns:cdr="http://schemas.openxmlformats.org/drawingml/2006/chartDrawing">
    <cdr:from>
      <cdr:x>0.73487</cdr:x>
      <cdr:y>0.93972</cdr:y>
    </cdr:from>
    <cdr:to>
      <cdr:x>0.81864</cdr:x>
      <cdr:y>1</cdr:y>
    </cdr:to>
    <cdr:sp macro="" textlink="">
      <cdr:nvSpPr>
        <cdr:cNvPr id="9" name="TextBox 1"/>
        <cdr:cNvSpPr txBox="1"/>
      </cdr:nvSpPr>
      <cdr:spPr>
        <a:xfrm xmlns:a="http://schemas.openxmlformats.org/drawingml/2006/main">
          <a:off x="7280030" y="3585841"/>
          <a:ext cx="829897" cy="2300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Age</a:t>
          </a:r>
          <a:r>
            <a:rPr lang="en-US" sz="1100" baseline="0" dirty="0"/>
            <a:t> 80-84</a:t>
          </a:r>
          <a:endParaRPr lang="en-US" sz="1100" dirty="0"/>
        </a:p>
      </cdr:txBody>
    </cdr:sp>
  </cdr:relSizeAnchor>
  <cdr:relSizeAnchor xmlns:cdr="http://schemas.openxmlformats.org/drawingml/2006/chartDrawing">
    <cdr:from>
      <cdr:x>0.89551</cdr:x>
      <cdr:y>0.93272</cdr:y>
    </cdr:from>
    <cdr:to>
      <cdr:x>0.9913</cdr:x>
      <cdr:y>1</cdr:y>
    </cdr:to>
    <cdr:sp macro="" textlink="">
      <cdr:nvSpPr>
        <cdr:cNvPr id="10" name="TextBox 1"/>
        <cdr:cNvSpPr txBox="1"/>
      </cdr:nvSpPr>
      <cdr:spPr>
        <a:xfrm xmlns:a="http://schemas.openxmlformats.org/drawingml/2006/main">
          <a:off x="8871439" y="3559129"/>
          <a:ext cx="948960" cy="2567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Age</a:t>
          </a:r>
          <a:r>
            <a:rPr lang="en-US" sz="1100" baseline="0" dirty="0"/>
            <a:t> &gt;84</a:t>
          </a:r>
          <a:endParaRPr lang="en-US" sz="1100" dirty="0"/>
        </a:p>
      </cdr:txBody>
    </cdr:sp>
  </cdr:relSizeAnchor>
  <cdr:relSizeAnchor xmlns:cdr="http://schemas.openxmlformats.org/drawingml/2006/chartDrawing">
    <cdr:from>
      <cdr:x>0.08265</cdr:x>
      <cdr:y>0.07797</cdr:y>
    </cdr:from>
    <cdr:to>
      <cdr:x>0.20918</cdr:x>
      <cdr:y>0.15948</cdr:y>
    </cdr:to>
    <cdr:sp macro="" textlink="">
      <cdr:nvSpPr>
        <cdr:cNvPr id="13" name="TextBox 12"/>
        <cdr:cNvSpPr txBox="1"/>
      </cdr:nvSpPr>
      <cdr:spPr>
        <a:xfrm xmlns:a="http://schemas.openxmlformats.org/drawingml/2006/main">
          <a:off x="639644" y="278334"/>
          <a:ext cx="979168" cy="2909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n=67    n=86</a:t>
          </a:r>
        </a:p>
      </cdr:txBody>
    </cdr:sp>
  </cdr:relSizeAnchor>
  <cdr:relSizeAnchor xmlns:cdr="http://schemas.openxmlformats.org/drawingml/2006/chartDrawing">
    <cdr:from>
      <cdr:x>0.24496</cdr:x>
      <cdr:y>0.08065</cdr:y>
    </cdr:from>
    <cdr:to>
      <cdr:x>0.36398</cdr:x>
      <cdr:y>0.16667</cdr:y>
    </cdr:to>
    <cdr:sp macro="" textlink="">
      <cdr:nvSpPr>
        <cdr:cNvPr id="14" name="TextBox 13"/>
        <cdr:cNvSpPr txBox="1"/>
      </cdr:nvSpPr>
      <cdr:spPr>
        <a:xfrm xmlns:a="http://schemas.openxmlformats.org/drawingml/2006/main">
          <a:off x="1895743" y="287894"/>
          <a:ext cx="921094" cy="307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n=68     n=86</a:t>
          </a:r>
        </a:p>
      </cdr:txBody>
    </cdr:sp>
  </cdr:relSizeAnchor>
  <cdr:relSizeAnchor xmlns:cdr="http://schemas.openxmlformats.org/drawingml/2006/chartDrawing">
    <cdr:from>
      <cdr:x>0.39256</cdr:x>
      <cdr:y>0.07834</cdr:y>
    </cdr:from>
    <cdr:to>
      <cdr:x>0.53665</cdr:x>
      <cdr:y>0.16929</cdr:y>
    </cdr:to>
    <cdr:sp macro="" textlink="">
      <cdr:nvSpPr>
        <cdr:cNvPr id="15" name="TextBox 14"/>
        <cdr:cNvSpPr txBox="1"/>
      </cdr:nvSpPr>
      <cdr:spPr>
        <a:xfrm xmlns:a="http://schemas.openxmlformats.org/drawingml/2006/main">
          <a:off x="3038037" y="279648"/>
          <a:ext cx="1115091" cy="3246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n=130</a:t>
          </a:r>
          <a:r>
            <a:rPr lang="en-US" sz="1100" baseline="0" dirty="0"/>
            <a:t>  </a:t>
          </a:r>
          <a:r>
            <a:rPr lang="en-US" sz="1100" dirty="0"/>
            <a:t>  n=244</a:t>
          </a:r>
        </a:p>
      </cdr:txBody>
    </cdr:sp>
  </cdr:relSizeAnchor>
  <cdr:relSizeAnchor xmlns:cdr="http://schemas.openxmlformats.org/drawingml/2006/chartDrawing">
    <cdr:from>
      <cdr:x>0.5618</cdr:x>
      <cdr:y>0.07604</cdr:y>
    </cdr:from>
    <cdr:to>
      <cdr:x>0.69193</cdr:x>
      <cdr:y>0.17017</cdr:y>
    </cdr:to>
    <cdr:sp macro="" textlink="">
      <cdr:nvSpPr>
        <cdr:cNvPr id="16" name="TextBox 15"/>
        <cdr:cNvSpPr txBox="1"/>
      </cdr:nvSpPr>
      <cdr:spPr>
        <a:xfrm xmlns:a="http://schemas.openxmlformats.org/drawingml/2006/main">
          <a:off x="5565531" y="290145"/>
          <a:ext cx="1289133" cy="359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n=162  n=361</a:t>
          </a:r>
        </a:p>
      </cdr:txBody>
    </cdr:sp>
  </cdr:relSizeAnchor>
  <cdr:relSizeAnchor xmlns:cdr="http://schemas.openxmlformats.org/drawingml/2006/chartDrawing">
    <cdr:from>
      <cdr:x>0.71133</cdr:x>
      <cdr:y>0.08065</cdr:y>
    </cdr:from>
    <cdr:to>
      <cdr:x>0.85164</cdr:x>
      <cdr:y>0.16884</cdr:y>
    </cdr:to>
    <cdr:sp macro="" textlink="">
      <cdr:nvSpPr>
        <cdr:cNvPr id="17" name="TextBox 16"/>
        <cdr:cNvSpPr txBox="1"/>
      </cdr:nvSpPr>
      <cdr:spPr>
        <a:xfrm xmlns:a="http://schemas.openxmlformats.org/drawingml/2006/main">
          <a:off x="5505013" y="287894"/>
          <a:ext cx="1085850" cy="3148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n=83    n=293</a:t>
          </a:r>
        </a:p>
      </cdr:txBody>
    </cdr:sp>
  </cdr:relSizeAnchor>
  <cdr:relSizeAnchor xmlns:cdr="http://schemas.openxmlformats.org/drawingml/2006/chartDrawing">
    <cdr:from>
      <cdr:x>0.86622</cdr:x>
      <cdr:y>0.08756</cdr:y>
    </cdr:from>
    <cdr:to>
      <cdr:x>1</cdr:x>
      <cdr:y>0.17782</cdr:y>
    </cdr:to>
    <cdr:sp macro="" textlink="">
      <cdr:nvSpPr>
        <cdr:cNvPr id="19" name="TextBox 18"/>
        <cdr:cNvSpPr txBox="1"/>
      </cdr:nvSpPr>
      <cdr:spPr>
        <a:xfrm xmlns:a="http://schemas.openxmlformats.org/drawingml/2006/main">
          <a:off x="6703667" y="312561"/>
          <a:ext cx="1035322" cy="3221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   n=72   n=207</a:t>
          </a:r>
        </a:p>
      </cdr:txBody>
    </cdr:sp>
  </cdr:relSizeAnchor>
  <cdr:relSizeAnchor xmlns:cdr="http://schemas.openxmlformats.org/drawingml/2006/chartDrawing">
    <cdr:from>
      <cdr:x>0.08944</cdr:x>
      <cdr:y>0.01988</cdr:y>
    </cdr:from>
    <cdr:to>
      <cdr:x>0.25839</cdr:x>
      <cdr:y>0.07187</cdr:y>
    </cdr:to>
    <cdr:sp macro="" textlink="">
      <cdr:nvSpPr>
        <cdr:cNvPr id="20" name="TextBox 19"/>
        <cdr:cNvSpPr txBox="1"/>
      </cdr:nvSpPr>
      <cdr:spPr>
        <a:xfrm xmlns:a="http://schemas.openxmlformats.org/drawingml/2006/main">
          <a:off x="685801" y="123824"/>
          <a:ext cx="129540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6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02A1909-B700-43D9-A352-8C5FBDA066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6EB35AB1-0585-4AA1-967C-F4067926CFF8}"/>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9F9C3F2-A7EA-4BA6-B6B7-7F52AEE75A7A}" type="datetimeFigureOut">
              <a:rPr lang="en-US"/>
              <a:pPr>
                <a:defRPr/>
              </a:pPr>
              <a:t>3/13/2024</a:t>
            </a:fld>
            <a:endParaRPr lang="en-US"/>
          </a:p>
        </p:txBody>
      </p:sp>
      <p:sp>
        <p:nvSpPr>
          <p:cNvPr id="4" name="Slide Image Placeholder 3">
            <a:extLst>
              <a:ext uri="{FF2B5EF4-FFF2-40B4-BE49-F238E27FC236}">
                <a16:creationId xmlns:a16="http://schemas.microsoft.com/office/drawing/2014/main" id="{057D3072-6A15-4D1F-A90C-C1E016B3223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CC8A1D9-C56A-4B5C-B7EB-976683346C8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BBFBB44-F597-4FC8-B0BB-BA70C4B5AF1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E7C3F2A8-4287-44D9-908D-297FE2B88D53}"/>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3E74DCC3-1149-4F6B-B3DC-FE15B9E3B8C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BABB1FB6-472D-2106-25D1-B3897A9168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1FF04EA-0BF4-408F-AFFC-4B6BF3A5CA85}" type="slidenum">
              <a:rPr lang="en-US" altLang="en-US">
                <a:latin typeface="Calibri" panose="020F0502020204030204" pitchFamily="34" charset="0"/>
              </a:rPr>
              <a:pPr/>
              <a:t>18</a:t>
            </a:fld>
            <a:endParaRPr lang="en-US" altLang="en-US">
              <a:latin typeface="Calibri" panose="020F0502020204030204" pitchFamily="34" charset="0"/>
            </a:endParaRPr>
          </a:p>
        </p:txBody>
      </p:sp>
      <p:sp>
        <p:nvSpPr>
          <p:cNvPr id="19459" name="Rectangle 2">
            <a:extLst>
              <a:ext uri="{FF2B5EF4-FFF2-40B4-BE49-F238E27FC236}">
                <a16:creationId xmlns:a16="http://schemas.microsoft.com/office/drawing/2014/main" id="{E892DE59-5460-F0EF-9E9E-47CC979302E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a:extLst>
              <a:ext uri="{FF2B5EF4-FFF2-40B4-BE49-F238E27FC236}">
                <a16:creationId xmlns:a16="http://schemas.microsoft.com/office/drawing/2014/main" id="{136BE625-9783-4303-48F0-795F984E70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45306E42-D8EC-34C4-091D-4E1E0CBC3ED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4282064-F1CD-4539-82E4-94D1F0E5EC1E}" type="slidenum">
              <a:rPr lang="en-US" altLang="en-US">
                <a:latin typeface="Calibri" panose="020F0502020204030204" pitchFamily="34" charset="0"/>
              </a:rPr>
              <a:pPr/>
              <a:t>19</a:t>
            </a:fld>
            <a:endParaRPr lang="en-US" altLang="en-US">
              <a:latin typeface="Calibri" panose="020F0502020204030204" pitchFamily="34" charset="0"/>
            </a:endParaRPr>
          </a:p>
        </p:txBody>
      </p:sp>
      <p:sp>
        <p:nvSpPr>
          <p:cNvPr id="29699" name="Rectangle 2">
            <a:extLst>
              <a:ext uri="{FF2B5EF4-FFF2-40B4-BE49-F238E27FC236}">
                <a16:creationId xmlns:a16="http://schemas.microsoft.com/office/drawing/2014/main" id="{D01A4D07-F73C-21C5-FD12-3F96FD5489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a:extLst>
              <a:ext uri="{FF2B5EF4-FFF2-40B4-BE49-F238E27FC236}">
                <a16:creationId xmlns:a16="http://schemas.microsoft.com/office/drawing/2014/main" id="{2037D1F0-87D1-08D8-F0FC-89042A5176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7F584-4D93-D43D-1786-9D7D72CC093F}"/>
            </a:ext>
          </a:extLst>
        </p:cNvPr>
        <p:cNvGrpSpPr/>
        <p:nvPr/>
      </p:nvGrpSpPr>
      <p:grpSpPr>
        <a:xfrm>
          <a:off x="0" y="0"/>
          <a:ext cx="0" cy="0"/>
          <a:chOff x="0" y="0"/>
          <a:chExt cx="0" cy="0"/>
        </a:xfrm>
      </p:grpSpPr>
    </p:spTree>
    <p:extLst>
      <p:ext uri="{BB962C8B-B14F-4D97-AF65-F5344CB8AC3E}">
        <p14:creationId xmlns:p14="http://schemas.microsoft.com/office/powerpoint/2010/main" val="3895012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DC2F7BA7-D07B-A6DD-A5D3-F0B90BCB39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90A7287-B335-4776-A3F5-4EAC340F4649}" type="slidenum">
              <a:rPr lang="en-US" altLang="en-US">
                <a:latin typeface="Calibri" panose="020F0502020204030204" pitchFamily="34" charset="0"/>
              </a:rPr>
              <a:pPr/>
              <a:t>26</a:t>
            </a:fld>
            <a:endParaRPr lang="en-US" altLang="en-US">
              <a:latin typeface="Calibri" panose="020F0502020204030204" pitchFamily="34" charset="0"/>
            </a:endParaRPr>
          </a:p>
        </p:txBody>
      </p:sp>
      <p:sp>
        <p:nvSpPr>
          <p:cNvPr id="36867" name="Rectangle 2">
            <a:extLst>
              <a:ext uri="{FF2B5EF4-FFF2-40B4-BE49-F238E27FC236}">
                <a16:creationId xmlns:a16="http://schemas.microsoft.com/office/drawing/2014/main" id="{CCB9CF31-9F19-1802-BCEC-0E11AB156955}"/>
              </a:ext>
            </a:extLst>
          </p:cNvPr>
          <p:cNvSpPr>
            <a:spLocks noGrp="1" noRot="1" noChangeAspect="1" noChangeArrowheads="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a:extLst>
              <a:ext uri="{FF2B5EF4-FFF2-40B4-BE49-F238E27FC236}">
                <a16:creationId xmlns:a16="http://schemas.microsoft.com/office/drawing/2014/main" id="{F163CC96-D1B4-ECDB-89E4-9B449B6DD7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6478E-7E6E-0013-46C9-EB249BF4F82F}"/>
            </a:ext>
          </a:extLst>
        </p:cNvPr>
        <p:cNvGrpSpPr/>
        <p:nvPr/>
      </p:nvGrpSpPr>
      <p:grpSpPr>
        <a:xfrm>
          <a:off x="0" y="0"/>
          <a:ext cx="0" cy="0"/>
          <a:chOff x="0" y="0"/>
          <a:chExt cx="0" cy="0"/>
        </a:xfrm>
      </p:grpSpPr>
    </p:spTree>
    <p:extLst>
      <p:ext uri="{BB962C8B-B14F-4D97-AF65-F5344CB8AC3E}">
        <p14:creationId xmlns:p14="http://schemas.microsoft.com/office/powerpoint/2010/main" val="60383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6BEC3-B7C5-657E-6BCA-9434F121F6D6}"/>
            </a:ext>
          </a:extLst>
        </p:cNvPr>
        <p:cNvGrpSpPr/>
        <p:nvPr/>
      </p:nvGrpSpPr>
      <p:grpSpPr>
        <a:xfrm>
          <a:off x="0" y="0"/>
          <a:ext cx="0" cy="0"/>
          <a:chOff x="0" y="0"/>
          <a:chExt cx="0" cy="0"/>
        </a:xfrm>
      </p:grpSpPr>
    </p:spTree>
    <p:extLst>
      <p:ext uri="{BB962C8B-B14F-4D97-AF65-F5344CB8AC3E}">
        <p14:creationId xmlns:p14="http://schemas.microsoft.com/office/powerpoint/2010/main" val="4012880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827F4-4E0C-8628-FF27-384125146140}"/>
            </a:ext>
          </a:extLst>
        </p:cNvPr>
        <p:cNvGrpSpPr/>
        <p:nvPr/>
      </p:nvGrpSpPr>
      <p:grpSpPr>
        <a:xfrm>
          <a:off x="0" y="0"/>
          <a:ext cx="0" cy="0"/>
          <a:chOff x="0" y="0"/>
          <a:chExt cx="0" cy="0"/>
        </a:xfrm>
      </p:grpSpPr>
    </p:spTree>
    <p:extLst>
      <p:ext uri="{BB962C8B-B14F-4D97-AF65-F5344CB8AC3E}">
        <p14:creationId xmlns:p14="http://schemas.microsoft.com/office/powerpoint/2010/main" val="3520030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C943F65C-F062-13FC-2376-6D4FFFD58F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DA956C-FCBF-421B-8FB9-52920D508797}" type="slidenum">
              <a:rPr lang="en-US" altLang="en-US">
                <a:latin typeface="Calibri" panose="020F0502020204030204" pitchFamily="34" charset="0"/>
              </a:rPr>
              <a:pPr/>
              <a:t>17</a:t>
            </a:fld>
            <a:endParaRPr lang="en-US" altLang="en-US">
              <a:latin typeface="Calibri" panose="020F0502020204030204" pitchFamily="34" charset="0"/>
            </a:endParaRPr>
          </a:p>
        </p:txBody>
      </p:sp>
      <p:sp>
        <p:nvSpPr>
          <p:cNvPr id="17411" name="Rectangle 2">
            <a:extLst>
              <a:ext uri="{FF2B5EF4-FFF2-40B4-BE49-F238E27FC236}">
                <a16:creationId xmlns:a16="http://schemas.microsoft.com/office/drawing/2014/main" id="{279A59E0-36F2-8230-BAD4-07370342BEB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a:extLst>
              <a:ext uri="{FF2B5EF4-FFF2-40B4-BE49-F238E27FC236}">
                <a16:creationId xmlns:a16="http://schemas.microsoft.com/office/drawing/2014/main" id="{CF3A73AF-05F6-4CE5-2518-1506677C739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F7DE71-1B39-D3F2-1997-DD79C43DCB5C}"/>
              </a:ext>
            </a:extLst>
          </p:cNvPr>
          <p:cNvSpPr>
            <a:spLocks noGrp="1"/>
          </p:cNvSpPr>
          <p:nvPr>
            <p:ph type="dt" sz="half" idx="10"/>
          </p:nvPr>
        </p:nvSpPr>
        <p:spPr/>
        <p:txBody>
          <a:bodyPr/>
          <a:lstStyle>
            <a:lvl1pPr>
              <a:defRPr/>
            </a:lvl1pPr>
          </a:lstStyle>
          <a:p>
            <a:pPr>
              <a:defRPr/>
            </a:pPr>
            <a:fld id="{8A4369EA-3F54-42A3-860E-123410FFE6BC}" type="datetimeFigureOut">
              <a:rPr lang="en-US"/>
              <a:pPr>
                <a:defRPr/>
              </a:pPr>
              <a:t>3/13/2024</a:t>
            </a:fld>
            <a:endParaRPr lang="en-US"/>
          </a:p>
        </p:txBody>
      </p:sp>
      <p:sp>
        <p:nvSpPr>
          <p:cNvPr id="5" name="Footer Placeholder 4">
            <a:extLst>
              <a:ext uri="{FF2B5EF4-FFF2-40B4-BE49-F238E27FC236}">
                <a16:creationId xmlns:a16="http://schemas.microsoft.com/office/drawing/2014/main" id="{F3214346-088A-498B-2151-BE257C5E56D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C4BD8C3-169F-B0AA-97A8-FF3FCD4DC0C9}"/>
              </a:ext>
            </a:extLst>
          </p:cNvPr>
          <p:cNvSpPr>
            <a:spLocks noGrp="1"/>
          </p:cNvSpPr>
          <p:nvPr>
            <p:ph type="sldNum" sz="quarter" idx="12"/>
          </p:nvPr>
        </p:nvSpPr>
        <p:spPr/>
        <p:txBody>
          <a:bodyPr/>
          <a:lstStyle>
            <a:lvl1pPr>
              <a:defRPr/>
            </a:lvl1pPr>
          </a:lstStyle>
          <a:p>
            <a:fld id="{FC59290C-C946-4A1E-B8C0-4A1C355D0E33}" type="slidenum">
              <a:rPr lang="en-US" altLang="en-US"/>
              <a:pPr/>
              <a:t>‹#›</a:t>
            </a:fld>
            <a:endParaRPr lang="en-US" altLang="en-US"/>
          </a:p>
        </p:txBody>
      </p:sp>
    </p:spTree>
    <p:extLst>
      <p:ext uri="{BB962C8B-B14F-4D97-AF65-F5344CB8AC3E}">
        <p14:creationId xmlns:p14="http://schemas.microsoft.com/office/powerpoint/2010/main" val="789698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118B2B-96C1-AA89-859D-B036E5624991}"/>
              </a:ext>
            </a:extLst>
          </p:cNvPr>
          <p:cNvSpPr>
            <a:spLocks noGrp="1"/>
          </p:cNvSpPr>
          <p:nvPr>
            <p:ph type="dt" sz="half" idx="10"/>
          </p:nvPr>
        </p:nvSpPr>
        <p:spPr/>
        <p:txBody>
          <a:bodyPr/>
          <a:lstStyle>
            <a:lvl1pPr>
              <a:defRPr/>
            </a:lvl1pPr>
          </a:lstStyle>
          <a:p>
            <a:pPr>
              <a:defRPr/>
            </a:pPr>
            <a:fld id="{17CBAB2E-FD16-443E-85C8-A611622AC36F}" type="datetimeFigureOut">
              <a:rPr lang="en-US"/>
              <a:pPr>
                <a:defRPr/>
              </a:pPr>
              <a:t>3/13/2024</a:t>
            </a:fld>
            <a:endParaRPr lang="en-US"/>
          </a:p>
        </p:txBody>
      </p:sp>
      <p:sp>
        <p:nvSpPr>
          <p:cNvPr id="5" name="Footer Placeholder 4">
            <a:extLst>
              <a:ext uri="{FF2B5EF4-FFF2-40B4-BE49-F238E27FC236}">
                <a16:creationId xmlns:a16="http://schemas.microsoft.com/office/drawing/2014/main" id="{E40FC8C7-63E3-43A4-35E8-B2CE1ED7CE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39E1515-5CF7-19DB-5CE9-A149AB70E1FE}"/>
              </a:ext>
            </a:extLst>
          </p:cNvPr>
          <p:cNvSpPr>
            <a:spLocks noGrp="1"/>
          </p:cNvSpPr>
          <p:nvPr>
            <p:ph type="sldNum" sz="quarter" idx="12"/>
          </p:nvPr>
        </p:nvSpPr>
        <p:spPr/>
        <p:txBody>
          <a:bodyPr/>
          <a:lstStyle>
            <a:lvl1pPr>
              <a:defRPr/>
            </a:lvl1pPr>
          </a:lstStyle>
          <a:p>
            <a:fld id="{C80350E7-3236-49B5-856F-F289DBB35FA9}" type="slidenum">
              <a:rPr lang="en-US" altLang="en-US"/>
              <a:pPr/>
              <a:t>‹#›</a:t>
            </a:fld>
            <a:endParaRPr lang="en-US" altLang="en-US"/>
          </a:p>
        </p:txBody>
      </p:sp>
    </p:spTree>
    <p:extLst>
      <p:ext uri="{BB962C8B-B14F-4D97-AF65-F5344CB8AC3E}">
        <p14:creationId xmlns:p14="http://schemas.microsoft.com/office/powerpoint/2010/main" val="1212731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21F589-981C-E5F1-590E-500894CCE7D9}"/>
              </a:ext>
            </a:extLst>
          </p:cNvPr>
          <p:cNvSpPr>
            <a:spLocks noGrp="1"/>
          </p:cNvSpPr>
          <p:nvPr>
            <p:ph type="dt" sz="half" idx="10"/>
          </p:nvPr>
        </p:nvSpPr>
        <p:spPr/>
        <p:txBody>
          <a:bodyPr/>
          <a:lstStyle>
            <a:lvl1pPr>
              <a:defRPr/>
            </a:lvl1pPr>
          </a:lstStyle>
          <a:p>
            <a:pPr>
              <a:defRPr/>
            </a:pPr>
            <a:fld id="{D6FFC0CD-37A6-48BF-A7FF-656705136E31}" type="datetimeFigureOut">
              <a:rPr lang="en-US"/>
              <a:pPr>
                <a:defRPr/>
              </a:pPr>
              <a:t>3/13/2024</a:t>
            </a:fld>
            <a:endParaRPr lang="en-US"/>
          </a:p>
        </p:txBody>
      </p:sp>
      <p:sp>
        <p:nvSpPr>
          <p:cNvPr id="5" name="Footer Placeholder 4">
            <a:extLst>
              <a:ext uri="{FF2B5EF4-FFF2-40B4-BE49-F238E27FC236}">
                <a16:creationId xmlns:a16="http://schemas.microsoft.com/office/drawing/2014/main" id="{F08B515D-4FD3-7DCA-0310-FCDE2B8F782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373A49D-8089-9C89-487D-FAABE6782250}"/>
              </a:ext>
            </a:extLst>
          </p:cNvPr>
          <p:cNvSpPr>
            <a:spLocks noGrp="1"/>
          </p:cNvSpPr>
          <p:nvPr>
            <p:ph type="sldNum" sz="quarter" idx="12"/>
          </p:nvPr>
        </p:nvSpPr>
        <p:spPr/>
        <p:txBody>
          <a:bodyPr/>
          <a:lstStyle>
            <a:lvl1pPr>
              <a:defRPr/>
            </a:lvl1pPr>
          </a:lstStyle>
          <a:p>
            <a:fld id="{2A517308-F922-44A5-BC4D-6A7378392DBE}" type="slidenum">
              <a:rPr lang="en-US" altLang="en-US"/>
              <a:pPr/>
              <a:t>‹#›</a:t>
            </a:fld>
            <a:endParaRPr lang="en-US" altLang="en-US"/>
          </a:p>
        </p:txBody>
      </p:sp>
    </p:spTree>
    <p:extLst>
      <p:ext uri="{BB962C8B-B14F-4D97-AF65-F5344CB8AC3E}">
        <p14:creationId xmlns:p14="http://schemas.microsoft.com/office/powerpoint/2010/main" val="3575186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91B46A-A58B-4929-FF84-994CA63A74B1}"/>
              </a:ext>
            </a:extLst>
          </p:cNvPr>
          <p:cNvSpPr>
            <a:spLocks noGrp="1"/>
          </p:cNvSpPr>
          <p:nvPr>
            <p:ph type="dt" sz="half" idx="10"/>
          </p:nvPr>
        </p:nvSpPr>
        <p:spPr/>
        <p:txBody>
          <a:bodyPr/>
          <a:lstStyle>
            <a:lvl1pPr>
              <a:defRPr/>
            </a:lvl1pPr>
          </a:lstStyle>
          <a:p>
            <a:pPr>
              <a:defRPr/>
            </a:pPr>
            <a:fld id="{05904A2A-1551-469C-928C-EE9EFE796003}" type="datetimeFigureOut">
              <a:rPr lang="en-US"/>
              <a:pPr>
                <a:defRPr/>
              </a:pPr>
              <a:t>3/13/2024</a:t>
            </a:fld>
            <a:endParaRPr lang="en-US"/>
          </a:p>
        </p:txBody>
      </p:sp>
      <p:sp>
        <p:nvSpPr>
          <p:cNvPr id="5" name="Footer Placeholder 4">
            <a:extLst>
              <a:ext uri="{FF2B5EF4-FFF2-40B4-BE49-F238E27FC236}">
                <a16:creationId xmlns:a16="http://schemas.microsoft.com/office/drawing/2014/main" id="{705E696B-0312-8D81-22AA-6642ACAB60B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49BEDB6-DADD-D4EA-AA17-AC6E7000A5BA}"/>
              </a:ext>
            </a:extLst>
          </p:cNvPr>
          <p:cNvSpPr>
            <a:spLocks noGrp="1"/>
          </p:cNvSpPr>
          <p:nvPr>
            <p:ph type="sldNum" sz="quarter" idx="12"/>
          </p:nvPr>
        </p:nvSpPr>
        <p:spPr/>
        <p:txBody>
          <a:bodyPr/>
          <a:lstStyle>
            <a:lvl1pPr>
              <a:defRPr/>
            </a:lvl1pPr>
          </a:lstStyle>
          <a:p>
            <a:fld id="{BDE3C854-ECB0-4B4C-B7C6-CC011E60345A}" type="slidenum">
              <a:rPr lang="en-US" altLang="en-US"/>
              <a:pPr/>
              <a:t>‹#›</a:t>
            </a:fld>
            <a:endParaRPr lang="en-US" altLang="en-US"/>
          </a:p>
        </p:txBody>
      </p:sp>
    </p:spTree>
    <p:extLst>
      <p:ext uri="{BB962C8B-B14F-4D97-AF65-F5344CB8AC3E}">
        <p14:creationId xmlns:p14="http://schemas.microsoft.com/office/powerpoint/2010/main" val="111992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0BDDA7E-C247-A0C4-0C01-B61DEB4F341C}"/>
              </a:ext>
            </a:extLst>
          </p:cNvPr>
          <p:cNvSpPr>
            <a:spLocks noGrp="1"/>
          </p:cNvSpPr>
          <p:nvPr>
            <p:ph type="dt" sz="half" idx="10"/>
          </p:nvPr>
        </p:nvSpPr>
        <p:spPr/>
        <p:txBody>
          <a:bodyPr/>
          <a:lstStyle>
            <a:lvl1pPr>
              <a:defRPr/>
            </a:lvl1pPr>
          </a:lstStyle>
          <a:p>
            <a:pPr>
              <a:defRPr/>
            </a:pPr>
            <a:fld id="{4B30AD2C-61F2-4AE5-A897-97CFF8E11365}" type="datetimeFigureOut">
              <a:rPr lang="en-US"/>
              <a:pPr>
                <a:defRPr/>
              </a:pPr>
              <a:t>3/13/2024</a:t>
            </a:fld>
            <a:endParaRPr lang="en-US"/>
          </a:p>
        </p:txBody>
      </p:sp>
      <p:sp>
        <p:nvSpPr>
          <p:cNvPr id="5" name="Footer Placeholder 4">
            <a:extLst>
              <a:ext uri="{FF2B5EF4-FFF2-40B4-BE49-F238E27FC236}">
                <a16:creationId xmlns:a16="http://schemas.microsoft.com/office/drawing/2014/main" id="{D95ABEC4-DC61-7CDE-DBCD-D733D65DC06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AABB8BE-FE69-C6A6-2F0A-7557B77F4ABB}"/>
              </a:ext>
            </a:extLst>
          </p:cNvPr>
          <p:cNvSpPr>
            <a:spLocks noGrp="1"/>
          </p:cNvSpPr>
          <p:nvPr>
            <p:ph type="sldNum" sz="quarter" idx="12"/>
          </p:nvPr>
        </p:nvSpPr>
        <p:spPr/>
        <p:txBody>
          <a:bodyPr/>
          <a:lstStyle>
            <a:lvl1pPr>
              <a:defRPr/>
            </a:lvl1pPr>
          </a:lstStyle>
          <a:p>
            <a:fld id="{9CF1B8BB-292D-440A-8645-7F45E86FE7F9}" type="slidenum">
              <a:rPr lang="en-US" altLang="en-US"/>
              <a:pPr/>
              <a:t>‹#›</a:t>
            </a:fld>
            <a:endParaRPr lang="en-US" altLang="en-US"/>
          </a:p>
        </p:txBody>
      </p:sp>
    </p:spTree>
    <p:extLst>
      <p:ext uri="{BB962C8B-B14F-4D97-AF65-F5344CB8AC3E}">
        <p14:creationId xmlns:p14="http://schemas.microsoft.com/office/powerpoint/2010/main" val="1344923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69234A3-DBCF-22F6-E755-D8867AD50C07}"/>
              </a:ext>
            </a:extLst>
          </p:cNvPr>
          <p:cNvSpPr>
            <a:spLocks noGrp="1"/>
          </p:cNvSpPr>
          <p:nvPr>
            <p:ph type="dt" sz="half" idx="10"/>
          </p:nvPr>
        </p:nvSpPr>
        <p:spPr/>
        <p:txBody>
          <a:bodyPr/>
          <a:lstStyle>
            <a:lvl1pPr>
              <a:defRPr/>
            </a:lvl1pPr>
          </a:lstStyle>
          <a:p>
            <a:pPr>
              <a:defRPr/>
            </a:pPr>
            <a:fld id="{ADE1DF3F-4EA1-4F5C-9762-0D2B684E7263}" type="datetimeFigureOut">
              <a:rPr lang="en-US"/>
              <a:pPr>
                <a:defRPr/>
              </a:pPr>
              <a:t>3/13/2024</a:t>
            </a:fld>
            <a:endParaRPr lang="en-US"/>
          </a:p>
        </p:txBody>
      </p:sp>
      <p:sp>
        <p:nvSpPr>
          <p:cNvPr id="6" name="Footer Placeholder 4">
            <a:extLst>
              <a:ext uri="{FF2B5EF4-FFF2-40B4-BE49-F238E27FC236}">
                <a16:creationId xmlns:a16="http://schemas.microsoft.com/office/drawing/2014/main" id="{1A3B0371-94BD-C6C7-19E9-595159B703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39FEDA3-7B96-4829-48C9-140C6B0FC4B8}"/>
              </a:ext>
            </a:extLst>
          </p:cNvPr>
          <p:cNvSpPr>
            <a:spLocks noGrp="1"/>
          </p:cNvSpPr>
          <p:nvPr>
            <p:ph type="sldNum" sz="quarter" idx="12"/>
          </p:nvPr>
        </p:nvSpPr>
        <p:spPr/>
        <p:txBody>
          <a:bodyPr/>
          <a:lstStyle>
            <a:lvl1pPr>
              <a:defRPr/>
            </a:lvl1pPr>
          </a:lstStyle>
          <a:p>
            <a:fld id="{89FFC666-C8D0-4C51-B0E7-77CF85078AE4}" type="slidenum">
              <a:rPr lang="en-US" altLang="en-US"/>
              <a:pPr/>
              <a:t>‹#›</a:t>
            </a:fld>
            <a:endParaRPr lang="en-US" altLang="en-US"/>
          </a:p>
        </p:txBody>
      </p:sp>
    </p:spTree>
    <p:extLst>
      <p:ext uri="{BB962C8B-B14F-4D97-AF65-F5344CB8AC3E}">
        <p14:creationId xmlns:p14="http://schemas.microsoft.com/office/powerpoint/2010/main" val="4064068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5B125E8-BF5A-D37E-232A-8E34C0B32688}"/>
              </a:ext>
            </a:extLst>
          </p:cNvPr>
          <p:cNvSpPr>
            <a:spLocks noGrp="1"/>
          </p:cNvSpPr>
          <p:nvPr>
            <p:ph type="dt" sz="half" idx="10"/>
          </p:nvPr>
        </p:nvSpPr>
        <p:spPr/>
        <p:txBody>
          <a:bodyPr/>
          <a:lstStyle>
            <a:lvl1pPr>
              <a:defRPr/>
            </a:lvl1pPr>
          </a:lstStyle>
          <a:p>
            <a:pPr>
              <a:defRPr/>
            </a:pPr>
            <a:fld id="{E1F1773D-865C-4B70-ADE4-C1BFD5349160}" type="datetimeFigureOut">
              <a:rPr lang="en-US"/>
              <a:pPr>
                <a:defRPr/>
              </a:pPr>
              <a:t>3/13/2024</a:t>
            </a:fld>
            <a:endParaRPr lang="en-US"/>
          </a:p>
        </p:txBody>
      </p:sp>
      <p:sp>
        <p:nvSpPr>
          <p:cNvPr id="8" name="Footer Placeholder 4">
            <a:extLst>
              <a:ext uri="{FF2B5EF4-FFF2-40B4-BE49-F238E27FC236}">
                <a16:creationId xmlns:a16="http://schemas.microsoft.com/office/drawing/2014/main" id="{483CD1FD-3555-354D-37A2-7C5BCAB04F8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BBE5F58-4A29-F229-CC77-CDBD022161CD}"/>
              </a:ext>
            </a:extLst>
          </p:cNvPr>
          <p:cNvSpPr>
            <a:spLocks noGrp="1"/>
          </p:cNvSpPr>
          <p:nvPr>
            <p:ph type="sldNum" sz="quarter" idx="12"/>
          </p:nvPr>
        </p:nvSpPr>
        <p:spPr/>
        <p:txBody>
          <a:bodyPr/>
          <a:lstStyle>
            <a:lvl1pPr>
              <a:defRPr/>
            </a:lvl1pPr>
          </a:lstStyle>
          <a:p>
            <a:fld id="{1D4E2924-B905-4C50-95C6-2EB6C10851AE}" type="slidenum">
              <a:rPr lang="en-US" altLang="en-US"/>
              <a:pPr/>
              <a:t>‹#›</a:t>
            </a:fld>
            <a:endParaRPr lang="en-US" altLang="en-US"/>
          </a:p>
        </p:txBody>
      </p:sp>
    </p:spTree>
    <p:extLst>
      <p:ext uri="{BB962C8B-B14F-4D97-AF65-F5344CB8AC3E}">
        <p14:creationId xmlns:p14="http://schemas.microsoft.com/office/powerpoint/2010/main" val="4152057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11CB1ED-3426-7849-F629-3869D72D72DA}"/>
              </a:ext>
            </a:extLst>
          </p:cNvPr>
          <p:cNvSpPr>
            <a:spLocks noGrp="1"/>
          </p:cNvSpPr>
          <p:nvPr>
            <p:ph type="dt" sz="half" idx="10"/>
          </p:nvPr>
        </p:nvSpPr>
        <p:spPr/>
        <p:txBody>
          <a:bodyPr/>
          <a:lstStyle>
            <a:lvl1pPr>
              <a:defRPr/>
            </a:lvl1pPr>
          </a:lstStyle>
          <a:p>
            <a:pPr>
              <a:defRPr/>
            </a:pPr>
            <a:fld id="{9044DC52-96A1-41C8-B794-2A00DF7B62A5}" type="datetimeFigureOut">
              <a:rPr lang="en-US"/>
              <a:pPr>
                <a:defRPr/>
              </a:pPr>
              <a:t>3/13/2024</a:t>
            </a:fld>
            <a:endParaRPr lang="en-US"/>
          </a:p>
        </p:txBody>
      </p:sp>
      <p:sp>
        <p:nvSpPr>
          <p:cNvPr id="4" name="Footer Placeholder 4">
            <a:extLst>
              <a:ext uri="{FF2B5EF4-FFF2-40B4-BE49-F238E27FC236}">
                <a16:creationId xmlns:a16="http://schemas.microsoft.com/office/drawing/2014/main" id="{67BD6C62-EE95-D0B7-EDC7-4CB4C364705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05A8140-ACCB-BFF4-85ED-E7B3F2C57252}"/>
              </a:ext>
            </a:extLst>
          </p:cNvPr>
          <p:cNvSpPr>
            <a:spLocks noGrp="1"/>
          </p:cNvSpPr>
          <p:nvPr>
            <p:ph type="sldNum" sz="quarter" idx="12"/>
          </p:nvPr>
        </p:nvSpPr>
        <p:spPr/>
        <p:txBody>
          <a:bodyPr/>
          <a:lstStyle>
            <a:lvl1pPr>
              <a:defRPr/>
            </a:lvl1pPr>
          </a:lstStyle>
          <a:p>
            <a:fld id="{F9D6F169-5E68-4A5E-97E4-45093093F503}" type="slidenum">
              <a:rPr lang="en-US" altLang="en-US"/>
              <a:pPr/>
              <a:t>‹#›</a:t>
            </a:fld>
            <a:endParaRPr lang="en-US" altLang="en-US"/>
          </a:p>
        </p:txBody>
      </p:sp>
    </p:spTree>
    <p:extLst>
      <p:ext uri="{BB962C8B-B14F-4D97-AF65-F5344CB8AC3E}">
        <p14:creationId xmlns:p14="http://schemas.microsoft.com/office/powerpoint/2010/main" val="1169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1FFA8D2-B1E3-1FDD-ED6C-5CBB0D516D2A}"/>
              </a:ext>
            </a:extLst>
          </p:cNvPr>
          <p:cNvSpPr>
            <a:spLocks noGrp="1"/>
          </p:cNvSpPr>
          <p:nvPr>
            <p:ph type="dt" sz="half" idx="10"/>
          </p:nvPr>
        </p:nvSpPr>
        <p:spPr/>
        <p:txBody>
          <a:bodyPr/>
          <a:lstStyle>
            <a:lvl1pPr>
              <a:defRPr/>
            </a:lvl1pPr>
          </a:lstStyle>
          <a:p>
            <a:pPr>
              <a:defRPr/>
            </a:pPr>
            <a:fld id="{E7A6C7F1-DF60-4074-B29C-0FC5548511CF}" type="datetimeFigureOut">
              <a:rPr lang="en-US"/>
              <a:pPr>
                <a:defRPr/>
              </a:pPr>
              <a:t>3/13/2024</a:t>
            </a:fld>
            <a:endParaRPr lang="en-US"/>
          </a:p>
        </p:txBody>
      </p:sp>
      <p:sp>
        <p:nvSpPr>
          <p:cNvPr id="3" name="Footer Placeholder 4">
            <a:extLst>
              <a:ext uri="{FF2B5EF4-FFF2-40B4-BE49-F238E27FC236}">
                <a16:creationId xmlns:a16="http://schemas.microsoft.com/office/drawing/2014/main" id="{AEDCF97A-614C-CC36-1367-DD3F27D6685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FCD8471-FB23-C9F8-2FF2-42327DB97E5E}"/>
              </a:ext>
            </a:extLst>
          </p:cNvPr>
          <p:cNvSpPr>
            <a:spLocks noGrp="1"/>
          </p:cNvSpPr>
          <p:nvPr>
            <p:ph type="sldNum" sz="quarter" idx="12"/>
          </p:nvPr>
        </p:nvSpPr>
        <p:spPr/>
        <p:txBody>
          <a:bodyPr/>
          <a:lstStyle>
            <a:lvl1pPr>
              <a:defRPr/>
            </a:lvl1pPr>
          </a:lstStyle>
          <a:p>
            <a:fld id="{75B281BF-5B4E-4097-B5BE-740BB0510C8B}" type="slidenum">
              <a:rPr lang="en-US" altLang="en-US"/>
              <a:pPr/>
              <a:t>‹#›</a:t>
            </a:fld>
            <a:endParaRPr lang="en-US" altLang="en-US"/>
          </a:p>
        </p:txBody>
      </p:sp>
    </p:spTree>
    <p:extLst>
      <p:ext uri="{BB962C8B-B14F-4D97-AF65-F5344CB8AC3E}">
        <p14:creationId xmlns:p14="http://schemas.microsoft.com/office/powerpoint/2010/main" val="2646902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F8CA7D23-6EAD-0E98-A933-4ED0A6117835}"/>
              </a:ext>
            </a:extLst>
          </p:cNvPr>
          <p:cNvSpPr>
            <a:spLocks noGrp="1"/>
          </p:cNvSpPr>
          <p:nvPr>
            <p:ph type="dt" sz="half" idx="10"/>
          </p:nvPr>
        </p:nvSpPr>
        <p:spPr/>
        <p:txBody>
          <a:bodyPr/>
          <a:lstStyle>
            <a:lvl1pPr>
              <a:defRPr/>
            </a:lvl1pPr>
          </a:lstStyle>
          <a:p>
            <a:pPr>
              <a:defRPr/>
            </a:pPr>
            <a:fld id="{027C4357-8F6D-4A38-8CEE-69E721CA161F}" type="datetimeFigureOut">
              <a:rPr lang="en-US"/>
              <a:pPr>
                <a:defRPr/>
              </a:pPr>
              <a:t>3/13/2024</a:t>
            </a:fld>
            <a:endParaRPr lang="en-US"/>
          </a:p>
        </p:txBody>
      </p:sp>
      <p:sp>
        <p:nvSpPr>
          <p:cNvPr id="6" name="Footer Placeholder 4">
            <a:extLst>
              <a:ext uri="{FF2B5EF4-FFF2-40B4-BE49-F238E27FC236}">
                <a16:creationId xmlns:a16="http://schemas.microsoft.com/office/drawing/2014/main" id="{5EC3C41D-23E5-3829-0E64-0F3C27B6635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47D6CD0-4E42-EE4A-632F-C87984F4FA86}"/>
              </a:ext>
            </a:extLst>
          </p:cNvPr>
          <p:cNvSpPr>
            <a:spLocks noGrp="1"/>
          </p:cNvSpPr>
          <p:nvPr>
            <p:ph type="sldNum" sz="quarter" idx="12"/>
          </p:nvPr>
        </p:nvSpPr>
        <p:spPr/>
        <p:txBody>
          <a:bodyPr/>
          <a:lstStyle>
            <a:lvl1pPr>
              <a:defRPr/>
            </a:lvl1pPr>
          </a:lstStyle>
          <a:p>
            <a:fld id="{8F961B0E-2866-41C0-82A8-98A0C14513D4}" type="slidenum">
              <a:rPr lang="en-US" altLang="en-US"/>
              <a:pPr/>
              <a:t>‹#›</a:t>
            </a:fld>
            <a:endParaRPr lang="en-US" altLang="en-US"/>
          </a:p>
        </p:txBody>
      </p:sp>
    </p:spTree>
    <p:extLst>
      <p:ext uri="{BB962C8B-B14F-4D97-AF65-F5344CB8AC3E}">
        <p14:creationId xmlns:p14="http://schemas.microsoft.com/office/powerpoint/2010/main" val="1667251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66339015-2DAC-1E77-C1EE-CC39A3C04135}"/>
              </a:ext>
            </a:extLst>
          </p:cNvPr>
          <p:cNvSpPr>
            <a:spLocks noGrp="1"/>
          </p:cNvSpPr>
          <p:nvPr>
            <p:ph type="dt" sz="half" idx="10"/>
          </p:nvPr>
        </p:nvSpPr>
        <p:spPr/>
        <p:txBody>
          <a:bodyPr/>
          <a:lstStyle>
            <a:lvl1pPr>
              <a:defRPr/>
            </a:lvl1pPr>
          </a:lstStyle>
          <a:p>
            <a:pPr>
              <a:defRPr/>
            </a:pPr>
            <a:fld id="{CE352EFC-ABC1-4137-8F7F-D79311D10D53}" type="datetimeFigureOut">
              <a:rPr lang="en-US"/>
              <a:pPr>
                <a:defRPr/>
              </a:pPr>
              <a:t>3/13/2024</a:t>
            </a:fld>
            <a:endParaRPr lang="en-US"/>
          </a:p>
        </p:txBody>
      </p:sp>
      <p:sp>
        <p:nvSpPr>
          <p:cNvPr id="6" name="Footer Placeholder 4">
            <a:extLst>
              <a:ext uri="{FF2B5EF4-FFF2-40B4-BE49-F238E27FC236}">
                <a16:creationId xmlns:a16="http://schemas.microsoft.com/office/drawing/2014/main" id="{3112A63E-60FF-F93B-2A09-D1E69A61853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F269D63-8EC0-6B4D-7A90-CD891B98521C}"/>
              </a:ext>
            </a:extLst>
          </p:cNvPr>
          <p:cNvSpPr>
            <a:spLocks noGrp="1"/>
          </p:cNvSpPr>
          <p:nvPr>
            <p:ph type="sldNum" sz="quarter" idx="12"/>
          </p:nvPr>
        </p:nvSpPr>
        <p:spPr/>
        <p:txBody>
          <a:bodyPr/>
          <a:lstStyle>
            <a:lvl1pPr>
              <a:defRPr/>
            </a:lvl1pPr>
          </a:lstStyle>
          <a:p>
            <a:fld id="{42238240-DC8B-4DED-9D63-A92296BFE766}" type="slidenum">
              <a:rPr lang="en-US" altLang="en-US"/>
              <a:pPr/>
              <a:t>‹#›</a:t>
            </a:fld>
            <a:endParaRPr lang="en-US" altLang="en-US"/>
          </a:p>
        </p:txBody>
      </p:sp>
    </p:spTree>
    <p:extLst>
      <p:ext uri="{BB962C8B-B14F-4D97-AF65-F5344CB8AC3E}">
        <p14:creationId xmlns:p14="http://schemas.microsoft.com/office/powerpoint/2010/main" val="3317223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B16A719-783A-1456-EE6C-704FFF0356D0}"/>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098DCE8-AB1F-8EFC-866F-1E7A8E7288E0}"/>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EDD9787-17E9-456D-88C1-DDB2058FF4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6E2FEED4-8C1B-4F38-890F-1BF1C61DFF16}" type="datetimeFigureOut">
              <a:rPr lang="en-US"/>
              <a:pPr>
                <a:defRPr/>
              </a:pPr>
              <a:t>3/13/2024</a:t>
            </a:fld>
            <a:endParaRPr lang="en-US"/>
          </a:p>
        </p:txBody>
      </p:sp>
      <p:sp>
        <p:nvSpPr>
          <p:cNvPr id="5" name="Footer Placeholder 4">
            <a:extLst>
              <a:ext uri="{FF2B5EF4-FFF2-40B4-BE49-F238E27FC236}">
                <a16:creationId xmlns:a16="http://schemas.microsoft.com/office/drawing/2014/main" id="{73B640A0-7831-4A0F-BE0B-2053EBAFB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0635A954-9980-46DF-BD4B-368A17752A07}"/>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BCD744C8-17EE-4735-8BAE-56BCF2E199C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medafile.com/LEC/APOE-2024-03-26.pptx" TargetMode="External"/><Relationship Id="rId3" Type="http://schemas.openxmlformats.org/officeDocument/2006/relationships/hyperlink" Target="mailto:wes.ashford@gmail.com" TargetMode="External"/><Relationship Id="rId7" Type="http://schemas.openxmlformats.org/officeDocument/2006/relationships/hyperlink" Target="http://www.memtrax.com/" TargetMode="External"/><Relationship Id="rId2" Type="http://schemas.openxmlformats.org/officeDocument/2006/relationships/hyperlink" Target="mailto:Wes.Ashford@va.gov" TargetMode="External"/><Relationship Id="rId1" Type="http://schemas.openxmlformats.org/officeDocument/2006/relationships/slideLayout" Target="../slideLayouts/slideLayout1.xml"/><Relationship Id="rId6" Type="http://schemas.openxmlformats.org/officeDocument/2006/relationships/hyperlink" Target="http://www.medafile.com/" TargetMode="External"/><Relationship Id="rId5" Type="http://schemas.openxmlformats.org/officeDocument/2006/relationships/hyperlink" Target="http://www.warrelatedillness.va.gov/" TargetMode="External"/><Relationship Id="rId4" Type="http://schemas.openxmlformats.org/officeDocument/2006/relationships/hyperlink" Target="mailto:ashford@Stanford.edu" TargetMode="Externa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cientificamerican.com/author/laura-spinney"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www.scientificamerican.com/author/nature-magazin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hyperlink" Target="http://www.medafile.com/LEC/APOE-2024-03-16.pptx" TargetMode="External"/><Relationship Id="rId3" Type="http://schemas.openxmlformats.org/officeDocument/2006/relationships/hyperlink" Target="mailto:wes.ashford@gmail.com" TargetMode="External"/><Relationship Id="rId7" Type="http://schemas.openxmlformats.org/officeDocument/2006/relationships/hyperlink" Target="http://www.memtrax.com/" TargetMode="External"/><Relationship Id="rId2" Type="http://schemas.openxmlformats.org/officeDocument/2006/relationships/hyperlink" Target="mailto:Wes.Ashford@va.gov" TargetMode="External"/><Relationship Id="rId1" Type="http://schemas.openxmlformats.org/officeDocument/2006/relationships/slideLayout" Target="../slideLayouts/slideLayout1.xml"/><Relationship Id="rId6" Type="http://schemas.openxmlformats.org/officeDocument/2006/relationships/hyperlink" Target="http://www.medafile.com/" TargetMode="External"/><Relationship Id="rId5" Type="http://schemas.openxmlformats.org/officeDocument/2006/relationships/hyperlink" Target="http://www.warrelatedillness.va.gov/" TargetMode="External"/><Relationship Id="rId4" Type="http://schemas.openxmlformats.org/officeDocument/2006/relationships/hyperlink" Target="mailto:ashford@Stanford.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E43C6-5D6B-4702-A762-422C83ACA08E}"/>
              </a:ext>
            </a:extLst>
          </p:cNvPr>
          <p:cNvSpPr>
            <a:spLocks noGrp="1"/>
          </p:cNvSpPr>
          <p:nvPr>
            <p:ph type="ctrTitle"/>
          </p:nvPr>
        </p:nvSpPr>
        <p:spPr>
          <a:xfrm>
            <a:off x="1524000" y="190501"/>
            <a:ext cx="9144000" cy="1858108"/>
          </a:xfrm>
        </p:spPr>
        <p:txBody>
          <a:bodyPr rtlCol="0">
            <a:normAutofit/>
          </a:bodyPr>
          <a:lstStyle/>
          <a:p>
            <a:pPr eaLnBrk="1" fontAlgn="auto" hangingPunct="1">
              <a:spcAft>
                <a:spcPts val="0"/>
              </a:spcAft>
              <a:defRPr/>
            </a:pPr>
            <a:r>
              <a:rPr lang="en-US" b="1" dirty="0">
                <a:latin typeface="+mn-lt"/>
              </a:rPr>
              <a:t>The Issues of Genetic Testing and Alzheimer’s Risk</a:t>
            </a:r>
          </a:p>
        </p:txBody>
      </p:sp>
      <p:sp>
        <p:nvSpPr>
          <p:cNvPr id="3" name="Subtitle 2">
            <a:extLst>
              <a:ext uri="{FF2B5EF4-FFF2-40B4-BE49-F238E27FC236}">
                <a16:creationId xmlns:a16="http://schemas.microsoft.com/office/drawing/2014/main" id="{DB33E9B8-EFFE-4958-967E-D4E6FC7E4C0A}"/>
              </a:ext>
            </a:extLst>
          </p:cNvPr>
          <p:cNvSpPr>
            <a:spLocks noGrp="1"/>
          </p:cNvSpPr>
          <p:nvPr>
            <p:ph type="subTitle" idx="1"/>
          </p:nvPr>
        </p:nvSpPr>
        <p:spPr>
          <a:xfrm>
            <a:off x="927100" y="2532185"/>
            <a:ext cx="10337800" cy="3997203"/>
          </a:xfrm>
        </p:spPr>
        <p:txBody>
          <a:bodyPr rtlCol="0">
            <a:normAutofit fontScale="70000" lnSpcReduction="20000"/>
          </a:bodyPr>
          <a:lstStyle/>
          <a:p>
            <a:pPr eaLnBrk="1" fontAlgn="auto" hangingPunct="1">
              <a:lnSpc>
                <a:spcPct val="80000"/>
              </a:lnSpc>
              <a:spcAft>
                <a:spcPts val="0"/>
              </a:spcAft>
              <a:defRPr/>
            </a:pPr>
            <a:r>
              <a:rPr lang="en-US" altLang="en-US" sz="4400" b="1" dirty="0"/>
              <a:t>J. Wesson Ashford, M.D., Ph.D.</a:t>
            </a:r>
          </a:p>
          <a:p>
            <a:pPr eaLnBrk="1" fontAlgn="auto" hangingPunct="1">
              <a:lnSpc>
                <a:spcPct val="80000"/>
              </a:lnSpc>
              <a:spcAft>
                <a:spcPts val="0"/>
              </a:spcAft>
              <a:defRPr/>
            </a:pPr>
            <a:endParaRPr lang="en-US" altLang="en-US" sz="1800" b="1" dirty="0"/>
          </a:p>
          <a:p>
            <a:pPr eaLnBrk="1" fontAlgn="auto" hangingPunct="1">
              <a:lnSpc>
                <a:spcPct val="110000"/>
              </a:lnSpc>
              <a:spcBef>
                <a:spcPct val="0"/>
              </a:spcBef>
              <a:spcAft>
                <a:spcPts val="0"/>
              </a:spcAft>
              <a:defRPr/>
            </a:pPr>
            <a:r>
              <a:rPr lang="en-US" altLang="en-US" b="1" dirty="0"/>
              <a:t>Clinical Professor (affiliated), Department of Psychiatry and Behavioral Sciences</a:t>
            </a:r>
          </a:p>
          <a:p>
            <a:pPr eaLnBrk="1" fontAlgn="auto" hangingPunct="1">
              <a:lnSpc>
                <a:spcPct val="110000"/>
              </a:lnSpc>
              <a:spcBef>
                <a:spcPct val="0"/>
              </a:spcBef>
              <a:spcAft>
                <a:spcPts val="0"/>
              </a:spcAft>
              <a:defRPr/>
            </a:pPr>
            <a:r>
              <a:rPr lang="en-US" altLang="en-US" b="1" dirty="0"/>
              <a:t>Stanford University </a:t>
            </a:r>
          </a:p>
          <a:p>
            <a:pPr eaLnBrk="1" fontAlgn="auto" hangingPunct="1">
              <a:lnSpc>
                <a:spcPct val="110000"/>
              </a:lnSpc>
              <a:spcBef>
                <a:spcPct val="0"/>
              </a:spcBef>
              <a:spcAft>
                <a:spcPts val="0"/>
              </a:spcAft>
              <a:defRPr/>
            </a:pPr>
            <a:r>
              <a:rPr lang="en-US" altLang="en-US" b="1" dirty="0"/>
              <a:t>Director, War Related Illness &amp; Injury Study Center (WRIISC)</a:t>
            </a:r>
          </a:p>
          <a:p>
            <a:pPr eaLnBrk="1" fontAlgn="auto" hangingPunct="1">
              <a:lnSpc>
                <a:spcPct val="110000"/>
              </a:lnSpc>
              <a:spcBef>
                <a:spcPct val="0"/>
              </a:spcBef>
              <a:spcAft>
                <a:spcPts val="0"/>
              </a:spcAft>
              <a:defRPr/>
            </a:pPr>
            <a:r>
              <a:rPr lang="en-US" altLang="en-US" b="1" dirty="0"/>
              <a:t>VA Palo Alto Health Care System</a:t>
            </a:r>
            <a:r>
              <a:rPr lang="en-US" altLang="en-US" dirty="0"/>
              <a:t> </a:t>
            </a:r>
          </a:p>
          <a:p>
            <a:pPr eaLnBrk="1" fontAlgn="auto" hangingPunct="1">
              <a:lnSpc>
                <a:spcPct val="110000"/>
              </a:lnSpc>
              <a:spcBef>
                <a:spcPct val="0"/>
              </a:spcBef>
              <a:spcAft>
                <a:spcPts val="0"/>
              </a:spcAft>
              <a:defRPr/>
            </a:pPr>
            <a:endParaRPr lang="en-US" altLang="en-US" sz="2000" dirty="0"/>
          </a:p>
          <a:p>
            <a:pPr eaLnBrk="1" fontAlgn="auto" hangingPunct="1">
              <a:lnSpc>
                <a:spcPct val="110000"/>
              </a:lnSpc>
              <a:spcBef>
                <a:spcPct val="0"/>
              </a:spcBef>
              <a:spcAft>
                <a:spcPts val="0"/>
              </a:spcAft>
              <a:defRPr/>
            </a:pPr>
            <a:r>
              <a:rPr lang="en-US" altLang="en-US" dirty="0">
                <a:hlinkClick r:id="rId2"/>
              </a:rPr>
              <a:t>Wes.Ashford@va.gov</a:t>
            </a:r>
            <a:r>
              <a:rPr lang="en-US" altLang="en-US" dirty="0"/>
              <a:t>    </a:t>
            </a:r>
            <a:r>
              <a:rPr lang="en-US" altLang="en-US" dirty="0">
                <a:hlinkClick r:id="rId3"/>
              </a:rPr>
              <a:t>wes.ashford@gmail.com</a:t>
            </a:r>
            <a:r>
              <a:rPr lang="en-US" altLang="en-US" dirty="0"/>
              <a:t>   </a:t>
            </a:r>
            <a:r>
              <a:rPr lang="en-US" altLang="en-US" dirty="0">
                <a:hlinkClick r:id="rId4"/>
              </a:rPr>
              <a:t>ashford@Stanford.edu</a:t>
            </a:r>
            <a:r>
              <a:rPr lang="en-US" altLang="en-US" dirty="0"/>
              <a:t> </a:t>
            </a:r>
            <a:endParaRPr lang="en-US" altLang="en-US" sz="1050" dirty="0"/>
          </a:p>
          <a:p>
            <a:pPr eaLnBrk="1" fontAlgn="auto" hangingPunct="1">
              <a:lnSpc>
                <a:spcPct val="110000"/>
              </a:lnSpc>
              <a:spcBef>
                <a:spcPct val="0"/>
              </a:spcBef>
              <a:spcAft>
                <a:spcPts val="0"/>
              </a:spcAft>
              <a:defRPr/>
            </a:pPr>
            <a:endParaRPr lang="en-US" altLang="en-US" sz="1050" dirty="0"/>
          </a:p>
          <a:p>
            <a:pPr eaLnBrk="1" fontAlgn="auto" hangingPunct="1">
              <a:lnSpc>
                <a:spcPct val="80000"/>
              </a:lnSpc>
              <a:spcAft>
                <a:spcPts val="0"/>
              </a:spcAft>
              <a:defRPr/>
            </a:pPr>
            <a:r>
              <a:rPr lang="en-US" altLang="en-US" dirty="0"/>
              <a:t>Saturday, March 16, 2024</a:t>
            </a:r>
          </a:p>
          <a:p>
            <a:pPr eaLnBrk="1" fontAlgn="auto" hangingPunct="1">
              <a:lnSpc>
                <a:spcPct val="80000"/>
              </a:lnSpc>
              <a:spcAft>
                <a:spcPts val="0"/>
              </a:spcAft>
              <a:defRPr/>
            </a:pPr>
            <a:endParaRPr lang="en-US" altLang="en-US" sz="1050" dirty="0"/>
          </a:p>
          <a:p>
            <a:pPr eaLnBrk="1" fontAlgn="auto" hangingPunct="1">
              <a:lnSpc>
                <a:spcPct val="80000"/>
              </a:lnSpc>
              <a:spcAft>
                <a:spcPts val="0"/>
              </a:spcAft>
              <a:defRPr/>
            </a:pPr>
            <a:r>
              <a:rPr lang="en-US" altLang="en-US" sz="3200" dirty="0">
                <a:hlinkClick r:id="rId5"/>
              </a:rPr>
              <a:t>www.warrelatedillness.va.gov</a:t>
            </a:r>
            <a:r>
              <a:rPr lang="en-US" altLang="en-US" sz="3200" dirty="0"/>
              <a:t>     </a:t>
            </a:r>
            <a:r>
              <a:rPr lang="en-US" altLang="en-US" sz="3200" dirty="0">
                <a:solidFill>
                  <a:srgbClr val="FFFF00"/>
                </a:solidFill>
                <a:cs typeface="Times New Roman" panose="02020603050405020304" pitchFamily="18" charset="0"/>
                <a:hlinkClick r:id="rId6"/>
              </a:rPr>
              <a:t>www.medafile.com</a:t>
            </a:r>
            <a:r>
              <a:rPr lang="en-US" altLang="en-US" sz="3200" dirty="0">
                <a:solidFill>
                  <a:srgbClr val="FFFF00"/>
                </a:solidFill>
                <a:cs typeface="Times New Roman" panose="02020603050405020304" pitchFamily="18" charset="0"/>
              </a:rPr>
              <a:t>     </a:t>
            </a:r>
            <a:r>
              <a:rPr lang="en-US" altLang="en-US" sz="3200" dirty="0">
                <a:hlinkClick r:id="rId7"/>
              </a:rPr>
              <a:t>www.memtrax.com</a:t>
            </a:r>
            <a:endParaRPr lang="en-US" altLang="en-US" sz="3200" dirty="0"/>
          </a:p>
          <a:p>
            <a:pPr eaLnBrk="1" fontAlgn="auto" hangingPunct="1">
              <a:lnSpc>
                <a:spcPct val="80000"/>
              </a:lnSpc>
              <a:spcAft>
                <a:spcPts val="0"/>
              </a:spcAft>
              <a:defRPr/>
            </a:pPr>
            <a:endParaRPr lang="en-US" altLang="en-US" sz="3200" dirty="0"/>
          </a:p>
          <a:p>
            <a:pPr eaLnBrk="1" fontAlgn="auto" hangingPunct="1">
              <a:lnSpc>
                <a:spcPct val="80000"/>
              </a:lnSpc>
              <a:spcAft>
                <a:spcPts val="0"/>
              </a:spcAft>
              <a:defRPr/>
            </a:pPr>
            <a:r>
              <a:rPr lang="en-US" altLang="en-US" sz="3200" dirty="0"/>
              <a:t>Slides at:  </a:t>
            </a:r>
            <a:r>
              <a:rPr lang="en-US" altLang="en-US" sz="3200" dirty="0">
                <a:hlinkClick r:id="rId8"/>
              </a:rPr>
              <a:t>www.medafile.com/LEC/APOE-2024-03-16.pptx</a:t>
            </a:r>
            <a:r>
              <a:rPr lang="en-US" altLang="en-US" sz="3200" dirty="0"/>
              <a:t> </a:t>
            </a:r>
          </a:p>
          <a:p>
            <a:pPr eaLnBrk="1" fontAlgn="auto" hangingPunct="1">
              <a:lnSpc>
                <a:spcPct val="80000"/>
              </a:lnSpc>
              <a:spcAft>
                <a:spcPts val="0"/>
              </a:spcAft>
              <a:defRPr/>
            </a:pPr>
            <a:r>
              <a:rPr lang="en-US" altLang="en-US" sz="3200" dirty="0"/>
              <a:t> </a:t>
            </a:r>
          </a:p>
          <a:p>
            <a:pPr eaLnBrk="1" fontAlgn="auto" hangingPunct="1">
              <a:spcAft>
                <a:spcPts val="0"/>
              </a:spcAft>
              <a:defRPr/>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6">
            <a:extLst>
              <a:ext uri="{FF2B5EF4-FFF2-40B4-BE49-F238E27FC236}">
                <a16:creationId xmlns:a16="http://schemas.microsoft.com/office/drawing/2014/main" id="{C1702C8C-EF87-FAB1-9606-C8AF5AD8563B}"/>
              </a:ext>
            </a:extLst>
          </p:cNvPr>
          <p:cNvSpPr txBox="1">
            <a:spLocks noChangeArrowheads="1"/>
          </p:cNvSpPr>
          <p:nvPr/>
        </p:nvSpPr>
        <p:spPr bwMode="auto">
          <a:xfrm>
            <a:off x="291856" y="5487743"/>
            <a:ext cx="44069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dirty="0">
                <a:solidFill>
                  <a:srgbClr val="020202"/>
                </a:solidFill>
                <a:latin typeface="Arial" panose="020B0604020202020204" pitchFamily="34" charset="0"/>
              </a:rPr>
              <a:t>Using a Gompertz survival</a:t>
            </a:r>
          </a:p>
          <a:p>
            <a:pPr>
              <a:lnSpc>
                <a:spcPct val="100000"/>
              </a:lnSpc>
              <a:spcBef>
                <a:spcPct val="0"/>
              </a:spcBef>
              <a:buFontTx/>
              <a:buNone/>
            </a:pPr>
            <a:r>
              <a:rPr lang="en-US" altLang="en-US" sz="1800" dirty="0">
                <a:solidFill>
                  <a:srgbClr val="020202"/>
                </a:solidFill>
                <a:latin typeface="Arial" panose="020B0604020202020204" pitchFamily="34" charset="0"/>
              </a:rPr>
              <a:t>curve to model probability of </a:t>
            </a:r>
          </a:p>
          <a:p>
            <a:pPr>
              <a:lnSpc>
                <a:spcPct val="100000"/>
              </a:lnSpc>
              <a:spcBef>
                <a:spcPct val="0"/>
              </a:spcBef>
              <a:buFontTx/>
              <a:buNone/>
            </a:pPr>
            <a:r>
              <a:rPr lang="en-US" altLang="en-US" sz="1800" dirty="0">
                <a:solidFill>
                  <a:srgbClr val="020202"/>
                </a:solidFill>
                <a:latin typeface="Arial" panose="020B0604020202020204" pitchFamily="34" charset="0"/>
              </a:rPr>
              <a:t>not having dementia with age:</a:t>
            </a:r>
          </a:p>
          <a:p>
            <a:pPr>
              <a:lnSpc>
                <a:spcPct val="100000"/>
              </a:lnSpc>
              <a:spcBef>
                <a:spcPct val="0"/>
              </a:spcBef>
              <a:buFontTx/>
              <a:buNone/>
            </a:pPr>
            <a:r>
              <a:rPr lang="fr-FR" altLang="en-US" sz="1800" b="1" dirty="0">
                <a:solidFill>
                  <a:srgbClr val="020202"/>
                </a:solidFill>
                <a:latin typeface="Arial" panose="020B0604020202020204" pitchFamily="34" charset="0"/>
              </a:rPr>
              <a:t>S(t) = </a:t>
            </a:r>
            <a:r>
              <a:rPr lang="fr-FR" altLang="en-US" sz="1800" b="1" dirty="0" err="1">
                <a:solidFill>
                  <a:srgbClr val="020202"/>
                </a:solidFill>
                <a:latin typeface="Arial" panose="020B0604020202020204" pitchFamily="34" charset="0"/>
              </a:rPr>
              <a:t>exp</a:t>
            </a:r>
            <a:r>
              <a:rPr lang="fr-FR" altLang="en-US" sz="1800" b="1" dirty="0">
                <a:solidFill>
                  <a:srgbClr val="020202"/>
                </a:solidFill>
                <a:latin typeface="Arial" panose="020B0604020202020204" pitchFamily="34" charset="0"/>
              </a:rPr>
              <a:t>(Ro/alpha *(1- </a:t>
            </a:r>
            <a:r>
              <a:rPr lang="fr-FR" altLang="en-US" sz="1800" b="1" dirty="0" err="1">
                <a:solidFill>
                  <a:srgbClr val="020202"/>
                </a:solidFill>
                <a:latin typeface="Arial" panose="020B0604020202020204" pitchFamily="34" charset="0"/>
              </a:rPr>
              <a:t>exp</a:t>
            </a:r>
            <a:r>
              <a:rPr lang="fr-FR" altLang="en-US" sz="1800" b="1" dirty="0">
                <a:solidFill>
                  <a:srgbClr val="020202"/>
                </a:solidFill>
                <a:latin typeface="Arial" panose="020B0604020202020204" pitchFamily="34" charset="0"/>
              </a:rPr>
              <a:t> (alpha * t)))</a:t>
            </a:r>
            <a:endParaRPr lang="en-US" altLang="en-US" sz="1800" b="1" dirty="0">
              <a:solidFill>
                <a:srgbClr val="020202"/>
              </a:solidFill>
              <a:latin typeface="Arial" panose="020B0604020202020204" pitchFamily="34" charset="0"/>
            </a:endParaRPr>
          </a:p>
          <a:p>
            <a:pPr>
              <a:lnSpc>
                <a:spcPct val="100000"/>
              </a:lnSpc>
              <a:spcBef>
                <a:spcPct val="0"/>
              </a:spcBef>
              <a:buFontTx/>
              <a:buNone/>
            </a:pPr>
            <a:endParaRPr lang="en-US" altLang="en-US" sz="1800" dirty="0">
              <a:latin typeface="Arial" panose="020B0604020202020204" pitchFamily="34" charset="0"/>
            </a:endParaRPr>
          </a:p>
        </p:txBody>
      </p:sp>
      <p:graphicFrame>
        <p:nvGraphicFramePr>
          <p:cNvPr id="3" name="Chart 2">
            <a:extLst>
              <a:ext uri="{FF2B5EF4-FFF2-40B4-BE49-F238E27FC236}">
                <a16:creationId xmlns:a16="http://schemas.microsoft.com/office/drawing/2014/main" id="{CDCE677C-A674-4750-9F96-0BF4A4B702CC}"/>
              </a:ext>
            </a:extLst>
          </p:cNvPr>
          <p:cNvGraphicFramePr>
            <a:graphicFrameLocks/>
          </p:cNvGraphicFramePr>
          <p:nvPr>
            <p:extLst>
              <p:ext uri="{D42A27DB-BD31-4B8C-83A1-F6EECF244321}">
                <p14:modId xmlns:p14="http://schemas.microsoft.com/office/powerpoint/2010/main" val="2034475827"/>
              </p:ext>
            </p:extLst>
          </p:nvPr>
        </p:nvGraphicFramePr>
        <p:xfrm>
          <a:off x="1581150" y="685800"/>
          <a:ext cx="9029700" cy="470708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17">
            <a:extLst>
              <a:ext uri="{FF2B5EF4-FFF2-40B4-BE49-F238E27FC236}">
                <a16:creationId xmlns:a16="http://schemas.microsoft.com/office/drawing/2014/main" id="{E6EEB864-0E75-ED5D-53E8-8F03BA4D353C}"/>
              </a:ext>
            </a:extLst>
          </p:cNvPr>
          <p:cNvGraphicFramePr>
            <a:graphicFrameLocks noChangeAspect="1"/>
          </p:cNvGraphicFramePr>
          <p:nvPr/>
        </p:nvGraphicFramePr>
        <p:xfrm>
          <a:off x="1524000" y="0"/>
          <a:ext cx="9144000" cy="6784975"/>
        </p:xfrm>
        <a:graphic>
          <a:graphicData uri="http://schemas.openxmlformats.org/presentationml/2006/ole">
            <mc:AlternateContent xmlns:mc="http://schemas.openxmlformats.org/markup-compatibility/2006">
              <mc:Choice xmlns:v="urn:schemas-microsoft-com:vml" Requires="v">
                <p:oleObj name="Chart" r:id="rId3" imgW="5476970" imgH="4019645" progId="Excel.Chart.8">
                  <p:embed/>
                </p:oleObj>
              </mc:Choice>
              <mc:Fallback>
                <p:oleObj name="Chart" r:id="rId3" imgW="5476970" imgH="4019645" progId="Excel.Chart.8">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78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1" name="Text Box 5">
            <a:extLst>
              <a:ext uri="{FF2B5EF4-FFF2-40B4-BE49-F238E27FC236}">
                <a16:creationId xmlns:a16="http://schemas.microsoft.com/office/drawing/2014/main" id="{68E7844E-DEC7-2D78-A4D7-DAEFFE36B495}"/>
              </a:ext>
            </a:extLst>
          </p:cNvPr>
          <p:cNvSpPr txBox="1">
            <a:spLocks noChangeArrowheads="1"/>
          </p:cNvSpPr>
          <p:nvPr/>
        </p:nvSpPr>
        <p:spPr bwMode="auto">
          <a:xfrm>
            <a:off x="3124200" y="3048000"/>
            <a:ext cx="288925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solidFill>
                  <a:srgbClr val="020202"/>
                </a:solidFill>
                <a:latin typeface="Arial" panose="020B0604020202020204" pitchFamily="34" charset="0"/>
              </a:rPr>
              <a:t>Using Gompertz equations</a:t>
            </a:r>
          </a:p>
          <a:p>
            <a:pPr>
              <a:lnSpc>
                <a:spcPct val="100000"/>
              </a:lnSpc>
              <a:spcBef>
                <a:spcPct val="0"/>
              </a:spcBef>
              <a:buFontTx/>
              <a:buNone/>
            </a:pPr>
            <a:r>
              <a:rPr lang="en-US" altLang="en-US" sz="1800">
                <a:solidFill>
                  <a:srgbClr val="020202"/>
                </a:solidFill>
                <a:latin typeface="Arial" panose="020B0604020202020204" pitchFamily="34" charset="0"/>
              </a:rPr>
              <a:t>to model probability of </a:t>
            </a:r>
          </a:p>
          <a:p>
            <a:pPr>
              <a:lnSpc>
                <a:spcPct val="100000"/>
              </a:lnSpc>
              <a:spcBef>
                <a:spcPct val="0"/>
              </a:spcBef>
              <a:buFontTx/>
              <a:buNone/>
            </a:pPr>
            <a:r>
              <a:rPr lang="en-US" altLang="en-US" sz="1800">
                <a:solidFill>
                  <a:srgbClr val="020202"/>
                </a:solidFill>
                <a:latin typeface="Arial" panose="020B0604020202020204" pitchFamily="34" charset="0"/>
              </a:rPr>
              <a:t>dementia with age:</a:t>
            </a:r>
          </a:p>
          <a:p>
            <a:pPr>
              <a:lnSpc>
                <a:spcPct val="100000"/>
              </a:lnSpc>
              <a:spcBef>
                <a:spcPct val="0"/>
              </a:spcBef>
              <a:buFontTx/>
              <a:buNone/>
            </a:pPr>
            <a:r>
              <a:rPr lang="en-US" altLang="en-US" sz="2400" b="1">
                <a:solidFill>
                  <a:srgbClr val="020202"/>
                </a:solidFill>
                <a:latin typeface="Arial" panose="020B0604020202020204" pitchFamily="34" charset="0"/>
              </a:rPr>
              <a:t>D(t) = U(t) * S(t)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751A7-01E3-41DE-9A5D-086CC4F84DAC}"/>
              </a:ext>
            </a:extLst>
          </p:cNvPr>
          <p:cNvSpPr>
            <a:spLocks noGrp="1"/>
          </p:cNvSpPr>
          <p:nvPr>
            <p:ph type="title"/>
          </p:nvPr>
        </p:nvSpPr>
        <p:spPr>
          <a:xfrm>
            <a:off x="838200" y="365125"/>
            <a:ext cx="10282238" cy="1325563"/>
          </a:xfrm>
        </p:spPr>
        <p:txBody>
          <a:bodyPr rtlCol="0">
            <a:normAutofit/>
          </a:bodyPr>
          <a:lstStyle/>
          <a:p>
            <a:pPr algn="ctr" fontAlgn="auto">
              <a:spcAft>
                <a:spcPts val="0"/>
              </a:spcAft>
              <a:defRPr/>
            </a:pPr>
            <a:r>
              <a:rPr lang="en-US" b="1" dirty="0">
                <a:latin typeface="+mn-lt"/>
              </a:rPr>
              <a:t>Do women have an age-specific increase in AD risk according to APOE genotype?</a:t>
            </a:r>
          </a:p>
        </p:txBody>
      </p:sp>
      <p:sp>
        <p:nvSpPr>
          <p:cNvPr id="3" name="Content Placeholder 2">
            <a:extLst>
              <a:ext uri="{FF2B5EF4-FFF2-40B4-BE49-F238E27FC236}">
                <a16:creationId xmlns:a16="http://schemas.microsoft.com/office/drawing/2014/main" id="{3BF84608-9A85-4814-90C1-8EB5D0A7BF70}"/>
              </a:ext>
            </a:extLst>
          </p:cNvPr>
          <p:cNvSpPr>
            <a:spLocks noGrp="1"/>
          </p:cNvSpPr>
          <p:nvPr>
            <p:ph idx="1"/>
          </p:nvPr>
        </p:nvSpPr>
        <p:spPr>
          <a:xfrm>
            <a:off x="698500" y="1825625"/>
            <a:ext cx="10883900" cy="4351338"/>
          </a:xfrm>
        </p:spPr>
        <p:txBody>
          <a:bodyPr rtlCol="0">
            <a:normAutofit fontScale="92500" lnSpcReduction="10000"/>
          </a:bodyPr>
          <a:lstStyle/>
          <a:p>
            <a:pPr fontAlgn="auto">
              <a:spcAft>
                <a:spcPts val="0"/>
              </a:spcAft>
              <a:defRPr/>
            </a:pPr>
            <a:r>
              <a:rPr lang="en-US" dirty="0"/>
              <a:t>No study appears to adequately adjust for age using the exponential increase of AD risk with age – which is critical for this comparison</a:t>
            </a:r>
          </a:p>
          <a:p>
            <a:pPr fontAlgn="auto">
              <a:spcAft>
                <a:spcPts val="0"/>
              </a:spcAft>
              <a:defRPr/>
            </a:pPr>
            <a:r>
              <a:rPr lang="en-US" dirty="0"/>
              <a:t>Most studies use 5-year cohorts, in which longer-living women will automatically have twice the incidence by having more older individuals</a:t>
            </a:r>
          </a:p>
          <a:p>
            <a:pPr fontAlgn="auto">
              <a:spcAft>
                <a:spcPts val="0"/>
              </a:spcAft>
              <a:defRPr/>
            </a:pPr>
            <a:r>
              <a:rPr lang="en-US" dirty="0"/>
              <a:t>One meta-analysis (Neu et al., 2017) suggests: </a:t>
            </a:r>
          </a:p>
          <a:p>
            <a:pPr lvl="1" fontAlgn="auto">
              <a:spcAft>
                <a:spcPts val="0"/>
              </a:spcAft>
              <a:defRPr/>
            </a:pPr>
            <a:r>
              <a:rPr lang="en-US" dirty="0"/>
              <a:t>Women with e3/e4 have increased AD risk relative to men just 65-75 years of age: </a:t>
            </a:r>
          </a:p>
          <a:p>
            <a:pPr lvl="2" fontAlgn="auto">
              <a:spcAft>
                <a:spcPts val="0"/>
              </a:spcAft>
              <a:defRPr/>
            </a:pPr>
            <a:r>
              <a:rPr lang="en-US" dirty="0"/>
              <a:t>OR=4.37 vs 3.14 respectively</a:t>
            </a:r>
          </a:p>
          <a:p>
            <a:pPr lvl="1" fontAlgn="auto">
              <a:spcAft>
                <a:spcPts val="0"/>
              </a:spcAft>
              <a:defRPr/>
            </a:pPr>
            <a:r>
              <a:rPr lang="en-US" dirty="0"/>
              <a:t>Women with e2/e3 have a decreased risk of AD relative to men:</a:t>
            </a:r>
          </a:p>
          <a:p>
            <a:pPr lvl="2" fontAlgn="auto">
              <a:spcAft>
                <a:spcPts val="0"/>
              </a:spcAft>
              <a:defRPr/>
            </a:pPr>
            <a:r>
              <a:rPr lang="en-US" dirty="0"/>
              <a:t>OR=0.51 vs 0.71 respectively</a:t>
            </a:r>
          </a:p>
          <a:p>
            <a:pPr lvl="1" fontAlgn="auto">
              <a:spcAft>
                <a:spcPts val="0"/>
              </a:spcAft>
              <a:defRPr/>
            </a:pPr>
            <a:r>
              <a:rPr lang="en-US" dirty="0"/>
              <a:t>No other gender differences were found</a:t>
            </a:r>
          </a:p>
          <a:p>
            <a:pPr fontAlgn="auto">
              <a:spcAft>
                <a:spcPts val="0"/>
              </a:spcAft>
              <a:defRPr/>
            </a:pPr>
            <a:r>
              <a:rPr lang="en-US" dirty="0"/>
              <a:t>Complex interactions of gender differences in health behaviors, fat metabolism, and female changes-of-life make comparisons difficult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http://www.nature.com/polopoly_fs/7.17715.1401876480%21/image/nature-risky-inheritance-050614.png_gen/derivatives/landscape_630/nature-risky-inheritance-050614.png">
            <a:extLst>
              <a:ext uri="{FF2B5EF4-FFF2-40B4-BE49-F238E27FC236}">
                <a16:creationId xmlns:a16="http://schemas.microsoft.com/office/drawing/2014/main" id="{235E7F05-58F0-DAFC-822D-4A87698237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3438" y="106363"/>
            <a:ext cx="745172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2">
            <a:extLst>
              <a:ext uri="{FF2B5EF4-FFF2-40B4-BE49-F238E27FC236}">
                <a16:creationId xmlns:a16="http://schemas.microsoft.com/office/drawing/2014/main" id="{EDE2D373-63E5-12D7-4B35-B81C70ED0BF1}"/>
              </a:ext>
            </a:extLst>
          </p:cNvPr>
          <p:cNvSpPr txBox="1">
            <a:spLocks noChangeArrowheads="1"/>
          </p:cNvSpPr>
          <p:nvPr/>
        </p:nvSpPr>
        <p:spPr bwMode="auto">
          <a:xfrm>
            <a:off x="2103438" y="6092825"/>
            <a:ext cx="934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t>Jun 4, 2014 |By </a:t>
            </a:r>
            <a:r>
              <a:rPr lang="en-US" altLang="en-US" sz="1800" u="sng">
                <a:hlinkClick r:id="rId3"/>
              </a:rPr>
              <a:t>Laura Spinney</a:t>
            </a:r>
            <a:r>
              <a:rPr lang="en-US" altLang="en-US" sz="1800"/>
              <a:t> and </a:t>
            </a:r>
            <a:r>
              <a:rPr lang="en-US" altLang="en-US" sz="1800" u="sng">
                <a:hlinkClick r:id="rId4"/>
              </a:rPr>
              <a:t>Nature magazine</a:t>
            </a:r>
            <a:r>
              <a:rPr lang="en-US" altLang="en-US" sz="1800" u="sng"/>
              <a:t>; </a:t>
            </a:r>
            <a:r>
              <a:rPr lang="en-US" altLang="en-US" sz="1800"/>
              <a:t>Scientific American, Lancet-Neurology</a:t>
            </a:r>
          </a:p>
          <a:p>
            <a:pPr>
              <a:lnSpc>
                <a:spcPct val="100000"/>
              </a:lnSpc>
              <a:spcBef>
                <a:spcPct val="0"/>
              </a:spcBef>
              <a:buFontTx/>
              <a:buNone/>
            </a:pPr>
            <a:r>
              <a:rPr lang="en-US" altLang="en-US" sz="1800"/>
              <a:t>Credit: Raber, Huang, Ashford. Neurobiol. Aging 25, 641–650 (2004)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neurology.org/content/vol58/issue2/images/large/G11FF3.jpeg">
            <a:extLst>
              <a:ext uri="{FF2B5EF4-FFF2-40B4-BE49-F238E27FC236}">
                <a16:creationId xmlns:a16="http://schemas.microsoft.com/office/drawing/2014/main" id="{94BC0882-08BA-07DC-392C-F4410A6730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52400"/>
            <a:ext cx="88392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3">
            <a:extLst>
              <a:ext uri="{FF2B5EF4-FFF2-40B4-BE49-F238E27FC236}">
                <a16:creationId xmlns:a16="http://schemas.microsoft.com/office/drawing/2014/main" id="{1FBEE55C-2052-F9A6-4DAF-DB7803941304}"/>
              </a:ext>
            </a:extLst>
          </p:cNvPr>
          <p:cNvSpPr txBox="1">
            <a:spLocks noChangeArrowheads="1"/>
          </p:cNvSpPr>
          <p:nvPr/>
        </p:nvSpPr>
        <p:spPr bwMode="auto">
          <a:xfrm>
            <a:off x="1752600" y="6324600"/>
            <a:ext cx="198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solidFill>
                  <a:schemeClr val="bg2"/>
                </a:solidFill>
                <a:latin typeface="Arial Unicode MS" pitchFamily="34" charset="-128"/>
              </a:rPr>
              <a:t>Miech et al., 2002</a:t>
            </a:r>
          </a:p>
        </p:txBody>
      </p:sp>
      <p:sp>
        <p:nvSpPr>
          <p:cNvPr id="15364" name="Text Box 4">
            <a:extLst>
              <a:ext uri="{FF2B5EF4-FFF2-40B4-BE49-F238E27FC236}">
                <a16:creationId xmlns:a16="http://schemas.microsoft.com/office/drawing/2014/main" id="{D65521C8-C4E1-23AB-5A59-29F507989A05}"/>
              </a:ext>
            </a:extLst>
          </p:cNvPr>
          <p:cNvSpPr txBox="1">
            <a:spLocks noChangeArrowheads="1"/>
          </p:cNvSpPr>
          <p:nvPr/>
        </p:nvSpPr>
        <p:spPr bwMode="auto">
          <a:xfrm>
            <a:off x="2590800" y="304800"/>
            <a:ext cx="371316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dirty="0">
                <a:solidFill>
                  <a:schemeClr val="tx2"/>
                </a:solidFill>
                <a:latin typeface="Arial Unicode MS" pitchFamily="34" charset="-128"/>
              </a:rPr>
              <a:t>Cache County, probability</a:t>
            </a:r>
          </a:p>
          <a:p>
            <a:pPr>
              <a:lnSpc>
                <a:spcPct val="100000"/>
              </a:lnSpc>
              <a:spcBef>
                <a:spcPct val="0"/>
              </a:spcBef>
              <a:buFontTx/>
              <a:buNone/>
            </a:pPr>
            <a:r>
              <a:rPr lang="en-US" altLang="en-US" sz="2400" b="1" dirty="0">
                <a:solidFill>
                  <a:schemeClr val="tx2"/>
                </a:solidFill>
                <a:latin typeface="Arial Unicode MS" pitchFamily="34" charset="-128"/>
              </a:rPr>
              <a:t> of incident dementia</a:t>
            </a:r>
          </a:p>
          <a:p>
            <a:pPr>
              <a:lnSpc>
                <a:spcPct val="100000"/>
              </a:lnSpc>
              <a:spcBef>
                <a:spcPct val="0"/>
              </a:spcBef>
              <a:buFontTx/>
              <a:buNone/>
            </a:pPr>
            <a:r>
              <a:rPr lang="en-US" altLang="en-US" sz="2400" dirty="0">
                <a:solidFill>
                  <a:schemeClr val="tx2"/>
                </a:solidFill>
                <a:latin typeface="Arial Unicode MS" pitchFamily="34" charset="-128"/>
              </a:rPr>
              <a:t>Circles – females</a:t>
            </a:r>
          </a:p>
          <a:p>
            <a:pPr>
              <a:lnSpc>
                <a:spcPct val="100000"/>
              </a:lnSpc>
              <a:spcBef>
                <a:spcPct val="0"/>
              </a:spcBef>
              <a:buFontTx/>
              <a:buNone/>
            </a:pPr>
            <a:r>
              <a:rPr lang="en-US" altLang="en-US" sz="2400" dirty="0">
                <a:solidFill>
                  <a:schemeClr val="tx2"/>
                </a:solidFill>
                <a:latin typeface="Arial Unicode MS" pitchFamily="34" charset="-128"/>
              </a:rPr>
              <a:t>Squares - males</a:t>
            </a:r>
          </a:p>
          <a:p>
            <a:pPr>
              <a:lnSpc>
                <a:spcPct val="100000"/>
              </a:lnSpc>
              <a:spcBef>
                <a:spcPct val="0"/>
              </a:spcBef>
              <a:buFontTx/>
              <a:buNone/>
            </a:pPr>
            <a:r>
              <a:rPr lang="en-US" altLang="en-US" sz="2400" dirty="0">
                <a:solidFill>
                  <a:schemeClr val="tx2"/>
                </a:solidFill>
                <a:latin typeface="Arial Unicode MS" pitchFamily="34" charset="-128"/>
              </a:rPr>
              <a:t>Open – ApoE-e44</a:t>
            </a:r>
          </a:p>
          <a:p>
            <a:pPr>
              <a:lnSpc>
                <a:spcPct val="100000"/>
              </a:lnSpc>
              <a:spcBef>
                <a:spcPct val="0"/>
              </a:spcBef>
              <a:buFontTx/>
              <a:buNone/>
            </a:pPr>
            <a:r>
              <a:rPr lang="en-US" altLang="en-US" sz="2400" dirty="0">
                <a:solidFill>
                  <a:schemeClr val="tx2"/>
                </a:solidFill>
                <a:latin typeface="Arial Unicode MS" pitchFamily="34" charset="-128"/>
              </a:rPr>
              <a:t>Gray – ApoE-e4/x</a:t>
            </a:r>
          </a:p>
          <a:p>
            <a:pPr>
              <a:lnSpc>
                <a:spcPct val="100000"/>
              </a:lnSpc>
              <a:spcBef>
                <a:spcPct val="0"/>
              </a:spcBef>
              <a:buFontTx/>
              <a:buNone/>
            </a:pPr>
            <a:r>
              <a:rPr lang="en-US" altLang="en-US" sz="2400" dirty="0">
                <a:solidFill>
                  <a:schemeClr val="tx2"/>
                </a:solidFill>
                <a:latin typeface="Arial Unicode MS" pitchFamily="34" charset="-128"/>
              </a:rPr>
              <a:t>Black – </a:t>
            </a:r>
            <a:r>
              <a:rPr lang="en-US" altLang="en-US" sz="2400" dirty="0" err="1">
                <a:solidFill>
                  <a:schemeClr val="tx2"/>
                </a:solidFill>
                <a:latin typeface="Arial Unicode MS" pitchFamily="34" charset="-128"/>
              </a:rPr>
              <a:t>ApoE</a:t>
            </a:r>
            <a:r>
              <a:rPr lang="en-US" altLang="en-US" sz="2400" dirty="0">
                <a:solidFill>
                  <a:schemeClr val="tx2"/>
                </a:solidFill>
                <a:latin typeface="Arial Unicode MS" pitchFamily="34" charset="-128"/>
              </a:rPr>
              <a:t>-ex/x</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CEC8E-3DC0-F9CA-2449-4C64B0CD06A3}"/>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24771CFD-F92E-F389-9CA0-BD217C7E1D3F}"/>
              </a:ext>
            </a:extLst>
          </p:cNvPr>
          <p:cNvGraphicFramePr>
            <a:graphicFrameLocks/>
          </p:cNvGraphicFramePr>
          <p:nvPr>
            <p:extLst>
              <p:ext uri="{D42A27DB-BD31-4B8C-83A1-F6EECF244321}">
                <p14:modId xmlns:p14="http://schemas.microsoft.com/office/powerpoint/2010/main" val="3630847937"/>
              </p:ext>
            </p:extLst>
          </p:nvPr>
        </p:nvGraphicFramePr>
        <p:xfrm>
          <a:off x="743243" y="259227"/>
          <a:ext cx="4709160" cy="27698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DFBCCCFE-E61D-4BF6-B6E7-1D2518E3934A}"/>
              </a:ext>
            </a:extLst>
          </p:cNvPr>
          <p:cNvGraphicFramePr>
            <a:graphicFrameLocks/>
          </p:cNvGraphicFramePr>
          <p:nvPr>
            <p:extLst>
              <p:ext uri="{D42A27DB-BD31-4B8C-83A1-F6EECF244321}">
                <p14:modId xmlns:p14="http://schemas.microsoft.com/office/powerpoint/2010/main" val="104183389"/>
              </p:ext>
            </p:extLst>
          </p:nvPr>
        </p:nvGraphicFramePr>
        <p:xfrm>
          <a:off x="6245322" y="261132"/>
          <a:ext cx="4712970" cy="27679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E7051729-1186-45D9-B46F-A78069D58659}"/>
              </a:ext>
            </a:extLst>
          </p:cNvPr>
          <p:cNvGraphicFramePr>
            <a:graphicFrameLocks/>
          </p:cNvGraphicFramePr>
          <p:nvPr>
            <p:extLst>
              <p:ext uri="{D42A27DB-BD31-4B8C-83A1-F6EECF244321}">
                <p14:modId xmlns:p14="http://schemas.microsoft.com/office/powerpoint/2010/main" val="632221361"/>
              </p:ext>
            </p:extLst>
          </p:nvPr>
        </p:nvGraphicFramePr>
        <p:xfrm>
          <a:off x="743243" y="3411415"/>
          <a:ext cx="4709160" cy="27736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a:extLst>
              <a:ext uri="{FF2B5EF4-FFF2-40B4-BE49-F238E27FC236}">
                <a16:creationId xmlns:a16="http://schemas.microsoft.com/office/drawing/2014/main" id="{DEFAE3FB-090F-4047-AF06-6B5291A6ADEF}"/>
              </a:ext>
            </a:extLst>
          </p:cNvPr>
          <p:cNvGraphicFramePr>
            <a:graphicFrameLocks/>
          </p:cNvGraphicFramePr>
          <p:nvPr>
            <p:extLst>
              <p:ext uri="{D42A27DB-BD31-4B8C-83A1-F6EECF244321}">
                <p14:modId xmlns:p14="http://schemas.microsoft.com/office/powerpoint/2010/main" val="3597708326"/>
              </p:ext>
            </p:extLst>
          </p:nvPr>
        </p:nvGraphicFramePr>
        <p:xfrm>
          <a:off x="6096000" y="3429000"/>
          <a:ext cx="4709160" cy="277177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917482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EDDCF-1C9F-1907-45FB-ED5DC60ED55F}"/>
            </a:ext>
          </a:extLst>
        </p:cNvPr>
        <p:cNvGrpSpPr/>
        <p:nvPr/>
      </p:nvGrpSpPr>
      <p:grpSpPr>
        <a:xfrm>
          <a:off x="0" y="0"/>
          <a:ext cx="0" cy="0"/>
          <a:chOff x="0" y="0"/>
          <a:chExt cx="0" cy="0"/>
        </a:xfrm>
      </p:grpSpPr>
      <p:sp>
        <p:nvSpPr>
          <p:cNvPr id="15363" name="Text Box 3">
            <a:extLst>
              <a:ext uri="{FF2B5EF4-FFF2-40B4-BE49-F238E27FC236}">
                <a16:creationId xmlns:a16="http://schemas.microsoft.com/office/drawing/2014/main" id="{ADD16FCB-D241-D2F0-E56C-176A4522FA05}"/>
              </a:ext>
            </a:extLst>
          </p:cNvPr>
          <p:cNvSpPr txBox="1">
            <a:spLocks noChangeArrowheads="1"/>
          </p:cNvSpPr>
          <p:nvPr/>
        </p:nvSpPr>
        <p:spPr bwMode="auto">
          <a:xfrm>
            <a:off x="1752600" y="6324600"/>
            <a:ext cx="198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solidFill>
                  <a:schemeClr val="bg2"/>
                </a:solidFill>
                <a:latin typeface="Arial Unicode MS" pitchFamily="34" charset="-128"/>
              </a:rPr>
              <a:t>Miech et al., 2002</a:t>
            </a:r>
          </a:p>
        </p:txBody>
      </p:sp>
      <p:graphicFrame>
        <p:nvGraphicFramePr>
          <p:cNvPr id="6" name="Chart 5">
            <a:extLst>
              <a:ext uri="{FF2B5EF4-FFF2-40B4-BE49-F238E27FC236}">
                <a16:creationId xmlns:a16="http://schemas.microsoft.com/office/drawing/2014/main" id="{C60BB269-606A-451D-BCCA-693682C2E6CA}"/>
              </a:ext>
            </a:extLst>
          </p:cNvPr>
          <p:cNvGraphicFramePr>
            <a:graphicFrameLocks/>
          </p:cNvGraphicFramePr>
          <p:nvPr>
            <p:extLst>
              <p:ext uri="{D42A27DB-BD31-4B8C-83A1-F6EECF244321}">
                <p14:modId xmlns:p14="http://schemas.microsoft.com/office/powerpoint/2010/main" val="978730211"/>
              </p:ext>
            </p:extLst>
          </p:nvPr>
        </p:nvGraphicFramePr>
        <p:xfrm>
          <a:off x="391795" y="481179"/>
          <a:ext cx="4709160" cy="27679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84233F25-4EF0-4C5F-8299-4E098132D000}"/>
              </a:ext>
            </a:extLst>
          </p:cNvPr>
          <p:cNvGraphicFramePr>
            <a:graphicFrameLocks/>
          </p:cNvGraphicFramePr>
          <p:nvPr>
            <p:extLst>
              <p:ext uri="{D42A27DB-BD31-4B8C-83A1-F6EECF244321}">
                <p14:modId xmlns:p14="http://schemas.microsoft.com/office/powerpoint/2010/main" val="406043058"/>
              </p:ext>
            </p:extLst>
          </p:nvPr>
        </p:nvGraphicFramePr>
        <p:xfrm>
          <a:off x="6096000" y="560069"/>
          <a:ext cx="4711065" cy="27660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CDCE677C-A674-4750-9F96-0BF4A4B702CC}"/>
              </a:ext>
            </a:extLst>
          </p:cNvPr>
          <p:cNvGraphicFramePr>
            <a:graphicFrameLocks/>
          </p:cNvGraphicFramePr>
          <p:nvPr>
            <p:extLst>
              <p:ext uri="{D42A27DB-BD31-4B8C-83A1-F6EECF244321}">
                <p14:modId xmlns:p14="http://schemas.microsoft.com/office/powerpoint/2010/main" val="2783272240"/>
              </p:ext>
            </p:extLst>
          </p:nvPr>
        </p:nvGraphicFramePr>
        <p:xfrm>
          <a:off x="685726" y="3249144"/>
          <a:ext cx="4718685" cy="276415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a:extLst>
              <a:ext uri="{FF2B5EF4-FFF2-40B4-BE49-F238E27FC236}">
                <a16:creationId xmlns:a16="http://schemas.microsoft.com/office/drawing/2014/main" id="{FC32C2F8-BF06-4536-BA58-564618D9307E}"/>
              </a:ext>
            </a:extLst>
          </p:cNvPr>
          <p:cNvGraphicFramePr>
            <a:graphicFrameLocks/>
          </p:cNvGraphicFramePr>
          <p:nvPr>
            <p:extLst>
              <p:ext uri="{D42A27DB-BD31-4B8C-83A1-F6EECF244321}">
                <p14:modId xmlns:p14="http://schemas.microsoft.com/office/powerpoint/2010/main" val="2870896610"/>
              </p:ext>
            </p:extLst>
          </p:nvPr>
        </p:nvGraphicFramePr>
        <p:xfrm>
          <a:off x="6242465" y="3249144"/>
          <a:ext cx="4718685" cy="276415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05957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CAB99499-0379-4BFF-8BA8-A81D839D388C}"/>
              </a:ext>
            </a:extLst>
          </p:cNvPr>
          <p:cNvSpPr>
            <a:spLocks noGrp="1" noChangeArrowheads="1"/>
          </p:cNvSpPr>
          <p:nvPr>
            <p:ph type="title"/>
          </p:nvPr>
        </p:nvSpPr>
        <p:spPr>
          <a:xfrm>
            <a:off x="1198563" y="363538"/>
            <a:ext cx="8229600" cy="1477962"/>
          </a:xfrm>
        </p:spPr>
        <p:txBody>
          <a:bodyPr rtlCol="0">
            <a:normAutofit fontScale="90000"/>
          </a:bodyPr>
          <a:lstStyle/>
          <a:p>
            <a:pPr algn="ctr" fontAlgn="auto">
              <a:spcAft>
                <a:spcPts val="0"/>
              </a:spcAft>
              <a:defRPr/>
            </a:pPr>
            <a:r>
              <a:rPr lang="en-US" altLang="en-US" b="1" dirty="0"/>
              <a:t>APOE  AND  EVOLUTION</a:t>
            </a:r>
            <a:br>
              <a:rPr lang="en-US" altLang="en-US" b="1" dirty="0"/>
            </a:br>
            <a:r>
              <a:rPr lang="en-US" altLang="en-US" sz="2400" b="1" dirty="0"/>
              <a:t>(The original allele was APOE-</a:t>
            </a:r>
            <a:r>
              <a:rPr lang="en-US" altLang="en-US" sz="2400" b="1" dirty="0">
                <a:latin typeface="Symbol" panose="05050102010706020507" pitchFamily="18" charset="2"/>
              </a:rPr>
              <a:t>e</a:t>
            </a:r>
            <a:r>
              <a:rPr lang="en-US" altLang="en-US" sz="2400" b="1" dirty="0"/>
              <a:t>4,  the </a:t>
            </a:r>
            <a:r>
              <a:rPr lang="en-US" altLang="en-US" sz="2400" b="1" dirty="0">
                <a:latin typeface="Symbol" panose="05050102010706020507" pitchFamily="18" charset="2"/>
              </a:rPr>
              <a:t>e</a:t>
            </a:r>
            <a:r>
              <a:rPr lang="en-US" altLang="en-US" sz="2400" b="1" dirty="0"/>
              <a:t>3 allele appeared about 300,000 years ago, and the </a:t>
            </a:r>
            <a:r>
              <a:rPr lang="en-US" altLang="en-US" sz="2400" b="1" dirty="0">
                <a:latin typeface="Symbol" panose="05050102010706020507" pitchFamily="18" charset="2"/>
              </a:rPr>
              <a:t>e</a:t>
            </a:r>
            <a:r>
              <a:rPr lang="en-US" altLang="en-US" sz="2400" b="1" dirty="0"/>
              <a:t>2 allele appeared about 200,000 years ago)</a:t>
            </a:r>
          </a:p>
        </p:txBody>
      </p:sp>
      <p:sp>
        <p:nvSpPr>
          <p:cNvPr id="16387" name="Rectangle 3">
            <a:extLst>
              <a:ext uri="{FF2B5EF4-FFF2-40B4-BE49-F238E27FC236}">
                <a16:creationId xmlns:a16="http://schemas.microsoft.com/office/drawing/2014/main" id="{2BCA5D49-04A4-58CE-6A3E-3A6799597D90}"/>
              </a:ext>
            </a:extLst>
          </p:cNvPr>
          <p:cNvSpPr>
            <a:spLocks noGrp="1"/>
          </p:cNvSpPr>
          <p:nvPr>
            <p:ph type="body" idx="1"/>
          </p:nvPr>
        </p:nvSpPr>
        <p:spPr>
          <a:xfrm>
            <a:off x="1631373" y="2001838"/>
            <a:ext cx="8579427" cy="4492625"/>
          </a:xfrm>
        </p:spPr>
        <p:txBody>
          <a:bodyPr/>
          <a:lstStyle/>
          <a:p>
            <a:pPr>
              <a:lnSpc>
                <a:spcPct val="80000"/>
              </a:lnSpc>
            </a:pPr>
            <a:r>
              <a:rPr lang="en-US" altLang="en-US" sz="2400" b="1" dirty="0"/>
              <a:t>Does APOE-e2 or e3 do a safer job of supporting the remodeling of dendrites, to minimize the stress on a neuron over time?  What is the relationship to neuroplasticity?</a:t>
            </a:r>
          </a:p>
          <a:p>
            <a:pPr>
              <a:lnSpc>
                <a:spcPct val="80000"/>
              </a:lnSpc>
            </a:pPr>
            <a:r>
              <a:rPr lang="en-US" altLang="en-US" sz="2400" b="1" dirty="0"/>
              <a:t>Demented elderly cannot foster their young or compete</a:t>
            </a:r>
          </a:p>
          <a:p>
            <a:pPr lvl="1">
              <a:lnSpc>
                <a:spcPct val="80000"/>
              </a:lnSpc>
            </a:pPr>
            <a:r>
              <a:rPr lang="en-US" altLang="en-US" sz="1800" b="1" dirty="0"/>
              <a:t>APOE-e3/2 AS  AN AGENT  TO  SUPPORT  SUCCESSFUL  AGING  IN  GRANDMOTHERS</a:t>
            </a:r>
          </a:p>
          <a:p>
            <a:pPr lvl="1">
              <a:lnSpc>
                <a:spcPct val="80000"/>
              </a:lnSpc>
            </a:pPr>
            <a:r>
              <a:rPr lang="en-US" altLang="en-US" sz="1800" b="1" dirty="0"/>
              <a:t>APOE-e3/2  AS  AN AGENT  TO  SUPPORT  THE  DOMINANCE  OF  ELDERLY  MALES OVER YOUNGER MALES – FOR MATING OR SUPPORTING PROGENY</a:t>
            </a:r>
            <a:endParaRPr lang="en-US" altLang="en-US" b="1" dirty="0"/>
          </a:p>
          <a:p>
            <a:pPr>
              <a:lnSpc>
                <a:spcPct val="80000"/>
              </a:lnSpc>
            </a:pPr>
            <a:r>
              <a:rPr lang="en-US" altLang="en-US" sz="2400" b="1" dirty="0"/>
              <a:t>Is APOE protective against enteric diseases in tropical climates?</a:t>
            </a:r>
          </a:p>
          <a:p>
            <a:pPr>
              <a:lnSpc>
                <a:spcPct val="80000"/>
              </a:lnSpc>
            </a:pPr>
            <a:r>
              <a:rPr lang="en-US" altLang="en-US" sz="2400" b="1" dirty="0"/>
              <a:t>APOE genotype may be in close linkage-</a:t>
            </a:r>
            <a:r>
              <a:rPr lang="en-US" altLang="en-US" sz="2400" b="1" dirty="0" err="1"/>
              <a:t>dysequilibrium</a:t>
            </a:r>
            <a:r>
              <a:rPr lang="en-US" altLang="en-US" sz="2400" b="1" dirty="0"/>
              <a:t> with a neighboring gene that is specifically responsible for the vulnerability to Alzheimer’s disease </a:t>
            </a:r>
          </a:p>
          <a:p>
            <a:pPr lvl="1">
              <a:lnSpc>
                <a:spcPct val="80000"/>
              </a:lnSpc>
            </a:pPr>
            <a:r>
              <a:rPr lang="en-US" altLang="en-US" sz="2000" dirty="0"/>
              <a:t>(possibly TOMM-40 – </a:t>
            </a:r>
            <a:r>
              <a:rPr lang="en-US" altLang="en-US" sz="1600" dirty="0"/>
              <a:t>a problem of a repeat, not a SNP</a:t>
            </a:r>
            <a:r>
              <a:rPr lang="en-US" altLang="en-US" sz="2000" dirty="0"/>
              <a:t>)</a:t>
            </a:r>
          </a:p>
          <a:p>
            <a:pPr lvl="1">
              <a:lnSpc>
                <a:spcPct val="80000"/>
              </a:lnSpc>
            </a:pPr>
            <a:endParaRPr lang="en-US" altLang="en-US"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FECA2307-C2EC-4B22-9AFA-8974C0C24B55}"/>
              </a:ext>
            </a:extLst>
          </p:cNvPr>
          <p:cNvSpPr>
            <a:spLocks noGrp="1"/>
          </p:cNvSpPr>
          <p:nvPr>
            <p:ph type="title"/>
          </p:nvPr>
        </p:nvSpPr>
        <p:spPr>
          <a:xfrm>
            <a:off x="1838325" y="187325"/>
            <a:ext cx="8189913" cy="1352550"/>
          </a:xfrm>
        </p:spPr>
        <p:txBody>
          <a:bodyPr rtlCol="0">
            <a:normAutofit/>
          </a:bodyPr>
          <a:lstStyle/>
          <a:p>
            <a:pPr algn="ctr" fontAlgn="auto">
              <a:spcAft>
                <a:spcPts val="0"/>
              </a:spcAft>
              <a:defRPr/>
            </a:pPr>
            <a:r>
              <a:rPr lang="en-US" altLang="en-US" sz="3000" b="1" dirty="0">
                <a:latin typeface="+mn-lt"/>
              </a:rPr>
              <a:t>APOE has been shown to play many roles.</a:t>
            </a:r>
            <a:br>
              <a:rPr lang="en-US" altLang="en-US" sz="3000" b="1" dirty="0">
                <a:latin typeface="+mn-lt"/>
              </a:rPr>
            </a:br>
            <a:r>
              <a:rPr lang="en-US" altLang="en-US" sz="3000" b="1" dirty="0">
                <a:latin typeface="+mn-lt"/>
              </a:rPr>
              <a:t>Which one is relevant for  Alzheimer Causation??</a:t>
            </a:r>
          </a:p>
        </p:txBody>
      </p:sp>
      <p:sp>
        <p:nvSpPr>
          <p:cNvPr id="104451" name="Rectangle 3">
            <a:extLst>
              <a:ext uri="{FF2B5EF4-FFF2-40B4-BE49-F238E27FC236}">
                <a16:creationId xmlns:a16="http://schemas.microsoft.com/office/drawing/2014/main" id="{00FCB241-BB53-482B-B36A-83DAD9C8DB4F}"/>
              </a:ext>
            </a:extLst>
          </p:cNvPr>
          <p:cNvSpPr>
            <a:spLocks noGrp="1" noChangeArrowheads="1"/>
          </p:cNvSpPr>
          <p:nvPr>
            <p:ph type="body" idx="1"/>
          </p:nvPr>
        </p:nvSpPr>
        <p:spPr>
          <a:xfrm>
            <a:off x="708025" y="1539875"/>
            <a:ext cx="10939463" cy="4959350"/>
          </a:xfrm>
        </p:spPr>
        <p:txBody>
          <a:bodyPr rtlCol="0">
            <a:normAutofit fontScale="92500" lnSpcReduction="10000"/>
          </a:bodyPr>
          <a:lstStyle/>
          <a:p>
            <a:pPr fontAlgn="auto">
              <a:spcAft>
                <a:spcPts val="0"/>
              </a:spcAft>
              <a:defRPr/>
            </a:pPr>
            <a:r>
              <a:rPr lang="en-US" altLang="en-US" b="1" dirty="0"/>
              <a:t>APOE (</a:t>
            </a:r>
            <a:r>
              <a:rPr lang="en-US" altLang="en-US" b="1" dirty="0" err="1"/>
              <a:t>apo</a:t>
            </a:r>
            <a:r>
              <a:rPr lang="en-US" altLang="en-US" b="1" dirty="0"/>
              <a:t>-</a:t>
            </a:r>
            <a:r>
              <a:rPr lang="en-US" altLang="en-US" b="1" dirty="0" err="1"/>
              <a:t>lipo</a:t>
            </a:r>
            <a:r>
              <a:rPr lang="en-US" altLang="en-US" b="1" dirty="0"/>
              <a:t>-protein E) is a cholesterol chaperone</a:t>
            </a:r>
          </a:p>
          <a:p>
            <a:pPr lvl="1" fontAlgn="auto">
              <a:spcAft>
                <a:spcPts val="0"/>
              </a:spcAft>
              <a:defRPr/>
            </a:pPr>
            <a:r>
              <a:rPr lang="en-US" altLang="en-US" b="1" dirty="0"/>
              <a:t>Cholesterol transport is critical for synaptic plasticity (</a:t>
            </a:r>
            <a:r>
              <a:rPr lang="en-US" altLang="en-US" b="1" dirty="0" err="1"/>
              <a:t>Koudinov</a:t>
            </a:r>
            <a:r>
              <a:rPr lang="en-US" altLang="en-US" b="1" dirty="0"/>
              <a:t> &amp; </a:t>
            </a:r>
            <a:r>
              <a:rPr lang="en-US" altLang="en-US" b="1" dirty="0" err="1"/>
              <a:t>Koudinov</a:t>
            </a:r>
            <a:r>
              <a:rPr lang="en-US" altLang="en-US" b="1" dirty="0"/>
              <a:t>, 2001)</a:t>
            </a:r>
          </a:p>
          <a:p>
            <a:pPr lvl="1" fontAlgn="auto">
              <a:spcAft>
                <a:spcPts val="0"/>
              </a:spcAft>
              <a:defRPr/>
            </a:pPr>
            <a:r>
              <a:rPr lang="en-US" altLang="en-US" b="1" dirty="0"/>
              <a:t>APOE may play a critical role in neuroplasticity, moving cholesterol from synapses being removed to  new synapses, but if too slow may accumulate </a:t>
            </a:r>
            <a:r>
              <a:rPr lang="en-US" altLang="en-US" b="1" dirty="0" err="1"/>
              <a:t>Abeta</a:t>
            </a:r>
            <a:endParaRPr lang="en-US" altLang="en-US" b="1" dirty="0"/>
          </a:p>
          <a:p>
            <a:pPr fontAlgn="auto">
              <a:spcAft>
                <a:spcPts val="0"/>
              </a:spcAft>
              <a:defRPr/>
            </a:pPr>
            <a:r>
              <a:rPr lang="en-US" altLang="en-US" b="1" dirty="0"/>
              <a:t>Younger APOE-e4 carriers may have better memory, but burn out the neurons most involved in neuroplasticity, leading to Alzheimer pathology</a:t>
            </a:r>
          </a:p>
          <a:p>
            <a:pPr fontAlgn="auto">
              <a:spcAft>
                <a:spcPts val="0"/>
              </a:spcAft>
              <a:defRPr/>
            </a:pPr>
            <a:r>
              <a:rPr lang="en-US" altLang="en-US" b="1" dirty="0"/>
              <a:t>APOE may affect APP transcription (in relation to AD risk (Huang et al., 2017)</a:t>
            </a:r>
          </a:p>
          <a:p>
            <a:pPr fontAlgn="auto">
              <a:spcAft>
                <a:spcPts val="0"/>
              </a:spcAft>
              <a:defRPr/>
            </a:pPr>
            <a:r>
              <a:rPr lang="en-US" altLang="en-US" b="1" dirty="0"/>
              <a:t>APOE may play a role in </a:t>
            </a:r>
            <a:r>
              <a:rPr lang="en-US" altLang="en-US" b="1" dirty="0" err="1"/>
              <a:t>Abeta</a:t>
            </a:r>
            <a:r>
              <a:rPr lang="en-US" altLang="en-US" b="1" dirty="0"/>
              <a:t> clearance (with cholesterol)</a:t>
            </a:r>
          </a:p>
          <a:p>
            <a:pPr fontAlgn="auto">
              <a:spcAft>
                <a:spcPts val="0"/>
              </a:spcAft>
              <a:defRPr/>
            </a:pPr>
            <a:r>
              <a:rPr lang="en-US" altLang="en-US" b="1" dirty="0"/>
              <a:t>APOE affects as many as 1700 different genetic factors (Rao et al., 2017)</a:t>
            </a:r>
          </a:p>
          <a:p>
            <a:pPr fontAlgn="auto">
              <a:spcAft>
                <a:spcPts val="0"/>
              </a:spcAft>
              <a:defRPr/>
            </a:pPr>
            <a:r>
              <a:rPr lang="en-US" altLang="en-US" b="1" dirty="0"/>
              <a:t>CAVEAT – the role of APOE protein variations (e2, e3, e4) in the causation of Alzheimer pathology has not been clarified</a:t>
            </a:r>
          </a:p>
          <a:p>
            <a:pPr lvl="1" fontAlgn="auto">
              <a:spcAft>
                <a:spcPts val="0"/>
              </a:spcAft>
              <a:defRPr/>
            </a:pPr>
            <a:r>
              <a:rPr lang="en-US" altLang="en-US" b="1" dirty="0"/>
              <a:t>FDA approval of 23&amp;me for providing results may be a tremendous benefit for scientists seeking to understand the role of APOE in AD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80795F4B-9B2D-40B1-81D6-5BC921E07DFA}"/>
              </a:ext>
            </a:extLst>
          </p:cNvPr>
          <p:cNvSpPr>
            <a:spLocks noGrp="1"/>
          </p:cNvSpPr>
          <p:nvPr>
            <p:ph type="title"/>
          </p:nvPr>
        </p:nvSpPr>
        <p:spPr>
          <a:xfrm>
            <a:off x="1285875" y="187325"/>
            <a:ext cx="8742363" cy="1352550"/>
          </a:xfrm>
        </p:spPr>
        <p:txBody>
          <a:bodyPr rtlCol="0">
            <a:normAutofit/>
          </a:bodyPr>
          <a:lstStyle/>
          <a:p>
            <a:pPr algn="ctr" eaLnBrk="1" fontAlgn="auto" hangingPunct="1">
              <a:spcAft>
                <a:spcPts val="0"/>
              </a:spcAft>
              <a:defRPr/>
            </a:pPr>
            <a:r>
              <a:rPr lang="en-US" altLang="en-US" sz="3000" b="1" dirty="0">
                <a:latin typeface="+mn-lt"/>
              </a:rPr>
              <a:t>APOE has been shown to play many roles.</a:t>
            </a:r>
            <a:br>
              <a:rPr lang="en-US" altLang="en-US" sz="3000" b="1" dirty="0">
                <a:latin typeface="+mn-lt"/>
              </a:rPr>
            </a:br>
            <a:r>
              <a:rPr lang="en-US" altLang="en-US" sz="3000" b="1" dirty="0">
                <a:latin typeface="+mn-lt"/>
              </a:rPr>
              <a:t>Which one is relevant for  Alzheimer Causation??</a:t>
            </a:r>
          </a:p>
        </p:txBody>
      </p:sp>
      <p:sp>
        <p:nvSpPr>
          <p:cNvPr id="104451" name="Rectangle 3">
            <a:extLst>
              <a:ext uri="{FF2B5EF4-FFF2-40B4-BE49-F238E27FC236}">
                <a16:creationId xmlns:a16="http://schemas.microsoft.com/office/drawing/2014/main" id="{F107117E-BDCE-4026-9297-EE5BD8580756}"/>
              </a:ext>
            </a:extLst>
          </p:cNvPr>
          <p:cNvSpPr>
            <a:spLocks noGrp="1" noChangeArrowheads="1"/>
          </p:cNvSpPr>
          <p:nvPr>
            <p:ph type="body" idx="1"/>
          </p:nvPr>
        </p:nvSpPr>
        <p:spPr>
          <a:xfrm>
            <a:off x="1285875" y="1730375"/>
            <a:ext cx="9810750" cy="4768850"/>
          </a:xfrm>
        </p:spPr>
        <p:txBody>
          <a:bodyPr rtlCol="0">
            <a:normAutofit fontScale="85000" lnSpcReduction="10000"/>
          </a:bodyPr>
          <a:lstStyle/>
          <a:p>
            <a:pPr eaLnBrk="1" fontAlgn="auto" hangingPunct="1">
              <a:spcAft>
                <a:spcPts val="0"/>
              </a:spcAft>
              <a:defRPr/>
            </a:pPr>
            <a:r>
              <a:rPr lang="en-US" altLang="en-US" b="1" dirty="0"/>
              <a:t>APOE (</a:t>
            </a:r>
            <a:r>
              <a:rPr lang="en-US" altLang="en-US" b="1" dirty="0" err="1"/>
              <a:t>apo</a:t>
            </a:r>
            <a:r>
              <a:rPr lang="en-US" altLang="en-US" b="1" dirty="0"/>
              <a:t>-</a:t>
            </a:r>
            <a:r>
              <a:rPr lang="en-US" altLang="en-US" b="1" dirty="0" err="1"/>
              <a:t>lipo</a:t>
            </a:r>
            <a:r>
              <a:rPr lang="en-US" altLang="en-US" b="1" dirty="0"/>
              <a:t>-protein E) is a cholesterol chaperone</a:t>
            </a:r>
          </a:p>
          <a:p>
            <a:pPr lvl="1" eaLnBrk="1" fontAlgn="auto" hangingPunct="1">
              <a:spcAft>
                <a:spcPts val="0"/>
              </a:spcAft>
              <a:defRPr/>
            </a:pPr>
            <a:r>
              <a:rPr lang="en-US" altLang="en-US" b="1" dirty="0"/>
              <a:t>Cholesterol </a:t>
            </a:r>
            <a:r>
              <a:rPr lang="en-US" altLang="en-US" b="1" dirty="0" err="1"/>
              <a:t>metabolsim</a:t>
            </a:r>
            <a:r>
              <a:rPr lang="en-US" altLang="en-US" b="1" dirty="0"/>
              <a:t> is a central part of synaptic plasticity (</a:t>
            </a:r>
            <a:r>
              <a:rPr lang="en-US" altLang="en-US" b="1" dirty="0" err="1"/>
              <a:t>Koudinov</a:t>
            </a:r>
            <a:r>
              <a:rPr lang="en-US" altLang="en-US" b="1" dirty="0"/>
              <a:t> &amp; </a:t>
            </a:r>
            <a:r>
              <a:rPr lang="en-US" altLang="en-US" b="1" dirty="0" err="1"/>
              <a:t>Koudinov</a:t>
            </a:r>
            <a:r>
              <a:rPr lang="en-US" altLang="en-US" b="1" dirty="0"/>
              <a:t>, 2001)</a:t>
            </a:r>
          </a:p>
          <a:p>
            <a:pPr lvl="1" eaLnBrk="1" fontAlgn="auto" hangingPunct="1">
              <a:spcAft>
                <a:spcPts val="0"/>
              </a:spcAft>
              <a:defRPr/>
            </a:pPr>
            <a:r>
              <a:rPr lang="en-US" altLang="en-US" b="1" dirty="0"/>
              <a:t>APOE may play a critical role in neuroplasticity, moving cholesterol from synapses being removed to  new synapses</a:t>
            </a:r>
          </a:p>
          <a:p>
            <a:pPr eaLnBrk="1" fontAlgn="auto" hangingPunct="1">
              <a:spcAft>
                <a:spcPts val="0"/>
              </a:spcAft>
              <a:defRPr/>
            </a:pPr>
            <a:r>
              <a:rPr lang="en-US" altLang="en-US" b="1" dirty="0"/>
              <a:t>Younger APOE-e4 carriers may have better memory, but burn out the neurons most involved in neuroplasticity, leading to Alzheimer pathology</a:t>
            </a:r>
          </a:p>
          <a:p>
            <a:pPr eaLnBrk="1" fontAlgn="auto" hangingPunct="1">
              <a:spcAft>
                <a:spcPts val="0"/>
              </a:spcAft>
              <a:defRPr/>
            </a:pPr>
            <a:r>
              <a:rPr lang="en-US" altLang="en-US" b="1" dirty="0"/>
              <a:t>APOE may affect APP transcription</a:t>
            </a:r>
          </a:p>
          <a:p>
            <a:pPr eaLnBrk="1" fontAlgn="auto" hangingPunct="1">
              <a:spcAft>
                <a:spcPts val="0"/>
              </a:spcAft>
              <a:defRPr/>
            </a:pPr>
            <a:r>
              <a:rPr lang="en-US" altLang="en-US" b="1" dirty="0"/>
              <a:t>APOE may play a role in </a:t>
            </a:r>
            <a:r>
              <a:rPr lang="en-US" altLang="en-US" b="1" dirty="0" err="1"/>
              <a:t>Abeta</a:t>
            </a:r>
            <a:r>
              <a:rPr lang="en-US" altLang="en-US" b="1" dirty="0"/>
              <a:t> clearance</a:t>
            </a:r>
          </a:p>
          <a:p>
            <a:pPr eaLnBrk="1" fontAlgn="auto" hangingPunct="1">
              <a:spcAft>
                <a:spcPts val="0"/>
              </a:spcAft>
              <a:defRPr/>
            </a:pPr>
            <a:r>
              <a:rPr lang="en-US" altLang="en-US" b="1" dirty="0"/>
              <a:t>APOE affects as many as 1700 different genetic factors (Rao, 2017)</a:t>
            </a:r>
          </a:p>
          <a:p>
            <a:pPr eaLnBrk="1" fontAlgn="auto" hangingPunct="1">
              <a:spcAft>
                <a:spcPts val="0"/>
              </a:spcAft>
              <a:defRPr/>
            </a:pPr>
            <a:r>
              <a:rPr lang="en-US" altLang="en-US" b="1" dirty="0"/>
              <a:t>CAVEAT – the role of APOE protein variations (e2, e3, e4) in the causation of Alzheimer pathology has not been clarified</a:t>
            </a:r>
          </a:p>
          <a:p>
            <a:pPr lvl="1" eaLnBrk="1" fontAlgn="auto" hangingPunct="1">
              <a:spcAft>
                <a:spcPts val="0"/>
              </a:spcAft>
              <a:defRPr/>
            </a:pPr>
            <a:r>
              <a:rPr lang="en-US" altLang="en-US" b="1" dirty="0"/>
              <a:t>FDA approval of 23&amp;me for providing results may be a tremendous benefit for scientists seeking to understand the role of APOE in AD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387B057-D2DE-4CE5-B703-3C1102DB378A}"/>
              </a:ext>
            </a:extLst>
          </p:cNvPr>
          <p:cNvSpPr>
            <a:spLocks noGrp="1"/>
          </p:cNvSpPr>
          <p:nvPr>
            <p:ph type="title" idx="4294967295"/>
          </p:nvPr>
        </p:nvSpPr>
        <p:spPr>
          <a:xfrm>
            <a:off x="1066800" y="0"/>
            <a:ext cx="9144000" cy="1371600"/>
          </a:xfrm>
        </p:spPr>
        <p:txBody>
          <a:bodyPr rtlCol="0">
            <a:normAutofit/>
          </a:bodyPr>
          <a:lstStyle/>
          <a:p>
            <a:pPr algn="ctr" eaLnBrk="1" fontAlgn="auto" hangingPunct="1">
              <a:spcAft>
                <a:spcPts val="0"/>
              </a:spcAft>
              <a:defRPr/>
            </a:pPr>
            <a:r>
              <a:rPr lang="en-US" altLang="en-US" sz="3600" b="1" dirty="0">
                <a:latin typeface="+mn-lt"/>
              </a:rPr>
              <a:t>Relative  Risk  Factors  for Alzheimer’s  Disease </a:t>
            </a:r>
            <a:r>
              <a:rPr lang="en-US" altLang="en-US" sz="3600" dirty="0"/>
              <a:t>(after age of early onset genotypes)</a:t>
            </a:r>
          </a:p>
        </p:txBody>
      </p:sp>
      <p:sp>
        <p:nvSpPr>
          <p:cNvPr id="187395" name="Rectangle 3">
            <a:extLst>
              <a:ext uri="{FF2B5EF4-FFF2-40B4-BE49-F238E27FC236}">
                <a16:creationId xmlns:a16="http://schemas.microsoft.com/office/drawing/2014/main" id="{35D89207-BCBB-44E0-BEA0-B684F3BBF8C1}"/>
              </a:ext>
            </a:extLst>
          </p:cNvPr>
          <p:cNvSpPr>
            <a:spLocks noGrp="1" noChangeArrowheads="1"/>
          </p:cNvSpPr>
          <p:nvPr>
            <p:ph type="body" idx="4294967295"/>
          </p:nvPr>
        </p:nvSpPr>
        <p:spPr>
          <a:xfrm>
            <a:off x="1804988" y="1266825"/>
            <a:ext cx="8305800" cy="4933950"/>
          </a:xfrm>
        </p:spPr>
        <p:txBody>
          <a:bodyPr rtlCol="0">
            <a:normAutofit lnSpcReduction="10000"/>
          </a:bodyPr>
          <a:lstStyle/>
          <a:p>
            <a:pPr eaLnBrk="1" fontAlgn="auto" hangingPunct="1">
              <a:lnSpc>
                <a:spcPct val="80000"/>
              </a:lnSpc>
              <a:spcAft>
                <a:spcPts val="0"/>
              </a:spcAft>
              <a:defRPr/>
            </a:pPr>
            <a:r>
              <a:rPr lang="en-US" altLang="en-US" sz="2000" dirty="0"/>
              <a:t>APOE-e4 genotype vs e3/3	1 allele x 3.5;   2 alleles x 13.13</a:t>
            </a:r>
          </a:p>
          <a:p>
            <a:pPr eaLnBrk="1" fontAlgn="auto" hangingPunct="1">
              <a:lnSpc>
                <a:spcPct val="80000"/>
              </a:lnSpc>
              <a:spcAft>
                <a:spcPts val="0"/>
              </a:spcAft>
              <a:defRPr/>
            </a:pPr>
            <a:r>
              <a:rPr lang="en-US" altLang="en-US" sz="2000" dirty="0"/>
              <a:t>Family history of dementia	3.5 (2.6 - 4.6)</a:t>
            </a:r>
          </a:p>
          <a:p>
            <a:pPr eaLnBrk="1" fontAlgn="auto" hangingPunct="1">
              <a:lnSpc>
                <a:spcPct val="80000"/>
              </a:lnSpc>
              <a:spcAft>
                <a:spcPts val="0"/>
              </a:spcAft>
              <a:defRPr/>
            </a:pPr>
            <a:r>
              <a:rPr lang="en-US" altLang="en-US" sz="2000" dirty="0"/>
              <a:t>Family history - Downs 		2.7 (1.2 - 5.7)  (rare)</a:t>
            </a:r>
          </a:p>
          <a:p>
            <a:pPr eaLnBrk="1" fontAlgn="auto" hangingPunct="1">
              <a:lnSpc>
                <a:spcPct val="80000"/>
              </a:lnSpc>
              <a:spcAft>
                <a:spcPts val="0"/>
              </a:spcAft>
              <a:defRPr/>
            </a:pPr>
            <a:r>
              <a:rPr lang="en-US" altLang="en-US" sz="2000" dirty="0"/>
              <a:t>Family history - Parkinson’s	2.4 (1.0 - 5.8)</a:t>
            </a:r>
          </a:p>
          <a:p>
            <a:pPr eaLnBrk="1" fontAlgn="auto" hangingPunct="1">
              <a:lnSpc>
                <a:spcPct val="80000"/>
              </a:lnSpc>
              <a:spcAft>
                <a:spcPts val="0"/>
              </a:spcAft>
              <a:defRPr/>
            </a:pPr>
            <a:r>
              <a:rPr lang="en-US" altLang="en-US" sz="2000" dirty="0"/>
              <a:t>Obese, large abdomen		3.6</a:t>
            </a:r>
          </a:p>
          <a:p>
            <a:pPr eaLnBrk="1" fontAlgn="auto" hangingPunct="1">
              <a:lnSpc>
                <a:spcPct val="80000"/>
              </a:lnSpc>
              <a:spcAft>
                <a:spcPts val="0"/>
              </a:spcAft>
              <a:defRPr/>
            </a:pPr>
            <a:r>
              <a:rPr lang="en-US" altLang="en-US" sz="2000" dirty="0"/>
              <a:t>Maternal age &gt; 40 years		1.7 (1.0 - 2.9)</a:t>
            </a:r>
          </a:p>
          <a:p>
            <a:pPr eaLnBrk="1" fontAlgn="auto" hangingPunct="1">
              <a:lnSpc>
                <a:spcPct val="80000"/>
              </a:lnSpc>
              <a:spcAft>
                <a:spcPts val="0"/>
              </a:spcAft>
              <a:defRPr/>
            </a:pPr>
            <a:r>
              <a:rPr lang="en-US" altLang="en-US" sz="2000" dirty="0"/>
              <a:t>Head trauma (with LOC)		1.8 (1.3 - 2.7)</a:t>
            </a:r>
          </a:p>
          <a:p>
            <a:pPr eaLnBrk="1" fontAlgn="auto" hangingPunct="1">
              <a:lnSpc>
                <a:spcPct val="80000"/>
              </a:lnSpc>
              <a:spcAft>
                <a:spcPts val="0"/>
              </a:spcAft>
              <a:defRPr/>
            </a:pPr>
            <a:r>
              <a:rPr lang="en-US" altLang="en-US" sz="2000" dirty="0"/>
              <a:t>History of depression		1.8 (1.3 - 2.7)</a:t>
            </a:r>
          </a:p>
          <a:p>
            <a:pPr eaLnBrk="1" fontAlgn="auto" hangingPunct="1">
              <a:lnSpc>
                <a:spcPct val="80000"/>
              </a:lnSpc>
              <a:spcAft>
                <a:spcPts val="0"/>
              </a:spcAft>
              <a:defRPr/>
            </a:pPr>
            <a:r>
              <a:rPr lang="en-US" altLang="en-US" sz="2000" dirty="0"/>
              <a:t>History of hypothyroidism	2.3 (1.0 - 5.4)</a:t>
            </a:r>
          </a:p>
          <a:p>
            <a:pPr eaLnBrk="1" fontAlgn="auto" hangingPunct="1">
              <a:lnSpc>
                <a:spcPct val="80000"/>
              </a:lnSpc>
              <a:spcAft>
                <a:spcPts val="0"/>
              </a:spcAft>
              <a:defRPr/>
            </a:pPr>
            <a:r>
              <a:rPr lang="en-US" altLang="en-US" sz="2000" dirty="0"/>
              <a:t>History of severe headache	0.7 (0.5 - 1.0)</a:t>
            </a:r>
          </a:p>
          <a:p>
            <a:pPr eaLnBrk="1" fontAlgn="auto" hangingPunct="1">
              <a:lnSpc>
                <a:spcPct val="80000"/>
              </a:lnSpc>
              <a:spcAft>
                <a:spcPts val="0"/>
              </a:spcAft>
              <a:defRPr/>
            </a:pPr>
            <a:r>
              <a:rPr lang="en-US" altLang="en-US" sz="2000" dirty="0"/>
              <a:t>History of “statin” use		0.3  (and hypercholesterolemia)</a:t>
            </a:r>
          </a:p>
          <a:p>
            <a:pPr eaLnBrk="1" fontAlgn="auto" hangingPunct="1">
              <a:lnSpc>
                <a:spcPct val="80000"/>
              </a:lnSpc>
              <a:spcAft>
                <a:spcPts val="0"/>
              </a:spcAft>
              <a:defRPr/>
            </a:pPr>
            <a:r>
              <a:rPr lang="en-US" altLang="en-US" sz="2000" dirty="0"/>
              <a:t>NSAID use			0.2 (0.05 – 0.83) (and arthritis)</a:t>
            </a:r>
          </a:p>
          <a:p>
            <a:pPr eaLnBrk="1" fontAlgn="auto" hangingPunct="1">
              <a:lnSpc>
                <a:spcPct val="80000"/>
              </a:lnSpc>
              <a:spcAft>
                <a:spcPts val="0"/>
              </a:spcAft>
              <a:defRPr/>
            </a:pPr>
            <a:r>
              <a:rPr lang="en-US" altLang="en-US" sz="2000" dirty="0"/>
              <a:t>Use of NSAIDs, ASA, H2-blockers	0.09</a:t>
            </a:r>
          </a:p>
          <a:p>
            <a:pPr eaLnBrk="1" fontAlgn="auto" hangingPunct="1">
              <a:lnSpc>
                <a:spcPct val="80000"/>
              </a:lnSpc>
              <a:spcAft>
                <a:spcPts val="0"/>
              </a:spcAft>
              <a:defRPr/>
            </a:pPr>
            <a:r>
              <a:rPr lang="en-US" altLang="en-US" sz="2000" dirty="0"/>
              <a:t>Exercise			0.1</a:t>
            </a:r>
          </a:p>
          <a:p>
            <a:pPr eaLnBrk="1" fontAlgn="auto" hangingPunct="1">
              <a:lnSpc>
                <a:spcPct val="80000"/>
              </a:lnSpc>
              <a:spcAft>
                <a:spcPts val="0"/>
              </a:spcAft>
              <a:defRPr/>
            </a:pPr>
            <a:endParaRPr lang="en-US" altLang="en-US" sz="2000" dirty="0"/>
          </a:p>
        </p:txBody>
      </p:sp>
      <p:sp>
        <p:nvSpPr>
          <p:cNvPr id="4100" name="Rectangle 4">
            <a:extLst>
              <a:ext uri="{FF2B5EF4-FFF2-40B4-BE49-F238E27FC236}">
                <a16:creationId xmlns:a16="http://schemas.microsoft.com/office/drawing/2014/main" id="{2239243E-7292-BE60-CA0A-1D13E4DFF504}"/>
              </a:ext>
            </a:extLst>
          </p:cNvPr>
          <p:cNvSpPr>
            <a:spLocks noChangeArrowheads="1"/>
          </p:cNvSpPr>
          <p:nvPr/>
        </p:nvSpPr>
        <p:spPr bwMode="auto">
          <a:xfrm>
            <a:off x="2362200" y="762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4400">
              <a:solidFill>
                <a:schemeClr val="tx2"/>
              </a:solidFill>
              <a:latin typeface="Arial" panose="020B0604020202020204" pitchFamily="34" charset="0"/>
            </a:endParaRPr>
          </a:p>
        </p:txBody>
      </p:sp>
      <p:sp>
        <p:nvSpPr>
          <p:cNvPr id="4101" name="Rectangle 5">
            <a:extLst>
              <a:ext uri="{FF2B5EF4-FFF2-40B4-BE49-F238E27FC236}">
                <a16:creationId xmlns:a16="http://schemas.microsoft.com/office/drawing/2014/main" id="{641E8969-55EC-C649-FD2F-26C2C94C2B8A}"/>
              </a:ext>
            </a:extLst>
          </p:cNvPr>
          <p:cNvSpPr>
            <a:spLocks noChangeArrowheads="1"/>
          </p:cNvSpPr>
          <p:nvPr/>
        </p:nvSpPr>
        <p:spPr bwMode="auto">
          <a:xfrm>
            <a:off x="2362200" y="2133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FontTx/>
              <a:buChar char="•"/>
            </a:pPr>
            <a:endParaRPr lang="en-US" altLang="en-US" sz="3200">
              <a:latin typeface="Arial" panose="020B0604020202020204" pitchFamily="34" charset="0"/>
            </a:endParaRPr>
          </a:p>
        </p:txBody>
      </p:sp>
      <p:sp>
        <p:nvSpPr>
          <p:cNvPr id="4102" name="Text Box 6">
            <a:extLst>
              <a:ext uri="{FF2B5EF4-FFF2-40B4-BE49-F238E27FC236}">
                <a16:creationId xmlns:a16="http://schemas.microsoft.com/office/drawing/2014/main" id="{C802E424-05E1-2347-1496-2D34BD4165AB}"/>
              </a:ext>
            </a:extLst>
          </p:cNvPr>
          <p:cNvSpPr txBox="1">
            <a:spLocks noChangeArrowheads="1"/>
          </p:cNvSpPr>
          <p:nvPr/>
        </p:nvSpPr>
        <p:spPr bwMode="auto">
          <a:xfrm>
            <a:off x="1828800" y="6096000"/>
            <a:ext cx="86280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a:latin typeface="Times New Roman" panose="02020603050405020304" pitchFamily="18" charset="0"/>
              </a:rPr>
              <a:t>Roca, 1994; ‘t Veld et al., 2001, Breitner et al., 1998, Wolozin et al., 2000; Horder et al., 2918</a:t>
            </a:r>
          </a:p>
        </p:txBody>
      </p:sp>
    </p:spTree>
    <p:custDataLst>
      <p:tags r:id="rId1"/>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a:extLst>
              <a:ext uri="{FF2B5EF4-FFF2-40B4-BE49-F238E27FC236}">
                <a16:creationId xmlns:a16="http://schemas.microsoft.com/office/drawing/2014/main" id="{68425A10-F864-C4ED-8933-0C111ADD4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325438"/>
            <a:ext cx="5408613" cy="602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Box 2">
            <a:extLst>
              <a:ext uri="{FF2B5EF4-FFF2-40B4-BE49-F238E27FC236}">
                <a16:creationId xmlns:a16="http://schemas.microsoft.com/office/drawing/2014/main" id="{B587C523-9FA7-9254-A54F-2FC0D47A9735}"/>
              </a:ext>
            </a:extLst>
          </p:cNvPr>
          <p:cNvSpPr txBox="1">
            <a:spLocks noChangeArrowheads="1"/>
          </p:cNvSpPr>
          <p:nvPr/>
        </p:nvSpPr>
        <p:spPr bwMode="auto">
          <a:xfrm>
            <a:off x="7434263" y="5764213"/>
            <a:ext cx="4302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latin typeface="Arial" panose="020B0604020202020204" pitchFamily="34" charset="0"/>
              </a:rPr>
              <a:t>Theendakara et al., Mol Neurobiol, 2017</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a:extLst>
              <a:ext uri="{FF2B5EF4-FFF2-40B4-BE49-F238E27FC236}">
                <a16:creationId xmlns:a16="http://schemas.microsoft.com/office/drawing/2014/main" id="{C24B7912-A60E-F1AD-5709-55244313E9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038" y="190500"/>
            <a:ext cx="10442575" cy="620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Box 2">
            <a:extLst>
              <a:ext uri="{FF2B5EF4-FFF2-40B4-BE49-F238E27FC236}">
                <a16:creationId xmlns:a16="http://schemas.microsoft.com/office/drawing/2014/main" id="{80EFCD69-995A-2B08-5995-195247B70249}"/>
              </a:ext>
            </a:extLst>
          </p:cNvPr>
          <p:cNvSpPr txBox="1">
            <a:spLocks noChangeArrowheads="1"/>
          </p:cNvSpPr>
          <p:nvPr/>
        </p:nvSpPr>
        <p:spPr bwMode="auto">
          <a:xfrm>
            <a:off x="661988" y="6394450"/>
            <a:ext cx="27574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latin typeface="Arial" panose="020B0604020202020204" pitchFamily="34" charset="0"/>
              </a:rPr>
              <a:t>Shi et al., Nature, 2017</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a:extLst>
              <a:ext uri="{FF2B5EF4-FFF2-40B4-BE49-F238E27FC236}">
                <a16:creationId xmlns:a16="http://schemas.microsoft.com/office/drawing/2014/main" id="{A48D6975-D025-BBE7-1F02-0BA3F3F606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8475" y="3200400"/>
            <a:ext cx="8653463"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2">
            <a:extLst>
              <a:ext uri="{FF2B5EF4-FFF2-40B4-BE49-F238E27FC236}">
                <a16:creationId xmlns:a16="http://schemas.microsoft.com/office/drawing/2014/main" id="{BFA5BB48-4CC1-E567-0E84-D6A760CB6E80}"/>
              </a:ext>
            </a:extLst>
          </p:cNvPr>
          <p:cNvSpPr txBox="1">
            <a:spLocks noChangeArrowheads="1"/>
          </p:cNvSpPr>
          <p:nvPr/>
        </p:nvSpPr>
        <p:spPr bwMode="auto">
          <a:xfrm>
            <a:off x="6400800" y="6488113"/>
            <a:ext cx="434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t>Huang, Zhou, Wernig, Sudhof, Cell, 2017</a:t>
            </a:r>
          </a:p>
        </p:txBody>
      </p:sp>
      <p:pic>
        <p:nvPicPr>
          <p:cNvPr id="32772" name="Picture 1">
            <a:extLst>
              <a:ext uri="{FF2B5EF4-FFF2-40B4-BE49-F238E27FC236}">
                <a16:creationId xmlns:a16="http://schemas.microsoft.com/office/drawing/2014/main" id="{ED77FFE6-C9B4-0FB0-C92F-03F6538F3C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60363"/>
            <a:ext cx="5330825"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a:extLst>
              <a:ext uri="{FF2B5EF4-FFF2-40B4-BE49-F238E27FC236}">
                <a16:creationId xmlns:a16="http://schemas.microsoft.com/office/drawing/2014/main" id="{CEA4E242-B750-EF96-D708-A5AD6693C3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3338"/>
            <a:ext cx="6869113" cy="68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Box 2">
            <a:extLst>
              <a:ext uri="{FF2B5EF4-FFF2-40B4-BE49-F238E27FC236}">
                <a16:creationId xmlns:a16="http://schemas.microsoft.com/office/drawing/2014/main" id="{3087E244-0641-DCC8-3C8E-961790C9D61A}"/>
              </a:ext>
            </a:extLst>
          </p:cNvPr>
          <p:cNvSpPr txBox="1">
            <a:spLocks noChangeArrowheads="1"/>
          </p:cNvSpPr>
          <p:nvPr/>
        </p:nvSpPr>
        <p:spPr bwMode="auto">
          <a:xfrm>
            <a:off x="8610600" y="5638800"/>
            <a:ext cx="16811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t>Huang,Zhou,</a:t>
            </a:r>
          </a:p>
          <a:p>
            <a:pPr eaLnBrk="1" hangingPunct="1">
              <a:lnSpc>
                <a:spcPct val="100000"/>
              </a:lnSpc>
              <a:spcBef>
                <a:spcPct val="0"/>
              </a:spcBef>
              <a:buFontTx/>
              <a:buNone/>
            </a:pPr>
            <a:r>
              <a:rPr lang="en-US" altLang="en-US" sz="1800"/>
              <a:t>Wernig,Sudhof, </a:t>
            </a:r>
          </a:p>
          <a:p>
            <a:pPr eaLnBrk="1" hangingPunct="1">
              <a:lnSpc>
                <a:spcPct val="100000"/>
              </a:lnSpc>
              <a:spcBef>
                <a:spcPct val="0"/>
              </a:spcBef>
              <a:buFontTx/>
              <a:buNone/>
            </a:pPr>
            <a:r>
              <a:rPr lang="en-US" altLang="en-US" sz="1800"/>
              <a:t>Cell, 2017</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F7CD4-8422-7028-9796-7D9323B706A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ED2090E-B333-DECF-1F89-062F94260615}"/>
              </a:ext>
            </a:extLst>
          </p:cNvPr>
          <p:cNvSpPr txBox="1"/>
          <p:nvPr/>
        </p:nvSpPr>
        <p:spPr>
          <a:xfrm>
            <a:off x="634242" y="181873"/>
            <a:ext cx="10923515" cy="646331"/>
          </a:xfrm>
          <a:prstGeom prst="rect">
            <a:avLst/>
          </a:prstGeom>
          <a:noFill/>
        </p:spPr>
        <p:txBody>
          <a:bodyPr wrap="square" rtlCol="0">
            <a:spAutoFit/>
          </a:bodyPr>
          <a:lstStyle/>
          <a:p>
            <a:r>
              <a:rPr lang="en-US" sz="3600" b="1" dirty="0"/>
              <a:t>Forming a polygenic risk score – www.axgen.us</a:t>
            </a:r>
          </a:p>
        </p:txBody>
      </p:sp>
      <p:pic>
        <p:nvPicPr>
          <p:cNvPr id="2" name="Picture 1" descr="A screenshot of a computer&#10;&#10;Description automatically generated">
            <a:extLst>
              <a:ext uri="{FF2B5EF4-FFF2-40B4-BE49-F238E27FC236}">
                <a16:creationId xmlns:a16="http://schemas.microsoft.com/office/drawing/2014/main" id="{65A4273C-1223-231B-574A-786316914B0C}"/>
              </a:ext>
            </a:extLst>
          </p:cNvPr>
          <p:cNvPicPr>
            <a:picLocks noChangeAspect="1"/>
          </p:cNvPicPr>
          <p:nvPr/>
        </p:nvPicPr>
        <p:blipFill rotWithShape="1">
          <a:blip r:embed="rId3"/>
          <a:srcRect l="62051" t="23443" r="12586" b="37240"/>
          <a:stretch/>
        </p:blipFill>
        <p:spPr bwMode="auto">
          <a:xfrm>
            <a:off x="1628702" y="933339"/>
            <a:ext cx="8934596" cy="57427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87174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A43A45C6-9368-513B-4642-E26925BDA912}"/>
              </a:ext>
            </a:extLst>
          </p:cNvPr>
          <p:cNvSpPr>
            <a:spLocks noGrp="1"/>
          </p:cNvSpPr>
          <p:nvPr>
            <p:ph type="title"/>
          </p:nvPr>
        </p:nvSpPr>
        <p:spPr>
          <a:xfrm>
            <a:off x="1112838" y="152400"/>
            <a:ext cx="10180637" cy="1066800"/>
          </a:xfrm>
        </p:spPr>
        <p:txBody>
          <a:bodyPr/>
          <a:lstStyle/>
          <a:p>
            <a:r>
              <a:rPr lang="en-US" altLang="en-US" sz="4000" b="1"/>
              <a:t>Are we ready to do genetic testing to predict AD?</a:t>
            </a:r>
          </a:p>
        </p:txBody>
      </p:sp>
      <p:sp>
        <p:nvSpPr>
          <p:cNvPr id="165891" name="Rectangle 3">
            <a:extLst>
              <a:ext uri="{FF2B5EF4-FFF2-40B4-BE49-F238E27FC236}">
                <a16:creationId xmlns:a16="http://schemas.microsoft.com/office/drawing/2014/main" id="{756420D3-AB4F-4719-90BE-B872C9A7A8E6}"/>
              </a:ext>
            </a:extLst>
          </p:cNvPr>
          <p:cNvSpPr>
            <a:spLocks noGrp="1" noChangeArrowheads="1"/>
          </p:cNvSpPr>
          <p:nvPr>
            <p:ph type="body" idx="1"/>
          </p:nvPr>
        </p:nvSpPr>
        <p:spPr>
          <a:xfrm>
            <a:off x="1327150" y="1250950"/>
            <a:ext cx="9802813" cy="5105400"/>
          </a:xfrm>
        </p:spPr>
        <p:txBody>
          <a:bodyPr rtlCol="0">
            <a:normAutofit fontScale="92500" lnSpcReduction="10000"/>
          </a:bodyPr>
          <a:lstStyle/>
          <a:p>
            <a:pPr fontAlgn="auto">
              <a:spcAft>
                <a:spcPts val="0"/>
              </a:spcAft>
              <a:defRPr/>
            </a:pPr>
            <a:r>
              <a:rPr lang="en-US" altLang="en-US" dirty="0"/>
              <a:t>How much danger is involved, is genetic counselling needed?</a:t>
            </a:r>
          </a:p>
          <a:p>
            <a:pPr lvl="1" fontAlgn="auto">
              <a:spcAft>
                <a:spcPts val="0"/>
              </a:spcAft>
              <a:defRPr/>
            </a:pPr>
            <a:r>
              <a:rPr lang="en-US" altLang="en-US" dirty="0"/>
              <a:t>Does genotype knowledge have adverse effects – anxiety, depression, suicide?</a:t>
            </a:r>
          </a:p>
          <a:p>
            <a:pPr fontAlgn="auto">
              <a:spcAft>
                <a:spcPts val="0"/>
              </a:spcAft>
              <a:defRPr/>
            </a:pPr>
            <a:r>
              <a:rPr lang="en-US" altLang="en-US" dirty="0"/>
              <a:t>Are recommendations against genetic testing “paternalistic”?</a:t>
            </a:r>
          </a:p>
          <a:p>
            <a:pPr lvl="1" fontAlgn="auto">
              <a:spcAft>
                <a:spcPts val="0"/>
              </a:spcAft>
              <a:defRPr/>
            </a:pPr>
            <a:r>
              <a:rPr lang="en-US" altLang="en-US" dirty="0"/>
              <a:t>Like not telling someone they have cancer or another untreatable disease</a:t>
            </a:r>
          </a:p>
          <a:p>
            <a:pPr fontAlgn="auto">
              <a:spcAft>
                <a:spcPts val="0"/>
              </a:spcAft>
              <a:defRPr/>
            </a:pPr>
            <a:r>
              <a:rPr lang="en-US" altLang="en-US" dirty="0"/>
              <a:t>The family members may want to know (but may not have a choice)</a:t>
            </a:r>
          </a:p>
          <a:p>
            <a:pPr fontAlgn="auto">
              <a:spcAft>
                <a:spcPts val="0"/>
              </a:spcAft>
              <a:defRPr/>
            </a:pPr>
            <a:r>
              <a:rPr lang="en-US" altLang="en-US" dirty="0"/>
              <a:t>Informed individuals can make more powerful financial decisions based on this knowledge</a:t>
            </a:r>
          </a:p>
          <a:p>
            <a:pPr lvl="1" fontAlgn="auto">
              <a:spcAft>
                <a:spcPts val="0"/>
              </a:spcAft>
              <a:defRPr/>
            </a:pPr>
            <a:r>
              <a:rPr lang="en-US" altLang="en-US" dirty="0"/>
              <a:t>Should insurance companies implement changes in actuarial calculations</a:t>
            </a:r>
          </a:p>
          <a:p>
            <a:pPr fontAlgn="auto">
              <a:spcAft>
                <a:spcPts val="0"/>
              </a:spcAft>
              <a:defRPr/>
            </a:pPr>
            <a:r>
              <a:rPr lang="en-US" altLang="en-US" dirty="0"/>
              <a:t>Those at risk can seek more frequent testing</a:t>
            </a:r>
          </a:p>
          <a:p>
            <a:pPr lvl="1" fontAlgn="auto">
              <a:spcAft>
                <a:spcPts val="0"/>
              </a:spcAft>
              <a:defRPr/>
            </a:pPr>
            <a:r>
              <a:rPr lang="en-US" altLang="en-US" dirty="0"/>
              <a:t>This is the best opportunity for early recognition</a:t>
            </a:r>
          </a:p>
          <a:p>
            <a:pPr lvl="1" fontAlgn="auto">
              <a:spcAft>
                <a:spcPts val="0"/>
              </a:spcAft>
              <a:defRPr/>
            </a:pPr>
            <a:r>
              <a:rPr lang="en-US" altLang="en-US" dirty="0"/>
              <a:t>Those at decreased risk can focus on other issues</a:t>
            </a:r>
          </a:p>
          <a:p>
            <a:pPr fontAlgn="auto">
              <a:spcAft>
                <a:spcPts val="0"/>
              </a:spcAft>
              <a:defRPr/>
            </a:pPr>
            <a:r>
              <a:rPr lang="en-US" altLang="en-US" dirty="0"/>
              <a:t>Those at risk will be better advocates for research (like HIV)</a:t>
            </a:r>
          </a:p>
          <a:p>
            <a:pPr fontAlgn="auto">
              <a:spcAft>
                <a:spcPts val="0"/>
              </a:spcAft>
              <a:defRPr/>
            </a:pPr>
            <a:r>
              <a:rPr lang="en-US" altLang="en-US" dirty="0"/>
              <a:t>Specific preventive treatments can be developed by genetic factor</a:t>
            </a:r>
          </a:p>
          <a:p>
            <a:pPr fontAlgn="auto">
              <a:spcAft>
                <a:spcPts val="0"/>
              </a:spcAft>
              <a:defRPr/>
            </a:pPr>
            <a:endParaRPr lang="en-US" altLang="en-US" dirty="0"/>
          </a:p>
          <a:p>
            <a:pPr lvl="1" fontAlgn="auto">
              <a:spcAft>
                <a:spcPts val="0"/>
              </a:spcAft>
              <a:defRPr/>
            </a:pPr>
            <a:endParaRPr lang="en-US" altLang="en-US" dirty="0"/>
          </a:p>
          <a:p>
            <a:pPr lvl="1" fontAlgn="auto">
              <a:spcAft>
                <a:spcPts val="0"/>
              </a:spcAft>
              <a:buFontTx/>
              <a:buNone/>
              <a:defRPr/>
            </a:pPr>
            <a:endParaRPr lang="en-US" altLang="en-US" dirty="0"/>
          </a:p>
          <a:p>
            <a:pPr lvl="1" fontAlgn="auto">
              <a:spcAft>
                <a:spcPts val="0"/>
              </a:spcAft>
              <a:buFontTx/>
              <a:buNone/>
              <a:defRPr/>
            </a:pPr>
            <a:endParaRPr lang="en-US" altLang="en-US" dirty="0"/>
          </a:p>
          <a:p>
            <a:pPr lvl="1" fontAlgn="auto">
              <a:spcAft>
                <a:spcPts val="0"/>
              </a:spcAft>
              <a:buFontTx/>
              <a:buNone/>
              <a:defRPr/>
            </a:pPr>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57A6441E-A09F-4BC9-8F50-F61B54740DC2}"/>
              </a:ext>
            </a:extLst>
          </p:cNvPr>
          <p:cNvSpPr>
            <a:spLocks noGrp="1"/>
          </p:cNvSpPr>
          <p:nvPr>
            <p:ph type="title" idx="4294967295"/>
          </p:nvPr>
        </p:nvSpPr>
        <p:spPr>
          <a:xfrm>
            <a:off x="884238" y="423863"/>
            <a:ext cx="10409237" cy="1020762"/>
          </a:xfrm>
        </p:spPr>
        <p:txBody>
          <a:bodyPr rtlCol="0" anchor="b" anchorCtr="1">
            <a:normAutofit/>
          </a:bodyPr>
          <a:lstStyle/>
          <a:p>
            <a:pPr algn="ctr" fontAlgn="auto">
              <a:spcAft>
                <a:spcPts val="0"/>
              </a:spcAft>
              <a:defRPr/>
            </a:pPr>
            <a:r>
              <a:rPr lang="en-US" altLang="en-US" sz="3200" b="1" dirty="0">
                <a:latin typeface="+mn-lt"/>
              </a:rPr>
              <a:t>Future directions for Alzheimer genetics:  </a:t>
            </a:r>
            <a:br>
              <a:rPr lang="en-US" altLang="en-US" sz="3200" b="1" dirty="0">
                <a:latin typeface="+mn-lt"/>
              </a:rPr>
            </a:br>
            <a:r>
              <a:rPr lang="en-US" altLang="en-US" sz="3200" b="1" dirty="0">
                <a:latin typeface="+mn-lt"/>
              </a:rPr>
              <a:t>prevention and early treatment</a:t>
            </a:r>
          </a:p>
        </p:txBody>
      </p:sp>
      <p:sp>
        <p:nvSpPr>
          <p:cNvPr id="54275" name="Rectangle 3">
            <a:extLst>
              <a:ext uri="{FF2B5EF4-FFF2-40B4-BE49-F238E27FC236}">
                <a16:creationId xmlns:a16="http://schemas.microsoft.com/office/drawing/2014/main" id="{F5A2E728-5F74-4B3F-ACA0-4C334266C9B7}"/>
              </a:ext>
            </a:extLst>
          </p:cNvPr>
          <p:cNvSpPr>
            <a:spLocks noGrp="1" noChangeArrowheads="1"/>
          </p:cNvSpPr>
          <p:nvPr>
            <p:ph type="body" idx="4294967295"/>
          </p:nvPr>
        </p:nvSpPr>
        <p:spPr>
          <a:xfrm>
            <a:off x="1012825" y="1350963"/>
            <a:ext cx="10556875" cy="5235575"/>
          </a:xfrm>
        </p:spPr>
        <p:txBody>
          <a:bodyPr rtlCol="0" anchor="ctr" anchorCtr="1">
            <a:normAutofit/>
          </a:bodyPr>
          <a:lstStyle/>
          <a:p>
            <a:pPr fontAlgn="auto">
              <a:lnSpc>
                <a:spcPct val="80000"/>
              </a:lnSpc>
              <a:spcAft>
                <a:spcPts val="0"/>
              </a:spcAft>
              <a:defRPr/>
            </a:pPr>
            <a:r>
              <a:rPr lang="en-US" altLang="en-US" dirty="0"/>
              <a:t>Understanding the Genes is the key to treating and preventing AD</a:t>
            </a:r>
          </a:p>
          <a:p>
            <a:pPr fontAlgn="auto">
              <a:lnSpc>
                <a:spcPct val="80000"/>
              </a:lnSpc>
              <a:spcAft>
                <a:spcPts val="0"/>
              </a:spcAft>
              <a:defRPr/>
            </a:pPr>
            <a:r>
              <a:rPr lang="en-US" altLang="en-US" dirty="0"/>
              <a:t>Genotyping – GWAS will soon be done on all newborns</a:t>
            </a:r>
          </a:p>
          <a:p>
            <a:pPr fontAlgn="auto">
              <a:lnSpc>
                <a:spcPct val="80000"/>
              </a:lnSpc>
              <a:spcAft>
                <a:spcPts val="0"/>
              </a:spcAft>
              <a:defRPr/>
            </a:pPr>
            <a:r>
              <a:rPr lang="en-US" altLang="en-US" dirty="0"/>
              <a:t>Large population studies will redefine risk-factors by genotype</a:t>
            </a:r>
          </a:p>
          <a:p>
            <a:pPr fontAlgn="auto">
              <a:lnSpc>
                <a:spcPct val="120000"/>
              </a:lnSpc>
              <a:spcBef>
                <a:spcPts val="0"/>
              </a:spcBef>
              <a:spcAft>
                <a:spcPts val="0"/>
              </a:spcAft>
              <a:defRPr/>
            </a:pPr>
            <a:r>
              <a:rPr lang="en-US" altLang="en-US" dirty="0"/>
              <a:t>Preventive measures based on genetics – life-time intervention</a:t>
            </a:r>
          </a:p>
          <a:p>
            <a:pPr fontAlgn="auto">
              <a:lnSpc>
                <a:spcPct val="80000"/>
              </a:lnSpc>
              <a:spcAft>
                <a:spcPts val="0"/>
              </a:spcAft>
              <a:defRPr/>
            </a:pPr>
            <a:r>
              <a:rPr lang="en-US" altLang="en-US" dirty="0"/>
              <a:t>Modify APOE protein to mimic e2</a:t>
            </a:r>
          </a:p>
          <a:p>
            <a:pPr lvl="1" fontAlgn="auto">
              <a:lnSpc>
                <a:spcPct val="80000"/>
              </a:lnSpc>
              <a:spcAft>
                <a:spcPts val="0"/>
              </a:spcAft>
              <a:defRPr/>
            </a:pPr>
            <a:r>
              <a:rPr lang="en-US" altLang="en-US" dirty="0"/>
              <a:t>Transfection, decrease APP transcription, or block APOE action</a:t>
            </a:r>
          </a:p>
          <a:p>
            <a:pPr fontAlgn="auto">
              <a:lnSpc>
                <a:spcPct val="80000"/>
              </a:lnSpc>
              <a:spcAft>
                <a:spcPts val="0"/>
              </a:spcAft>
              <a:defRPr/>
            </a:pPr>
            <a:r>
              <a:rPr lang="en-US" altLang="en-US" dirty="0"/>
              <a:t>Treatments based on genetics – could be dietary modification</a:t>
            </a:r>
          </a:p>
          <a:p>
            <a:pPr marL="231775" indent="-231775" fontAlgn="auto">
              <a:spcAft>
                <a:spcPts val="0"/>
              </a:spcAft>
              <a:tabLst>
                <a:tab pos="3252788" algn="l"/>
              </a:tabLst>
              <a:defRPr/>
            </a:pPr>
            <a:r>
              <a:rPr lang="en-US" altLang="en-US" dirty="0"/>
              <a:t>Specific treatments for APOE modulation</a:t>
            </a:r>
          </a:p>
          <a:p>
            <a:pPr marL="682625" lvl="1" fontAlgn="auto">
              <a:spcAft>
                <a:spcPts val="0"/>
              </a:spcAft>
              <a:tabLst>
                <a:tab pos="3252788" algn="l"/>
              </a:tabLst>
              <a:defRPr/>
            </a:pPr>
            <a:r>
              <a:rPr lang="en-US" altLang="en-US" sz="1800" dirty="0"/>
              <a:t>May be related to statin effects, diet, DHA (omega-3-FA for brain)</a:t>
            </a:r>
          </a:p>
          <a:p>
            <a:pPr marL="682625" lvl="1" fontAlgn="auto">
              <a:spcAft>
                <a:spcPts val="0"/>
              </a:spcAft>
              <a:tabLst>
                <a:tab pos="3252788" algn="l"/>
              </a:tabLst>
              <a:defRPr/>
            </a:pPr>
            <a:r>
              <a:rPr lang="en-US" altLang="en-US" sz="1800" dirty="0"/>
              <a:t>Leptin may modulate APOE formation, lipid raft thickness</a:t>
            </a:r>
            <a:endParaRPr lang="en-US"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27D7D-F992-4874-C4CA-E4123341AE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F5A4D3-3412-B7B6-39EF-131229F0A426}"/>
              </a:ext>
            </a:extLst>
          </p:cNvPr>
          <p:cNvSpPr>
            <a:spLocks noGrp="1"/>
          </p:cNvSpPr>
          <p:nvPr>
            <p:ph type="ctrTitle"/>
          </p:nvPr>
        </p:nvSpPr>
        <p:spPr>
          <a:xfrm>
            <a:off x="1524000" y="190500"/>
            <a:ext cx="9144000" cy="2085975"/>
          </a:xfrm>
        </p:spPr>
        <p:txBody>
          <a:bodyPr rtlCol="0">
            <a:normAutofit/>
          </a:bodyPr>
          <a:lstStyle/>
          <a:p>
            <a:pPr eaLnBrk="1" fontAlgn="auto" hangingPunct="1">
              <a:spcAft>
                <a:spcPts val="0"/>
              </a:spcAft>
              <a:defRPr/>
            </a:pPr>
            <a:r>
              <a:rPr lang="en-US" b="1" dirty="0">
                <a:latin typeface="+mn-lt"/>
              </a:rPr>
              <a:t>The Issues of Genetic Testing and Alzheimer’s Risk</a:t>
            </a:r>
          </a:p>
        </p:txBody>
      </p:sp>
      <p:sp>
        <p:nvSpPr>
          <p:cNvPr id="3" name="Subtitle 2">
            <a:extLst>
              <a:ext uri="{FF2B5EF4-FFF2-40B4-BE49-F238E27FC236}">
                <a16:creationId xmlns:a16="http://schemas.microsoft.com/office/drawing/2014/main" id="{0E53B092-A422-5E05-E8F3-C4DE35C064B8}"/>
              </a:ext>
            </a:extLst>
          </p:cNvPr>
          <p:cNvSpPr>
            <a:spLocks noGrp="1"/>
          </p:cNvSpPr>
          <p:nvPr>
            <p:ph type="subTitle" idx="1"/>
          </p:nvPr>
        </p:nvSpPr>
        <p:spPr>
          <a:xfrm>
            <a:off x="927100" y="2778370"/>
            <a:ext cx="10337800" cy="3472962"/>
          </a:xfrm>
        </p:spPr>
        <p:txBody>
          <a:bodyPr rtlCol="0">
            <a:normAutofit fontScale="62500" lnSpcReduction="20000"/>
          </a:bodyPr>
          <a:lstStyle/>
          <a:p>
            <a:pPr eaLnBrk="1" fontAlgn="auto" hangingPunct="1">
              <a:lnSpc>
                <a:spcPct val="80000"/>
              </a:lnSpc>
              <a:spcAft>
                <a:spcPts val="0"/>
              </a:spcAft>
              <a:defRPr/>
            </a:pPr>
            <a:r>
              <a:rPr lang="en-US" altLang="en-US" sz="4400" b="1" dirty="0"/>
              <a:t>J. Wesson Ashford, M.D., Ph.D.</a:t>
            </a:r>
          </a:p>
          <a:p>
            <a:pPr eaLnBrk="1" fontAlgn="auto" hangingPunct="1">
              <a:lnSpc>
                <a:spcPct val="80000"/>
              </a:lnSpc>
              <a:spcAft>
                <a:spcPts val="0"/>
              </a:spcAft>
              <a:defRPr/>
            </a:pPr>
            <a:endParaRPr lang="en-US" altLang="en-US" sz="1800" b="1" dirty="0"/>
          </a:p>
          <a:p>
            <a:pPr eaLnBrk="1" fontAlgn="auto" hangingPunct="1">
              <a:lnSpc>
                <a:spcPct val="110000"/>
              </a:lnSpc>
              <a:spcBef>
                <a:spcPct val="0"/>
              </a:spcBef>
              <a:spcAft>
                <a:spcPts val="0"/>
              </a:spcAft>
              <a:defRPr/>
            </a:pPr>
            <a:r>
              <a:rPr lang="en-US" altLang="en-US" b="1" dirty="0"/>
              <a:t>Clinical Professor (affiliated), Department of Psychiatry and Behavioral Sciences</a:t>
            </a:r>
          </a:p>
          <a:p>
            <a:pPr eaLnBrk="1" fontAlgn="auto" hangingPunct="1">
              <a:lnSpc>
                <a:spcPct val="110000"/>
              </a:lnSpc>
              <a:spcBef>
                <a:spcPct val="0"/>
              </a:spcBef>
              <a:spcAft>
                <a:spcPts val="0"/>
              </a:spcAft>
              <a:defRPr/>
            </a:pPr>
            <a:r>
              <a:rPr lang="en-US" altLang="en-US" b="1" dirty="0"/>
              <a:t>Stanford University </a:t>
            </a:r>
          </a:p>
          <a:p>
            <a:pPr eaLnBrk="1" fontAlgn="auto" hangingPunct="1">
              <a:lnSpc>
                <a:spcPct val="110000"/>
              </a:lnSpc>
              <a:spcBef>
                <a:spcPct val="0"/>
              </a:spcBef>
              <a:spcAft>
                <a:spcPts val="0"/>
              </a:spcAft>
              <a:defRPr/>
            </a:pPr>
            <a:r>
              <a:rPr lang="en-US" altLang="en-US" b="1" dirty="0"/>
              <a:t>Director, War Related Illness &amp; Injury Study Center (WRIISC)</a:t>
            </a:r>
          </a:p>
          <a:p>
            <a:pPr eaLnBrk="1" fontAlgn="auto" hangingPunct="1">
              <a:lnSpc>
                <a:spcPct val="110000"/>
              </a:lnSpc>
              <a:spcBef>
                <a:spcPct val="0"/>
              </a:spcBef>
              <a:spcAft>
                <a:spcPts val="0"/>
              </a:spcAft>
              <a:defRPr/>
            </a:pPr>
            <a:r>
              <a:rPr lang="en-US" altLang="en-US" b="1" dirty="0"/>
              <a:t>VA Palo Alto Health Care System</a:t>
            </a:r>
            <a:r>
              <a:rPr lang="en-US" altLang="en-US" dirty="0"/>
              <a:t> </a:t>
            </a:r>
          </a:p>
          <a:p>
            <a:pPr eaLnBrk="1" fontAlgn="auto" hangingPunct="1">
              <a:lnSpc>
                <a:spcPct val="110000"/>
              </a:lnSpc>
              <a:spcBef>
                <a:spcPct val="0"/>
              </a:spcBef>
              <a:spcAft>
                <a:spcPts val="0"/>
              </a:spcAft>
              <a:defRPr/>
            </a:pPr>
            <a:endParaRPr lang="en-US" altLang="en-US" sz="2000" dirty="0"/>
          </a:p>
          <a:p>
            <a:pPr eaLnBrk="1" fontAlgn="auto" hangingPunct="1">
              <a:lnSpc>
                <a:spcPct val="110000"/>
              </a:lnSpc>
              <a:spcBef>
                <a:spcPct val="0"/>
              </a:spcBef>
              <a:spcAft>
                <a:spcPts val="0"/>
              </a:spcAft>
              <a:defRPr/>
            </a:pPr>
            <a:r>
              <a:rPr lang="en-US" altLang="en-US" dirty="0">
                <a:hlinkClick r:id="rId2"/>
              </a:rPr>
              <a:t>Wes.Ashford@va.gov</a:t>
            </a:r>
            <a:r>
              <a:rPr lang="en-US" altLang="en-US" dirty="0"/>
              <a:t>    </a:t>
            </a:r>
            <a:r>
              <a:rPr lang="en-US" altLang="en-US" dirty="0">
                <a:hlinkClick r:id="rId3"/>
              </a:rPr>
              <a:t>wes.ashford@gmail.com</a:t>
            </a:r>
            <a:r>
              <a:rPr lang="en-US" altLang="en-US" dirty="0"/>
              <a:t>   </a:t>
            </a:r>
            <a:r>
              <a:rPr lang="en-US" altLang="en-US" dirty="0">
                <a:hlinkClick r:id="rId4"/>
              </a:rPr>
              <a:t>ashford@Stanford.edu</a:t>
            </a:r>
            <a:r>
              <a:rPr lang="en-US" altLang="en-US" dirty="0"/>
              <a:t> </a:t>
            </a:r>
            <a:endParaRPr lang="en-US" altLang="en-US" sz="1050" dirty="0"/>
          </a:p>
          <a:p>
            <a:pPr eaLnBrk="1" fontAlgn="auto" hangingPunct="1">
              <a:lnSpc>
                <a:spcPct val="110000"/>
              </a:lnSpc>
              <a:spcBef>
                <a:spcPct val="0"/>
              </a:spcBef>
              <a:spcAft>
                <a:spcPts val="0"/>
              </a:spcAft>
              <a:defRPr/>
            </a:pPr>
            <a:endParaRPr lang="en-US" altLang="en-US" sz="1050" dirty="0"/>
          </a:p>
          <a:p>
            <a:pPr eaLnBrk="1" fontAlgn="auto" hangingPunct="1">
              <a:lnSpc>
                <a:spcPct val="80000"/>
              </a:lnSpc>
              <a:spcAft>
                <a:spcPts val="0"/>
              </a:spcAft>
              <a:defRPr/>
            </a:pPr>
            <a:r>
              <a:rPr lang="en-US" altLang="en-US" dirty="0"/>
              <a:t>Saturday, March 16, 2024</a:t>
            </a:r>
          </a:p>
          <a:p>
            <a:pPr eaLnBrk="1" fontAlgn="auto" hangingPunct="1">
              <a:lnSpc>
                <a:spcPct val="80000"/>
              </a:lnSpc>
              <a:spcAft>
                <a:spcPts val="0"/>
              </a:spcAft>
              <a:defRPr/>
            </a:pPr>
            <a:endParaRPr lang="en-US" altLang="en-US" sz="1050" dirty="0"/>
          </a:p>
          <a:p>
            <a:pPr eaLnBrk="1" fontAlgn="auto" hangingPunct="1">
              <a:lnSpc>
                <a:spcPct val="80000"/>
              </a:lnSpc>
              <a:spcAft>
                <a:spcPts val="0"/>
              </a:spcAft>
              <a:defRPr/>
            </a:pPr>
            <a:r>
              <a:rPr lang="en-US" altLang="en-US" sz="3200" dirty="0">
                <a:hlinkClick r:id="rId5"/>
              </a:rPr>
              <a:t>www.warrelatedillness.va.gov</a:t>
            </a:r>
            <a:r>
              <a:rPr lang="en-US" altLang="en-US" sz="3200" dirty="0"/>
              <a:t>     </a:t>
            </a:r>
            <a:r>
              <a:rPr lang="en-US" altLang="en-US" sz="3200" dirty="0">
                <a:solidFill>
                  <a:srgbClr val="FFFF00"/>
                </a:solidFill>
                <a:cs typeface="Times New Roman" panose="02020603050405020304" pitchFamily="18" charset="0"/>
                <a:hlinkClick r:id="rId6"/>
              </a:rPr>
              <a:t>www.medafile.com</a:t>
            </a:r>
            <a:r>
              <a:rPr lang="en-US" altLang="en-US" sz="3200" dirty="0">
                <a:solidFill>
                  <a:srgbClr val="FFFF00"/>
                </a:solidFill>
                <a:cs typeface="Times New Roman" panose="02020603050405020304" pitchFamily="18" charset="0"/>
              </a:rPr>
              <a:t>     </a:t>
            </a:r>
            <a:r>
              <a:rPr lang="en-US" altLang="en-US" sz="3200" dirty="0">
                <a:hlinkClick r:id="rId7"/>
              </a:rPr>
              <a:t>www.memtrax.com</a:t>
            </a:r>
            <a:r>
              <a:rPr lang="en-US" altLang="en-US" sz="3200" dirty="0"/>
              <a:t> </a:t>
            </a:r>
          </a:p>
          <a:p>
            <a:pPr eaLnBrk="1" fontAlgn="auto" hangingPunct="1">
              <a:lnSpc>
                <a:spcPct val="80000"/>
              </a:lnSpc>
              <a:spcAft>
                <a:spcPts val="0"/>
              </a:spcAft>
              <a:defRPr/>
            </a:pPr>
            <a:endParaRPr lang="en-US" altLang="en-US" sz="3200" dirty="0"/>
          </a:p>
          <a:p>
            <a:pPr eaLnBrk="1" fontAlgn="auto" hangingPunct="1">
              <a:lnSpc>
                <a:spcPct val="80000"/>
              </a:lnSpc>
              <a:spcAft>
                <a:spcPts val="0"/>
              </a:spcAft>
              <a:defRPr/>
            </a:pPr>
            <a:r>
              <a:rPr lang="en-US" altLang="en-US" sz="3200" dirty="0"/>
              <a:t>Slides at:  </a:t>
            </a:r>
            <a:r>
              <a:rPr lang="en-US" altLang="en-US" sz="3200" dirty="0">
                <a:hlinkClick r:id="rId8"/>
              </a:rPr>
              <a:t>www.medafile.com/LEC</a:t>
            </a:r>
            <a:r>
              <a:rPr lang="en-US" altLang="en-US" sz="3200">
                <a:hlinkClick r:id="rId8"/>
              </a:rPr>
              <a:t>/APOE-2024-03-16</a:t>
            </a:r>
            <a:r>
              <a:rPr lang="en-US" altLang="en-US" sz="3200" dirty="0">
                <a:hlinkClick r:id="rId8"/>
              </a:rPr>
              <a:t>.pptx</a:t>
            </a:r>
            <a:r>
              <a:rPr lang="en-US" altLang="en-US" sz="3200" dirty="0"/>
              <a:t> </a:t>
            </a:r>
          </a:p>
          <a:p>
            <a:pPr eaLnBrk="1" fontAlgn="auto" hangingPunct="1">
              <a:lnSpc>
                <a:spcPct val="80000"/>
              </a:lnSpc>
              <a:spcAft>
                <a:spcPts val="0"/>
              </a:spcAft>
              <a:defRPr/>
            </a:pPr>
            <a:endParaRPr lang="en-US" altLang="en-US" sz="3200" dirty="0"/>
          </a:p>
          <a:p>
            <a:pPr eaLnBrk="1" fontAlgn="auto" hangingPunct="1">
              <a:spcAft>
                <a:spcPts val="0"/>
              </a:spcAft>
              <a:defRPr/>
            </a:pPr>
            <a:endParaRPr lang="en-US" dirty="0"/>
          </a:p>
        </p:txBody>
      </p:sp>
    </p:spTree>
    <p:extLst>
      <p:ext uri="{BB962C8B-B14F-4D97-AF65-F5344CB8AC3E}">
        <p14:creationId xmlns:p14="http://schemas.microsoft.com/office/powerpoint/2010/main" val="2348429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8">
            <a:extLst>
              <a:ext uri="{FF2B5EF4-FFF2-40B4-BE49-F238E27FC236}">
                <a16:creationId xmlns:a16="http://schemas.microsoft.com/office/drawing/2014/main" id="{536A3A14-E355-08AE-CDA4-6240F1F2520B}"/>
              </a:ext>
            </a:extLst>
          </p:cNvPr>
          <p:cNvGraphicFramePr>
            <a:graphicFrameLocks noChangeAspect="1"/>
          </p:cNvGraphicFramePr>
          <p:nvPr/>
        </p:nvGraphicFramePr>
        <p:xfrm>
          <a:off x="1524000" y="0"/>
          <a:ext cx="9144000" cy="6858000"/>
        </p:xfrm>
        <a:graphic>
          <a:graphicData uri="http://schemas.openxmlformats.org/presentationml/2006/ole">
            <mc:AlternateContent xmlns:mc="http://schemas.openxmlformats.org/markup-compatibility/2006">
              <mc:Choice xmlns:v="urn:schemas-microsoft-com:vml" Requires="v">
                <p:oleObj name="Image" r:id="rId2" imgW="2531905" imgH="2763368" progId="">
                  <p:embed/>
                </p:oleObj>
              </mc:Choice>
              <mc:Fallback>
                <p:oleObj name="Image" r:id="rId2" imgW="2531905" imgH="2763368" progId="">
                  <p:embed/>
                  <p:pic>
                    <p:nvPicPr>
                      <p:cNvPr id="0"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BC84A271-342F-4DAE-9854-CD7849E7A884}"/>
              </a:ext>
            </a:extLst>
          </p:cNvPr>
          <p:cNvGraphicFramePr>
            <a:graphicFrameLocks/>
          </p:cNvGraphicFramePr>
          <p:nvPr/>
        </p:nvGraphicFramePr>
        <p:xfrm>
          <a:off x="3629463" y="0"/>
          <a:ext cx="7738989" cy="3376247"/>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2EB717E2-2C6A-4E7B-AAFE-B85B965E89CB}"/>
              </a:ext>
            </a:extLst>
          </p:cNvPr>
          <p:cNvSpPr txBox="1"/>
          <p:nvPr/>
        </p:nvSpPr>
        <p:spPr>
          <a:xfrm>
            <a:off x="823913" y="428625"/>
            <a:ext cx="2043112" cy="3692525"/>
          </a:xfrm>
          <a:prstGeom prst="rect">
            <a:avLst/>
          </a:prstGeom>
          <a:noFill/>
        </p:spPr>
        <p:txBody>
          <a:bodyPr wrap="none">
            <a:spAutoFit/>
          </a:bodyPr>
          <a:lstStyle/>
          <a:p>
            <a:pPr fontAlgn="auto">
              <a:spcBef>
                <a:spcPts val="0"/>
              </a:spcBef>
              <a:spcAft>
                <a:spcPts val="0"/>
              </a:spcAft>
              <a:defRPr/>
            </a:pPr>
            <a:r>
              <a:rPr lang="en-US" dirty="0">
                <a:latin typeface="+mn-lt"/>
                <a:cs typeface="+mn-cs"/>
              </a:rPr>
              <a:t>APOE Distribution</a:t>
            </a:r>
          </a:p>
          <a:p>
            <a:pPr fontAlgn="auto">
              <a:spcBef>
                <a:spcPts val="0"/>
              </a:spcBef>
              <a:spcAft>
                <a:spcPts val="0"/>
              </a:spcAft>
              <a:defRPr/>
            </a:pPr>
            <a:r>
              <a:rPr lang="en-US" dirty="0">
                <a:latin typeface="+mn-lt"/>
                <a:cs typeface="+mn-cs"/>
              </a:rPr>
              <a:t>By Age Group</a:t>
            </a: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marL="285750" indent="-285750" fontAlgn="auto">
              <a:spcBef>
                <a:spcPts val="0"/>
              </a:spcBef>
              <a:spcAft>
                <a:spcPts val="0"/>
              </a:spcAft>
              <a:buFontTx/>
              <a:buChar char="-"/>
              <a:defRPr/>
            </a:pPr>
            <a:r>
              <a:rPr lang="en-US" dirty="0">
                <a:latin typeface="+mn-lt"/>
                <a:cs typeface="+mn-cs"/>
              </a:rPr>
              <a:t>Males only</a:t>
            </a:r>
          </a:p>
          <a:p>
            <a:pPr marL="285750" indent="-285750" fontAlgn="auto">
              <a:spcBef>
                <a:spcPts val="0"/>
              </a:spcBef>
              <a:spcAft>
                <a:spcPts val="0"/>
              </a:spcAft>
              <a:buFontTx/>
              <a:buChar char="-"/>
              <a:defRPr/>
            </a:pPr>
            <a:endParaRPr lang="en-US" dirty="0">
              <a:latin typeface="+mn-lt"/>
              <a:cs typeface="+mn-cs"/>
            </a:endParaRPr>
          </a:p>
          <a:p>
            <a:pPr marL="285750" indent="-285750" fontAlgn="auto">
              <a:spcBef>
                <a:spcPts val="0"/>
              </a:spcBef>
              <a:spcAft>
                <a:spcPts val="0"/>
              </a:spcAft>
              <a:buFontTx/>
              <a:buChar char="-"/>
              <a:defRPr/>
            </a:pPr>
            <a:endParaRPr lang="en-US" dirty="0">
              <a:latin typeface="+mn-lt"/>
              <a:cs typeface="+mn-cs"/>
            </a:endParaRPr>
          </a:p>
          <a:p>
            <a:pPr marL="285750" indent="-285750" fontAlgn="auto">
              <a:spcBef>
                <a:spcPts val="0"/>
              </a:spcBef>
              <a:spcAft>
                <a:spcPts val="0"/>
              </a:spcAft>
              <a:buFontTx/>
              <a:buChar char="-"/>
              <a:defRPr/>
            </a:pPr>
            <a:r>
              <a:rPr lang="en-US" dirty="0">
                <a:latin typeface="+mn-lt"/>
                <a:cs typeface="+mn-cs"/>
              </a:rPr>
              <a:t>Females only</a:t>
            </a:r>
          </a:p>
        </p:txBody>
      </p:sp>
      <p:graphicFrame>
        <p:nvGraphicFramePr>
          <p:cNvPr id="4" name="Chart 3">
            <a:extLst>
              <a:ext uri="{FF2B5EF4-FFF2-40B4-BE49-F238E27FC236}">
                <a16:creationId xmlns:a16="http://schemas.microsoft.com/office/drawing/2014/main" id="{E460BC93-5102-4E8A-BDB9-3CE2F4D1F04D}"/>
              </a:ext>
            </a:extLst>
          </p:cNvPr>
          <p:cNvGraphicFramePr>
            <a:graphicFrameLocks/>
          </p:cNvGraphicFramePr>
          <p:nvPr/>
        </p:nvGraphicFramePr>
        <p:xfrm>
          <a:off x="3629462" y="3288323"/>
          <a:ext cx="7738989" cy="3569677"/>
        </p:xfrm>
        <a:graphic>
          <a:graphicData uri="http://schemas.openxmlformats.org/drawingml/2006/chart">
            <c:chart xmlns:c="http://schemas.openxmlformats.org/drawingml/2006/chart" xmlns:r="http://schemas.openxmlformats.org/officeDocument/2006/relationships" r:id="rId3"/>
          </a:graphicData>
        </a:graphic>
      </p:graphicFrame>
      <p:sp>
        <p:nvSpPr>
          <p:cNvPr id="6149" name="TextBox 2">
            <a:extLst>
              <a:ext uri="{FF2B5EF4-FFF2-40B4-BE49-F238E27FC236}">
                <a16:creationId xmlns:a16="http://schemas.microsoft.com/office/drawing/2014/main" id="{26A8C62E-25AC-1945-A233-E930A05377F0}"/>
              </a:ext>
            </a:extLst>
          </p:cNvPr>
          <p:cNvSpPr txBox="1">
            <a:spLocks noChangeArrowheads="1"/>
          </p:cNvSpPr>
          <p:nvPr/>
        </p:nvSpPr>
        <p:spPr bwMode="auto">
          <a:xfrm>
            <a:off x="304800" y="4657725"/>
            <a:ext cx="35512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b="1"/>
              <a:t>National Institute on Aging - Late Onset Alzheimer's Disease Family Study: Genome-Wide Association Study for Susceptibility Loci </a:t>
            </a:r>
            <a:endParaRPr lang="en-US" altLang="en-US" sz="1800"/>
          </a:p>
          <a:p>
            <a:pPr lvl="1">
              <a:lnSpc>
                <a:spcPct val="100000"/>
              </a:lnSpc>
              <a:spcBef>
                <a:spcPct val="0"/>
              </a:spcBef>
              <a:buFontTx/>
              <a:buNone/>
            </a:pPr>
            <a:r>
              <a:rPr lang="en-US" altLang="en-US" sz="1800" b="1"/>
              <a:t>dbGaP Study Accession:</a:t>
            </a:r>
            <a:r>
              <a:rPr lang="en-US" altLang="en-US" sz="1800"/>
              <a:t> phs000168.v2.p2 </a:t>
            </a:r>
          </a:p>
          <a:p>
            <a:pPr>
              <a:lnSpc>
                <a:spcPct val="100000"/>
              </a:lnSpc>
              <a:spcBef>
                <a:spcPct val="0"/>
              </a:spcBef>
              <a:buFontTx/>
              <a:buNone/>
            </a:pPr>
            <a:endParaRPr lang="en-US" altLang="en-US"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E93AD-D714-4D44-8513-E3C53A34E7BF}"/>
              </a:ext>
            </a:extLst>
          </p:cNvPr>
          <p:cNvSpPr>
            <a:spLocks noGrp="1"/>
          </p:cNvSpPr>
          <p:nvPr>
            <p:ph type="title"/>
          </p:nvPr>
        </p:nvSpPr>
        <p:spPr>
          <a:xfrm>
            <a:off x="1979613" y="90488"/>
            <a:ext cx="9178925" cy="1125537"/>
          </a:xfrm>
        </p:spPr>
        <p:txBody>
          <a:bodyPr rtlCol="0">
            <a:normAutofit/>
          </a:bodyPr>
          <a:lstStyle/>
          <a:p>
            <a:pPr eaLnBrk="1" fontAlgn="auto" hangingPunct="1">
              <a:spcAft>
                <a:spcPts val="0"/>
              </a:spcAft>
              <a:defRPr/>
            </a:pPr>
            <a:r>
              <a:rPr lang="en-US" b="1" dirty="0">
                <a:latin typeface="+mn-lt"/>
              </a:rPr>
              <a:t>Alzheimer Genetic Risk Factors</a:t>
            </a:r>
          </a:p>
        </p:txBody>
      </p:sp>
      <p:sp>
        <p:nvSpPr>
          <p:cNvPr id="6" name="Content Placeholder 5">
            <a:extLst>
              <a:ext uri="{FF2B5EF4-FFF2-40B4-BE49-F238E27FC236}">
                <a16:creationId xmlns:a16="http://schemas.microsoft.com/office/drawing/2014/main" id="{1810E0AE-039C-4452-8740-FF1A7FD9620B}"/>
              </a:ext>
            </a:extLst>
          </p:cNvPr>
          <p:cNvSpPr>
            <a:spLocks noGrp="1"/>
          </p:cNvSpPr>
          <p:nvPr>
            <p:ph idx="1"/>
          </p:nvPr>
        </p:nvSpPr>
        <p:spPr>
          <a:xfrm>
            <a:off x="266330" y="1408373"/>
            <a:ext cx="11310152" cy="5228401"/>
          </a:xfrm>
        </p:spPr>
        <p:txBody>
          <a:bodyPr rtlCol="0">
            <a:normAutofit fontScale="85000" lnSpcReduction="10000"/>
          </a:bodyPr>
          <a:lstStyle/>
          <a:p>
            <a:pPr marL="457200" lvl="1" indent="0" eaLnBrk="1" fontAlgn="auto" hangingPunct="1">
              <a:spcAft>
                <a:spcPts val="0"/>
              </a:spcAft>
              <a:buFont typeface="Arial" panose="020B0604020202020204" pitchFamily="34" charset="0"/>
              <a:buNone/>
              <a:defRPr/>
            </a:pPr>
            <a:r>
              <a:rPr lang="en-US" b="1" dirty="0"/>
              <a:t>   GENE	Location			SNP		OR (Frequency)	 </a:t>
            </a:r>
          </a:p>
          <a:p>
            <a:pPr marL="2286000" lvl="5" indent="0">
              <a:buFont typeface="Arial" panose="020B0604020202020204" pitchFamily="34" charset="0"/>
              <a:buNone/>
              <a:defRPr/>
            </a:pPr>
            <a:r>
              <a:rPr lang="en-US" dirty="0"/>
              <a:t>	</a:t>
            </a:r>
          </a:p>
          <a:p>
            <a:pPr marL="914400" lvl="2" indent="0" eaLnBrk="1" fontAlgn="auto" hangingPunct="1">
              <a:spcAft>
                <a:spcPts val="0"/>
              </a:spcAft>
              <a:buFont typeface="Arial" panose="020B0604020202020204" pitchFamily="34" charset="0"/>
              <a:buNone/>
              <a:defRPr/>
            </a:pPr>
            <a:r>
              <a:rPr lang="en-US" dirty="0"/>
              <a:t>Major risk factor					</a:t>
            </a:r>
          </a:p>
          <a:p>
            <a:pPr lvl="1" eaLnBrk="1" fontAlgn="auto" hangingPunct="1">
              <a:spcAft>
                <a:spcPts val="0"/>
              </a:spcAft>
              <a:defRPr/>
            </a:pPr>
            <a:r>
              <a:rPr lang="en-US" dirty="0"/>
              <a:t>APOE 	19q13.32 		rs429358	3 - 5      per  e4 allele  (frequency </a:t>
            </a:r>
            <a:r>
              <a:rPr lang="en-US" u="sng" dirty="0"/>
              <a:t>~</a:t>
            </a:r>
            <a:r>
              <a:rPr lang="en-US" dirty="0"/>
              <a:t> 14%)	</a:t>
            </a:r>
          </a:p>
          <a:p>
            <a:pPr marL="457200" lvl="1" indent="0" eaLnBrk="1" fontAlgn="auto" hangingPunct="1">
              <a:spcAft>
                <a:spcPts val="0"/>
              </a:spcAft>
              <a:buFont typeface="Arial" panose="020B0604020202020204" pitchFamily="34" charset="0"/>
              <a:buNone/>
              <a:defRPr/>
            </a:pPr>
            <a:r>
              <a:rPr lang="en-US" dirty="0"/>
              <a:t>                                                                                                    Population attributable fraction (%) = 30.8</a:t>
            </a:r>
          </a:p>
          <a:p>
            <a:pPr lvl="1" eaLnBrk="1" fontAlgn="auto" hangingPunct="1">
              <a:spcAft>
                <a:spcPts val="0"/>
              </a:spcAft>
              <a:defRPr/>
            </a:pPr>
            <a:endParaRPr lang="en-US" dirty="0"/>
          </a:p>
          <a:p>
            <a:pPr lvl="1" eaLnBrk="1" fontAlgn="auto" hangingPunct="1">
              <a:spcAft>
                <a:spcPts val="0"/>
              </a:spcAft>
              <a:defRPr/>
            </a:pPr>
            <a:r>
              <a:rPr lang="en-US" dirty="0"/>
              <a:t>APOE 	19q13.32 		rs7412		.5 to 0   for 1, 2  e2 alleles</a:t>
            </a:r>
          </a:p>
          <a:p>
            <a:pPr lvl="1" eaLnBrk="1" fontAlgn="auto" hangingPunct="1">
              <a:spcAft>
                <a:spcPts val="0"/>
              </a:spcAft>
              <a:defRPr/>
            </a:pPr>
            <a:r>
              <a:rPr lang="en-US" dirty="0"/>
              <a:t>APOE-3	TOMM40 – repeat (not a SNP) 		risk may related to number of repeats</a:t>
            </a:r>
          </a:p>
          <a:p>
            <a:pPr marL="2286000" lvl="5" indent="0">
              <a:buFont typeface="Arial" panose="020B0604020202020204" pitchFamily="34" charset="0"/>
              <a:buNone/>
              <a:defRPr/>
            </a:pPr>
            <a:r>
              <a:rPr lang="en-US" dirty="0"/>
              <a:t>			</a:t>
            </a:r>
          </a:p>
          <a:p>
            <a:pPr marL="914400" lvl="2" indent="0" eaLnBrk="1" fontAlgn="auto" hangingPunct="1">
              <a:spcAft>
                <a:spcPts val="0"/>
              </a:spcAft>
              <a:buFont typeface="Arial" panose="020B0604020202020204" pitchFamily="34" charset="0"/>
              <a:buNone/>
              <a:defRPr/>
            </a:pPr>
            <a:r>
              <a:rPr lang="en-US" dirty="0"/>
              <a:t>Early onset - autosomal dominant			~200   (less than 1%, onset &lt; 60 years of age)	</a:t>
            </a:r>
          </a:p>
          <a:p>
            <a:pPr lvl="1" eaLnBrk="1" fontAlgn="auto" hangingPunct="1">
              <a:spcAft>
                <a:spcPts val="0"/>
              </a:spcAft>
              <a:defRPr/>
            </a:pPr>
            <a:r>
              <a:rPr lang="en-US" dirty="0"/>
              <a:t>APP	21q21.3		                rs63750847</a:t>
            </a:r>
          </a:p>
          <a:p>
            <a:pPr lvl="1" eaLnBrk="1" fontAlgn="auto" hangingPunct="1">
              <a:spcAft>
                <a:spcPts val="0"/>
              </a:spcAft>
              <a:defRPr/>
            </a:pPr>
            <a:r>
              <a:rPr lang="en-US" dirty="0"/>
              <a:t>PSEN1	14q24.3				</a:t>
            </a:r>
          </a:p>
          <a:p>
            <a:pPr lvl="1" eaLnBrk="1" fontAlgn="auto" hangingPunct="1">
              <a:spcAft>
                <a:spcPts val="0"/>
              </a:spcAft>
              <a:defRPr/>
            </a:pPr>
            <a:r>
              <a:rPr lang="en-US" dirty="0"/>
              <a:t>PSEN2	1q31-q42 </a:t>
            </a:r>
          </a:p>
          <a:p>
            <a:pPr marL="2286000" lvl="5" indent="0">
              <a:buFont typeface="Arial" panose="020B0604020202020204" pitchFamily="34" charset="0"/>
              <a:buNone/>
              <a:defRPr/>
            </a:pPr>
            <a:r>
              <a:rPr lang="en-US" dirty="0"/>
              <a:t>								</a:t>
            </a:r>
          </a:p>
          <a:p>
            <a:pPr marL="914400" lvl="2" indent="0" eaLnBrk="1" fontAlgn="auto" hangingPunct="1">
              <a:spcAft>
                <a:spcPts val="0"/>
              </a:spcAft>
              <a:buFont typeface="Arial" panose="020B0604020202020204" pitchFamily="34" charset="0"/>
              <a:buNone/>
              <a:defRPr/>
            </a:pPr>
            <a:r>
              <a:rPr lang="en-US" dirty="0"/>
              <a:t>Minor risk factor					</a:t>
            </a:r>
          </a:p>
          <a:p>
            <a:pPr lvl="1" eaLnBrk="1" fontAlgn="auto" hangingPunct="1">
              <a:spcAft>
                <a:spcPts val="0"/>
              </a:spcAft>
              <a:defRPr/>
            </a:pPr>
            <a:r>
              <a:rPr lang="en-US" dirty="0"/>
              <a:t>TREM2	6p21.1			rs75932628 	  4.5  (frequency = .001)</a:t>
            </a:r>
          </a:p>
          <a:p>
            <a:pPr marL="2286000" lvl="5" indent="0">
              <a:buFont typeface="Arial" panose="020B0604020202020204" pitchFamily="34" charset="0"/>
              <a:buNone/>
              <a:defRPr/>
            </a:pPr>
            <a:r>
              <a:rPr lang="en-US" dirty="0"/>
              <a:t>								</a:t>
            </a:r>
          </a:p>
          <a:p>
            <a:pPr marL="914400" lvl="2" indent="0" eaLnBrk="1" fontAlgn="auto" hangingPunct="1">
              <a:spcAft>
                <a:spcPts val="0"/>
              </a:spcAft>
              <a:buFont typeface="Arial" panose="020B0604020202020204" pitchFamily="34" charset="0"/>
              <a:buNone/>
              <a:defRPr/>
            </a:pPr>
            <a:r>
              <a:rPr lang="en-US" dirty="0"/>
              <a:t>20 SNPs associated with AD – total less than half of the variance of APOE genotype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74A46-FC98-4BBA-A205-2EB7BD0DC8DA}"/>
              </a:ext>
            </a:extLst>
          </p:cNvPr>
          <p:cNvSpPr>
            <a:spLocks noGrp="1"/>
          </p:cNvSpPr>
          <p:nvPr>
            <p:ph type="title"/>
          </p:nvPr>
        </p:nvSpPr>
        <p:spPr>
          <a:xfrm>
            <a:off x="2130425" y="106363"/>
            <a:ext cx="8975725" cy="1119187"/>
          </a:xfrm>
        </p:spPr>
        <p:txBody>
          <a:bodyPr rtlCol="0">
            <a:normAutofit/>
          </a:bodyPr>
          <a:lstStyle/>
          <a:p>
            <a:pPr eaLnBrk="1" fontAlgn="auto" hangingPunct="1">
              <a:spcAft>
                <a:spcPts val="0"/>
              </a:spcAft>
              <a:defRPr/>
            </a:pPr>
            <a:r>
              <a:rPr lang="en-US" b="1" dirty="0">
                <a:latin typeface="+mn-lt"/>
              </a:rPr>
              <a:t>20 SNPs associated with AD</a:t>
            </a:r>
            <a:br>
              <a:rPr lang="en-US" sz="2700" dirty="0"/>
            </a:br>
            <a:r>
              <a:rPr lang="en-US" sz="2700" dirty="0"/>
              <a:t>- all can be related to synaptic plasticity/memory</a:t>
            </a:r>
          </a:p>
        </p:txBody>
      </p:sp>
      <p:sp>
        <p:nvSpPr>
          <p:cNvPr id="8195" name="Content Placeholder 5">
            <a:extLst>
              <a:ext uri="{FF2B5EF4-FFF2-40B4-BE49-F238E27FC236}">
                <a16:creationId xmlns:a16="http://schemas.microsoft.com/office/drawing/2014/main" id="{674C5BD5-5A7C-B10A-A42A-4586D4A6644A}"/>
              </a:ext>
            </a:extLst>
          </p:cNvPr>
          <p:cNvSpPr>
            <a:spLocks noGrp="1"/>
          </p:cNvSpPr>
          <p:nvPr>
            <p:ph idx="1"/>
          </p:nvPr>
        </p:nvSpPr>
        <p:spPr>
          <a:xfrm>
            <a:off x="1012825" y="1304925"/>
            <a:ext cx="10775950" cy="5256213"/>
          </a:xfrm>
        </p:spPr>
        <p:txBody>
          <a:bodyPr/>
          <a:lstStyle/>
          <a:p>
            <a:pPr marL="0" eaLnBrk="1" hangingPunct="1">
              <a:lnSpc>
                <a:spcPct val="100000"/>
              </a:lnSpc>
              <a:spcBef>
                <a:spcPct val="0"/>
              </a:spcBef>
            </a:pPr>
            <a:r>
              <a:rPr lang="en-US" altLang="en-US" sz="1600" u="sng"/>
              <a:t>GENE		LOCATION		SNP	              Com/Path   Min/Path    OddsRatio  Frequency  Pop-attrib-frac %</a:t>
            </a:r>
          </a:p>
          <a:p>
            <a:pPr marL="0" eaLnBrk="1" hangingPunct="1">
              <a:lnSpc>
                <a:spcPct val="100000"/>
              </a:lnSpc>
              <a:spcBef>
                <a:spcPct val="0"/>
              </a:spcBef>
            </a:pPr>
            <a:r>
              <a:rPr lang="en-US" altLang="en-US" sz="1600"/>
              <a:t>ABCA7 		19p13.3 		rs3764650 	T/G 		1.23	0.09	2.8</a:t>
            </a:r>
          </a:p>
          <a:p>
            <a:pPr marL="0" eaLnBrk="1" hangingPunct="1">
              <a:lnSpc>
                <a:spcPct val="100000"/>
              </a:lnSpc>
              <a:spcBef>
                <a:spcPct val="0"/>
              </a:spcBef>
            </a:pPr>
            <a:r>
              <a:rPr lang="en-US" altLang="en-US" sz="1600"/>
              <a:t>CR1 		1q32.2  		rs6656401 	G/A 		1.21	0.19	3.5</a:t>
            </a:r>
          </a:p>
          <a:p>
            <a:pPr marL="0" eaLnBrk="1" hangingPunct="1">
              <a:lnSpc>
                <a:spcPct val="100000"/>
              </a:lnSpc>
              <a:spcBef>
                <a:spcPct val="0"/>
              </a:spcBef>
            </a:pPr>
            <a:r>
              <a:rPr lang="en-US" altLang="en-US" sz="1600"/>
              <a:t>BIN1 		2q14.3  		rs744373 		A/G 		1.15	0.30	8.2</a:t>
            </a:r>
          </a:p>
          <a:p>
            <a:pPr marL="0" eaLnBrk="1" hangingPunct="1">
              <a:lnSpc>
                <a:spcPct val="100000"/>
              </a:lnSpc>
              <a:spcBef>
                <a:spcPct val="0"/>
              </a:spcBef>
            </a:pPr>
            <a:r>
              <a:rPr lang="en-US" altLang="en-US" sz="1600"/>
              <a:t>FERMT2 	14q22.1 		rs17125944 	T/C 		1.14	0.09	1.2</a:t>
            </a:r>
          </a:p>
          <a:p>
            <a:pPr marL="0" eaLnBrk="1" hangingPunct="1">
              <a:lnSpc>
                <a:spcPct val="100000"/>
              </a:lnSpc>
              <a:spcBef>
                <a:spcPct val="0"/>
              </a:spcBef>
            </a:pPr>
            <a:r>
              <a:rPr lang="en-US" altLang="en-US" sz="1600"/>
              <a:t>CD2AP 		6p12.3		rs9349407 	G/C		1.12	0.28	2.6</a:t>
            </a:r>
          </a:p>
          <a:p>
            <a:pPr marL="0" eaLnBrk="1" hangingPunct="1">
              <a:lnSpc>
                <a:spcPct val="100000"/>
              </a:lnSpc>
              <a:spcBef>
                <a:spcPct val="0"/>
              </a:spcBef>
            </a:pPr>
            <a:r>
              <a:rPr lang="en-US" altLang="en-US" sz="1600"/>
              <a:t>HLA-DRB5/1	6p21.32 		rs9271192 	A/C 		1.11	0.26	3.0</a:t>
            </a:r>
          </a:p>
          <a:p>
            <a:pPr marL="0" eaLnBrk="1" hangingPunct="1">
              <a:lnSpc>
                <a:spcPct val="100000"/>
              </a:lnSpc>
              <a:spcBef>
                <a:spcPct val="0"/>
              </a:spcBef>
            </a:pPr>
            <a:r>
              <a:rPr lang="en-US" altLang="en-US" sz="1600"/>
              <a:t>PTK2B		8p21.2  		rs28834970 	T/C 		1.10	0.36	3.6</a:t>
            </a:r>
          </a:p>
          <a:p>
            <a:pPr marL="0" eaLnBrk="1" hangingPunct="1">
              <a:lnSpc>
                <a:spcPct val="100000"/>
              </a:lnSpc>
              <a:spcBef>
                <a:spcPct val="0"/>
              </a:spcBef>
            </a:pPr>
            <a:r>
              <a:rPr lang="en-US" altLang="en-US" sz="1600"/>
              <a:t>CELF1 		11p11.2 		rs10838725 	T/C 		1.08	0.32	2.5</a:t>
            </a:r>
          </a:p>
          <a:p>
            <a:pPr marL="0" eaLnBrk="1" hangingPunct="1">
              <a:lnSpc>
                <a:spcPct val="100000"/>
              </a:lnSpc>
              <a:spcBef>
                <a:spcPct val="0"/>
              </a:spcBef>
            </a:pPr>
            <a:r>
              <a:rPr lang="en-US" altLang="en-US" sz="1600"/>
              <a:t>INPP5D 		2q37.1		rs35349669 	C/T 		1.08	0.47	3.8</a:t>
            </a:r>
          </a:p>
          <a:p>
            <a:pPr marL="0" eaLnBrk="1" hangingPunct="1">
              <a:lnSpc>
                <a:spcPct val="100000"/>
              </a:lnSpc>
              <a:spcBef>
                <a:spcPct val="0"/>
              </a:spcBef>
            </a:pPr>
            <a:r>
              <a:rPr lang="en-US" altLang="en-US" sz="1600"/>
              <a:t>MEF2C 		5q14.3		rs190982 			A/G 	0.93	0.59	2.8</a:t>
            </a:r>
          </a:p>
          <a:p>
            <a:pPr marL="0" eaLnBrk="1" hangingPunct="1">
              <a:lnSpc>
                <a:spcPct val="100000"/>
              </a:lnSpc>
              <a:spcBef>
                <a:spcPct val="0"/>
              </a:spcBef>
            </a:pPr>
            <a:r>
              <a:rPr lang="en-US" altLang="en-US" sz="1600"/>
              <a:t>NME8 locus 	7p14.1 		rs2718058 		A/G 	0.93	0.62	2.5</a:t>
            </a:r>
          </a:p>
          <a:p>
            <a:pPr marL="0" eaLnBrk="1" hangingPunct="1">
              <a:lnSpc>
                <a:spcPct val="100000"/>
              </a:lnSpc>
              <a:spcBef>
                <a:spcPct val="0"/>
              </a:spcBef>
            </a:pPr>
            <a:r>
              <a:rPr lang="en-US" altLang="en-US" sz="1600"/>
              <a:t>CD33 		19q13.41 		rs3865444 		C/A 	0.91	0.69	1.8</a:t>
            </a:r>
          </a:p>
          <a:p>
            <a:pPr marL="0" eaLnBrk="1" hangingPunct="1">
              <a:lnSpc>
                <a:spcPct val="100000"/>
              </a:lnSpc>
              <a:spcBef>
                <a:spcPct val="0"/>
              </a:spcBef>
            </a:pPr>
            <a:r>
              <a:rPr lang="en-US" altLang="en-US" sz="1600"/>
              <a:t>EPHA1 		7q35    		rs11771145 		G/A 	0.91	0.81	3.3</a:t>
            </a:r>
          </a:p>
          <a:p>
            <a:pPr marL="0" eaLnBrk="1" hangingPunct="1">
              <a:lnSpc>
                <a:spcPct val="100000"/>
              </a:lnSpc>
              <a:spcBef>
                <a:spcPct val="0"/>
              </a:spcBef>
            </a:pPr>
            <a:r>
              <a:rPr lang="en-US" altLang="en-US" sz="1600"/>
              <a:t>MS4A6A locus 	11q12.2 		rs983392 			A/G 	0.91	0.58	3.8</a:t>
            </a:r>
          </a:p>
          <a:p>
            <a:pPr marL="0" eaLnBrk="1" hangingPunct="1">
              <a:lnSpc>
                <a:spcPct val="100000"/>
              </a:lnSpc>
              <a:spcBef>
                <a:spcPct val="0"/>
              </a:spcBef>
            </a:pPr>
            <a:r>
              <a:rPr lang="en-US" altLang="en-US" sz="1600"/>
              <a:t>SLC24A4/RIN3 loc 	14q32.12 		rs10498633 		G/T 	0.91	0.80	1.9</a:t>
            </a:r>
          </a:p>
          <a:p>
            <a:pPr marL="0" eaLnBrk="1" hangingPunct="1">
              <a:lnSpc>
                <a:spcPct val="100000"/>
              </a:lnSpc>
              <a:spcBef>
                <a:spcPct val="0"/>
              </a:spcBef>
            </a:pPr>
            <a:r>
              <a:rPr lang="en-US" altLang="en-US" sz="1600"/>
              <a:t>ZCWPW1 	7q22.1		rs1476679 		T/C 	0.91	0.66	2.5</a:t>
            </a:r>
          </a:p>
          <a:p>
            <a:pPr marL="0" eaLnBrk="1" hangingPunct="1">
              <a:lnSpc>
                <a:spcPct val="100000"/>
              </a:lnSpc>
              <a:spcBef>
                <a:spcPct val="0"/>
              </a:spcBef>
            </a:pPr>
            <a:r>
              <a:rPr lang="en-US" altLang="en-US" sz="1600"/>
              <a:t>CASS4 		20q13.31 		rs7274581 		T/C 	0.88	0.91	1.0</a:t>
            </a:r>
          </a:p>
          <a:p>
            <a:pPr marL="0" eaLnBrk="1" hangingPunct="1">
              <a:lnSpc>
                <a:spcPct val="100000"/>
              </a:lnSpc>
              <a:spcBef>
                <a:spcPct val="0"/>
              </a:spcBef>
            </a:pPr>
            <a:r>
              <a:rPr lang="en-US" altLang="en-US" sz="1600"/>
              <a:t>PICALM 	11q14.2 		rs3851179 		C/T 	0.86	0.65	4.5</a:t>
            </a:r>
          </a:p>
          <a:p>
            <a:pPr marL="0" eaLnBrk="1" hangingPunct="1">
              <a:lnSpc>
                <a:spcPct val="100000"/>
              </a:lnSpc>
              <a:spcBef>
                <a:spcPct val="0"/>
              </a:spcBef>
            </a:pPr>
            <a:r>
              <a:rPr lang="en-US" altLang="en-US" sz="1600"/>
              <a:t>CLU 		8p21.1  		rs11136000 		C/T 	0.85	0.60	5.1</a:t>
            </a:r>
          </a:p>
          <a:p>
            <a:pPr marL="0" eaLnBrk="1" hangingPunct="1">
              <a:lnSpc>
                <a:spcPct val="100000"/>
              </a:lnSpc>
              <a:spcBef>
                <a:spcPct val="0"/>
              </a:spcBef>
            </a:pPr>
            <a:r>
              <a:rPr lang="en-US" altLang="en-US" sz="1600"/>
              <a:t>SORL1 		11q24.1 		rs11218343 		T/C 	0.77	0.95	0.91</a:t>
            </a:r>
          </a:p>
        </p:txBody>
      </p:sp>
      <p:sp>
        <p:nvSpPr>
          <p:cNvPr id="8196" name="TextBox 6">
            <a:extLst>
              <a:ext uri="{FF2B5EF4-FFF2-40B4-BE49-F238E27FC236}">
                <a16:creationId xmlns:a16="http://schemas.microsoft.com/office/drawing/2014/main" id="{128BABBF-712B-243A-C718-053D7B387989}"/>
              </a:ext>
            </a:extLst>
          </p:cNvPr>
          <p:cNvSpPr txBox="1">
            <a:spLocks noChangeArrowheads="1"/>
          </p:cNvSpPr>
          <p:nvPr/>
        </p:nvSpPr>
        <p:spPr bwMode="auto">
          <a:xfrm>
            <a:off x="2130425" y="6488113"/>
            <a:ext cx="978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t>Flanders-Belgian population: Sleegers et al., 2015; Cauwenberghe et al., 2016; Carmona et al., 2018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3CED8-2679-48B3-9172-739902A74A73}"/>
              </a:ext>
            </a:extLst>
          </p:cNvPr>
          <p:cNvSpPr>
            <a:spLocks noGrp="1"/>
          </p:cNvSpPr>
          <p:nvPr>
            <p:ph type="title"/>
          </p:nvPr>
        </p:nvSpPr>
        <p:spPr>
          <a:xfrm>
            <a:off x="2228850" y="215900"/>
            <a:ext cx="9124950" cy="930275"/>
          </a:xfrm>
        </p:spPr>
        <p:txBody>
          <a:bodyPr rtlCol="0">
            <a:normAutofit/>
          </a:bodyPr>
          <a:lstStyle/>
          <a:p>
            <a:pPr fontAlgn="auto">
              <a:spcAft>
                <a:spcPts val="0"/>
              </a:spcAft>
              <a:defRPr/>
            </a:pPr>
            <a:r>
              <a:rPr lang="en-US" b="1" dirty="0">
                <a:latin typeface="+mn-lt"/>
              </a:rPr>
              <a:t>APOE - rs429358 - snpedia.com</a:t>
            </a:r>
          </a:p>
        </p:txBody>
      </p:sp>
      <p:sp>
        <p:nvSpPr>
          <p:cNvPr id="3" name="Content Placeholder 2">
            <a:extLst>
              <a:ext uri="{FF2B5EF4-FFF2-40B4-BE49-F238E27FC236}">
                <a16:creationId xmlns:a16="http://schemas.microsoft.com/office/drawing/2014/main" id="{9309D050-8AC2-4760-AD3C-52102667DB6C}"/>
              </a:ext>
            </a:extLst>
          </p:cNvPr>
          <p:cNvSpPr>
            <a:spLocks noGrp="1"/>
          </p:cNvSpPr>
          <p:nvPr>
            <p:ph idx="1"/>
          </p:nvPr>
        </p:nvSpPr>
        <p:spPr>
          <a:xfrm>
            <a:off x="838200" y="1243013"/>
            <a:ext cx="10515600" cy="5175250"/>
          </a:xfrm>
        </p:spPr>
        <p:txBody>
          <a:bodyPr rtlCol="0">
            <a:normAutofit fontScale="62500" lnSpcReduction="20000"/>
          </a:bodyPr>
          <a:lstStyle/>
          <a:p>
            <a:pPr fontAlgn="auto">
              <a:spcAft>
                <a:spcPts val="0"/>
              </a:spcAft>
              <a:defRPr/>
            </a:pPr>
            <a:r>
              <a:rPr lang="en-US" dirty="0"/>
              <a:t>This SNP, located in the fourth exon of the </a:t>
            </a:r>
            <a:r>
              <a:rPr lang="en-US" dirty="0" err="1"/>
              <a:t>ApoE</a:t>
            </a:r>
            <a:r>
              <a:rPr lang="en-US" dirty="0"/>
              <a:t> gene, affects the amino acid at position 130 of the resulting protein. The more common rs429358 allele is (T). If the allele is (C) and the same chromosome also harbors the rs7412(C) allele, the combination is known as an APOE-ε4 allele. The APOE-ε4 allele has a strong influence on the risk of Alzheimer's disease. Both </a:t>
            </a:r>
            <a:r>
              <a:rPr lang="en-US" dirty="0" err="1"/>
              <a:t>deCODEme</a:t>
            </a:r>
            <a:r>
              <a:rPr lang="en-US" dirty="0"/>
              <a:t> and 23andMe test for this SNP.</a:t>
            </a:r>
          </a:p>
          <a:p>
            <a:pPr fontAlgn="auto">
              <a:spcAft>
                <a:spcPts val="0"/>
              </a:spcAft>
              <a:defRPr/>
            </a:pPr>
            <a:r>
              <a:rPr lang="en-US" dirty="0"/>
              <a:t>Many studies have estimated the level of risk, and it varies depending on age, sex, ethnicity, and other factors. One meta-analysis estimated the odds ratios for homozygous rs429358(C;C) individuals compared to the more common ApoE3/ApoE3 homozygotes to be 12x for late-onset Alzheimer's and 61x for early-onset disease.</a:t>
            </a:r>
          </a:p>
          <a:p>
            <a:pPr fontAlgn="auto">
              <a:spcAft>
                <a:spcPts val="0"/>
              </a:spcAft>
              <a:defRPr/>
            </a:pPr>
            <a:r>
              <a:rPr lang="en-US" dirty="0"/>
              <a:t>Meta-analyses have also supported the association between the APOE-ε4 allele and somewhat increased risk for heart disease, with an odds ratio of 1.42 (CI: 1.26 - 1.61).</a:t>
            </a:r>
          </a:p>
          <a:p>
            <a:pPr fontAlgn="auto">
              <a:spcAft>
                <a:spcPts val="0"/>
              </a:spcAft>
              <a:defRPr/>
            </a:pPr>
            <a:r>
              <a:rPr lang="en-US" dirty="0"/>
              <a:t>Note: Although </a:t>
            </a:r>
            <a:r>
              <a:rPr lang="en-US" dirty="0" err="1"/>
              <a:t>ApoE</a:t>
            </a:r>
            <a:r>
              <a:rPr lang="en-US" dirty="0"/>
              <a:t> status is technically defined by these two SNPs, rs429358 and rs7412, a SNP in the adjacent ApoC1 gene, rs4420638, is co-inherited with </a:t>
            </a:r>
            <a:r>
              <a:rPr lang="en-US" dirty="0" err="1"/>
              <a:t>ApoE</a:t>
            </a:r>
            <a:r>
              <a:rPr lang="en-US" dirty="0"/>
              <a:t> and thus often - though not completely - predictive of it.</a:t>
            </a:r>
          </a:p>
          <a:p>
            <a:pPr fontAlgn="auto">
              <a:spcAft>
                <a:spcPts val="0"/>
              </a:spcAft>
              <a:defRPr/>
            </a:pPr>
            <a:endParaRPr lang="en-US" dirty="0"/>
          </a:p>
          <a:p>
            <a:pPr fontAlgn="auto">
              <a:spcAft>
                <a:spcPts val="0"/>
              </a:spcAft>
              <a:defRPr/>
            </a:pPr>
            <a:r>
              <a:rPr lang="en-US" dirty="0"/>
              <a:t>Associated Conditions:</a:t>
            </a:r>
          </a:p>
          <a:p>
            <a:pPr fontAlgn="auto">
              <a:spcAft>
                <a:spcPts val="0"/>
              </a:spcAft>
              <a:defRPr/>
            </a:pPr>
            <a:r>
              <a:rPr lang="en-US" dirty="0"/>
              <a:t>ALZHEIMER DISEASE</a:t>
            </a:r>
          </a:p>
          <a:p>
            <a:pPr fontAlgn="auto">
              <a:spcAft>
                <a:spcPts val="0"/>
              </a:spcAft>
              <a:defRPr/>
            </a:pPr>
            <a:r>
              <a:rPr lang="en-US" dirty="0"/>
              <a:t>HYPERLIPOPROTEINEMIA, TYPE III, ASSOCIATED WITH APOE4</a:t>
            </a:r>
          </a:p>
          <a:p>
            <a:pPr fontAlgn="auto">
              <a:spcAft>
                <a:spcPts val="0"/>
              </a:spcAft>
              <a:defRPr/>
            </a:pPr>
            <a:r>
              <a:rPr lang="en-US" dirty="0"/>
              <a:t>Apolipoprotein E genotype is associated with serum C-reactive protein</a:t>
            </a:r>
          </a:p>
          <a:p>
            <a:pPr fontAlgn="auto">
              <a:spcAft>
                <a:spcPts val="0"/>
              </a:spcAft>
              <a:defRPr/>
            </a:pPr>
            <a:r>
              <a:rPr lang="en-US" dirty="0"/>
              <a:t>Apolipoprotein E Gene Polymorphisms Are Strong Predictors of Inflammation and Dyslipidemia in Rheumatoid Arthritis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97C02-9662-3DC7-4F1A-D8099871223E}"/>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4CD1E0B-1499-B83C-B00F-C8DF7A5332B0}"/>
              </a:ext>
            </a:extLst>
          </p:cNvPr>
          <p:cNvGraphicFramePr>
            <a:graphicFrameLocks noGrp="1"/>
          </p:cNvGraphicFramePr>
          <p:nvPr>
            <p:extLst>
              <p:ext uri="{D42A27DB-BD31-4B8C-83A1-F6EECF244321}">
                <p14:modId xmlns:p14="http://schemas.microsoft.com/office/powerpoint/2010/main" val="2713194140"/>
              </p:ext>
            </p:extLst>
          </p:nvPr>
        </p:nvGraphicFramePr>
        <p:xfrm>
          <a:off x="1477238" y="2052173"/>
          <a:ext cx="9237519" cy="4322617"/>
        </p:xfrm>
        <a:graphic>
          <a:graphicData uri="http://schemas.openxmlformats.org/drawingml/2006/table">
            <a:tbl>
              <a:tblPr>
                <a:tableStyleId>{5C22544A-7EE6-4342-B048-85BDC9FD1C3A}</a:tableStyleId>
              </a:tblPr>
              <a:tblGrid>
                <a:gridCol w="1323585">
                  <a:extLst>
                    <a:ext uri="{9D8B030D-6E8A-4147-A177-3AD203B41FA5}">
                      <a16:colId xmlns:a16="http://schemas.microsoft.com/office/drawing/2014/main" val="2144742696"/>
                    </a:ext>
                  </a:extLst>
                </a:gridCol>
                <a:gridCol w="1323585">
                  <a:extLst>
                    <a:ext uri="{9D8B030D-6E8A-4147-A177-3AD203B41FA5}">
                      <a16:colId xmlns:a16="http://schemas.microsoft.com/office/drawing/2014/main" val="3098621942"/>
                    </a:ext>
                  </a:extLst>
                </a:gridCol>
                <a:gridCol w="1571757">
                  <a:extLst>
                    <a:ext uri="{9D8B030D-6E8A-4147-A177-3AD203B41FA5}">
                      <a16:colId xmlns:a16="http://schemas.microsoft.com/office/drawing/2014/main" val="2617116828"/>
                    </a:ext>
                  </a:extLst>
                </a:gridCol>
                <a:gridCol w="1571757">
                  <a:extLst>
                    <a:ext uri="{9D8B030D-6E8A-4147-A177-3AD203B41FA5}">
                      <a16:colId xmlns:a16="http://schemas.microsoft.com/office/drawing/2014/main" val="732675020"/>
                    </a:ext>
                  </a:extLst>
                </a:gridCol>
                <a:gridCol w="1875078">
                  <a:extLst>
                    <a:ext uri="{9D8B030D-6E8A-4147-A177-3AD203B41FA5}">
                      <a16:colId xmlns:a16="http://schemas.microsoft.com/office/drawing/2014/main" val="1395357529"/>
                    </a:ext>
                  </a:extLst>
                </a:gridCol>
                <a:gridCol w="1571757">
                  <a:extLst>
                    <a:ext uri="{9D8B030D-6E8A-4147-A177-3AD203B41FA5}">
                      <a16:colId xmlns:a16="http://schemas.microsoft.com/office/drawing/2014/main" val="2809546036"/>
                    </a:ext>
                  </a:extLst>
                </a:gridCol>
              </a:tblGrid>
              <a:tr h="745279">
                <a:tc>
                  <a:txBody>
                    <a:bodyPr/>
                    <a:lstStyle/>
                    <a:p>
                      <a:pPr algn="l" fontAlgn="t"/>
                      <a:r>
                        <a:rPr lang="en-US" sz="2000" b="1" u="none" strike="noStrike">
                          <a:effectLst/>
                        </a:rPr>
                        <a:t>APOE</a:t>
                      </a:r>
                      <a:endParaRPr lang="en-US" sz="2000" b="1" i="0" u="none" strike="noStrike">
                        <a:solidFill>
                          <a:srgbClr val="000000"/>
                        </a:solidFill>
                        <a:effectLst/>
                        <a:latin typeface="Aptos Narrow" panose="020B0004020202020204" pitchFamily="34" charset="0"/>
                      </a:endParaRPr>
                    </a:p>
                  </a:txBody>
                  <a:tcPr marL="7620" marR="7620" marT="7620" marB="0"/>
                </a:tc>
                <a:tc>
                  <a:txBody>
                    <a:bodyPr/>
                    <a:lstStyle/>
                    <a:p>
                      <a:pPr algn="r" fontAlgn="t"/>
                      <a:r>
                        <a:rPr lang="en-US" sz="2000" b="1" u="none" strike="noStrike">
                          <a:effectLst/>
                        </a:rPr>
                        <a:t>% pop</a:t>
                      </a:r>
                      <a:endParaRPr lang="en-US" sz="2000" b="1" i="0" u="none" strike="noStrike">
                        <a:solidFill>
                          <a:srgbClr val="000000"/>
                        </a:solidFill>
                        <a:effectLst/>
                        <a:latin typeface="Aptos Narrow" panose="020B0004020202020204" pitchFamily="34" charset="0"/>
                      </a:endParaRPr>
                    </a:p>
                  </a:txBody>
                  <a:tcPr marL="7620" marR="7620" marT="7620" marB="0"/>
                </a:tc>
                <a:tc>
                  <a:txBody>
                    <a:bodyPr/>
                    <a:lstStyle/>
                    <a:p>
                      <a:pPr algn="r" fontAlgn="t"/>
                      <a:r>
                        <a:rPr lang="en-US" sz="2000" b="1" u="none" strike="noStrike" dirty="0">
                          <a:effectLst/>
                        </a:rPr>
                        <a:t>%AD</a:t>
                      </a:r>
                      <a:endParaRPr lang="en-US" sz="2000" b="1" i="0" u="none" strike="noStrike" dirty="0">
                        <a:solidFill>
                          <a:srgbClr val="000000"/>
                        </a:solidFill>
                        <a:effectLst/>
                        <a:latin typeface="Aptos Narrow" panose="020B0004020202020204" pitchFamily="34" charset="0"/>
                      </a:endParaRPr>
                    </a:p>
                  </a:txBody>
                  <a:tcPr marL="7620" marR="7620" marT="7620" marB="0"/>
                </a:tc>
                <a:tc>
                  <a:txBody>
                    <a:bodyPr/>
                    <a:lstStyle/>
                    <a:p>
                      <a:pPr algn="r" fontAlgn="t"/>
                      <a:r>
                        <a:rPr lang="en-US" sz="2000" b="1" u="none" strike="noStrike">
                          <a:effectLst/>
                        </a:rPr>
                        <a:t>#pop&gt;=60</a:t>
                      </a:r>
                      <a:endParaRPr lang="en-US" sz="2000" b="1" i="0" u="none" strike="noStrike">
                        <a:solidFill>
                          <a:srgbClr val="000000"/>
                        </a:solidFill>
                        <a:effectLst/>
                        <a:latin typeface="Aptos Narrow" panose="020B0004020202020204" pitchFamily="34" charset="0"/>
                      </a:endParaRPr>
                    </a:p>
                  </a:txBody>
                  <a:tcPr marL="7620" marR="7620" marT="7620" marB="0"/>
                </a:tc>
                <a:tc>
                  <a:txBody>
                    <a:bodyPr/>
                    <a:lstStyle/>
                    <a:p>
                      <a:pPr algn="r" fontAlgn="t"/>
                      <a:r>
                        <a:rPr lang="en-US" sz="2000" b="1" u="none" strike="noStrike">
                          <a:effectLst/>
                        </a:rPr>
                        <a:t>of 8mil AD</a:t>
                      </a:r>
                      <a:endParaRPr lang="en-US" sz="2000" b="1" i="0" u="none" strike="noStrike">
                        <a:solidFill>
                          <a:srgbClr val="000000"/>
                        </a:solidFill>
                        <a:effectLst/>
                        <a:latin typeface="Aptos Narrow" panose="020B0004020202020204" pitchFamily="34" charset="0"/>
                      </a:endParaRPr>
                    </a:p>
                  </a:txBody>
                  <a:tcPr marL="7620" marR="7620" marT="7620" marB="0"/>
                </a:tc>
                <a:tc>
                  <a:txBody>
                    <a:bodyPr/>
                    <a:lstStyle/>
                    <a:p>
                      <a:pPr algn="r" fontAlgn="t"/>
                      <a:r>
                        <a:rPr lang="en-US" sz="2000" b="1" u="none" strike="noStrike">
                          <a:effectLst/>
                        </a:rPr>
                        <a:t>Percent chance</a:t>
                      </a:r>
                      <a:endParaRPr lang="en-US" sz="2000" b="1" i="0" u="none" strike="noStrike">
                        <a:solidFill>
                          <a:srgbClr val="000000"/>
                        </a:solidFill>
                        <a:effectLst/>
                        <a:latin typeface="Aptos Narrow" panose="020B0004020202020204" pitchFamily="34" charset="0"/>
                      </a:endParaRPr>
                    </a:p>
                  </a:txBody>
                  <a:tcPr marL="7620" marR="7620" marT="7620" marB="0"/>
                </a:tc>
                <a:extLst>
                  <a:ext uri="{0D108BD9-81ED-4DB2-BD59-A6C34878D82A}">
                    <a16:rowId xmlns:a16="http://schemas.microsoft.com/office/drawing/2014/main" val="2187766819"/>
                  </a:ext>
                </a:extLst>
              </a:tr>
              <a:tr h="397482">
                <a:tc>
                  <a:txBody>
                    <a:bodyPr/>
                    <a:lstStyle/>
                    <a:p>
                      <a:pPr algn="l" fontAlgn="b"/>
                      <a:endParaRPr lang="en-US" sz="2000" b="1"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2000" b="1"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2000" b="1"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2000" b="1"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2000" b="1"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2000" b="1"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799071557"/>
                  </a:ext>
                </a:extLst>
              </a:tr>
              <a:tr h="397482">
                <a:tc>
                  <a:txBody>
                    <a:bodyPr/>
                    <a:lstStyle/>
                    <a:p>
                      <a:pPr algn="l" fontAlgn="b"/>
                      <a:r>
                        <a:rPr lang="en-US" sz="2000" b="1" u="none" strike="noStrike">
                          <a:effectLst/>
                        </a:rPr>
                        <a:t>e2/2</a:t>
                      </a:r>
                      <a:endParaRPr lang="en-US" sz="2000" b="1"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2000" b="1" u="none" strike="noStrike">
                          <a:effectLst/>
                        </a:rPr>
                        <a:t>1</a:t>
                      </a:r>
                      <a:endParaRPr lang="en-US" sz="2000" b="1"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2000" b="1" u="none" strike="noStrike">
                          <a:effectLst/>
                        </a:rPr>
                        <a:t>0.1</a:t>
                      </a:r>
                      <a:endParaRPr lang="en-US" sz="2000" b="1"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2000" b="1" u="none" strike="noStrike">
                          <a:effectLst/>
                        </a:rPr>
                        <a:t>792,482</a:t>
                      </a:r>
                      <a:endParaRPr lang="en-US" sz="2000" b="1"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2000" b="1" u="none" strike="noStrike">
                          <a:effectLst/>
                        </a:rPr>
                        <a:t>8,000</a:t>
                      </a:r>
                      <a:endParaRPr lang="en-US" sz="2000" b="1"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2000" b="1" u="none" strike="noStrike">
                          <a:effectLst/>
                        </a:rPr>
                        <a:t>1.01%</a:t>
                      </a:r>
                      <a:endParaRPr lang="en-US" sz="2000" b="1"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4255786733"/>
                  </a:ext>
                </a:extLst>
              </a:tr>
              <a:tr h="397482">
                <a:tc>
                  <a:txBody>
                    <a:bodyPr/>
                    <a:lstStyle/>
                    <a:p>
                      <a:pPr algn="l" fontAlgn="b"/>
                      <a:r>
                        <a:rPr lang="en-US" sz="2000" b="1" u="none" strike="noStrike">
                          <a:effectLst/>
                        </a:rPr>
                        <a:t>e2/3</a:t>
                      </a:r>
                      <a:endParaRPr lang="en-US" sz="2000" b="1"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2000" b="1" u="none" strike="noStrike">
                          <a:effectLst/>
                        </a:rPr>
                        <a:t>13</a:t>
                      </a:r>
                      <a:endParaRPr lang="en-US" sz="2000" b="1"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2000" b="1" u="none" strike="noStrike">
                          <a:effectLst/>
                        </a:rPr>
                        <a:t>4</a:t>
                      </a:r>
                      <a:endParaRPr lang="en-US" sz="2000" b="1"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2000" b="1" u="none" strike="noStrike">
                          <a:effectLst/>
                        </a:rPr>
                        <a:t>10,302,262</a:t>
                      </a:r>
                      <a:endParaRPr lang="en-US" sz="2000" b="1"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2000" b="1" u="none" strike="noStrike">
                          <a:effectLst/>
                        </a:rPr>
                        <a:t>320,000</a:t>
                      </a:r>
                      <a:endParaRPr lang="en-US" sz="2000" b="1"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2000" b="1" u="none" strike="noStrike">
                          <a:effectLst/>
                        </a:rPr>
                        <a:t>3.11%</a:t>
                      </a:r>
                      <a:endParaRPr lang="en-US" sz="2000" b="1"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1950373354"/>
                  </a:ext>
                </a:extLst>
              </a:tr>
              <a:tr h="397482">
                <a:tc>
                  <a:txBody>
                    <a:bodyPr/>
                    <a:lstStyle/>
                    <a:p>
                      <a:pPr algn="l" fontAlgn="b"/>
                      <a:r>
                        <a:rPr lang="en-US" sz="2000" b="1" u="none" strike="noStrike">
                          <a:effectLst/>
                        </a:rPr>
                        <a:t>e2/4</a:t>
                      </a:r>
                      <a:endParaRPr lang="en-US" sz="2000" b="1"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2000" b="1" u="none" strike="noStrike">
                          <a:effectLst/>
                        </a:rPr>
                        <a:t>2</a:t>
                      </a:r>
                      <a:endParaRPr lang="en-US" sz="2000" b="1"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2000" b="1" u="none" strike="noStrike">
                          <a:effectLst/>
                        </a:rPr>
                        <a:t>2.9</a:t>
                      </a:r>
                      <a:endParaRPr lang="en-US" sz="2000" b="1"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2000" b="1" u="none" strike="noStrike">
                          <a:effectLst/>
                        </a:rPr>
                        <a:t>1,584,963</a:t>
                      </a:r>
                      <a:endParaRPr lang="en-US" sz="2000" b="1"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2000" b="1" u="none" strike="noStrike">
                          <a:effectLst/>
                        </a:rPr>
                        <a:t>232,000</a:t>
                      </a:r>
                      <a:endParaRPr lang="en-US" sz="2000" b="1"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2000" b="1" u="none" strike="noStrike">
                          <a:effectLst/>
                        </a:rPr>
                        <a:t>14.64%</a:t>
                      </a:r>
                      <a:endParaRPr lang="en-US" sz="2000" b="1"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1042047557"/>
                  </a:ext>
                </a:extLst>
              </a:tr>
              <a:tr h="397482">
                <a:tc>
                  <a:txBody>
                    <a:bodyPr/>
                    <a:lstStyle/>
                    <a:p>
                      <a:pPr algn="l" fontAlgn="b"/>
                      <a:r>
                        <a:rPr lang="en-US" sz="2000" b="1" u="none" strike="noStrike">
                          <a:effectLst/>
                        </a:rPr>
                        <a:t>e3/3</a:t>
                      </a:r>
                      <a:endParaRPr lang="en-US" sz="2000" b="1"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2000" b="1" u="none" strike="noStrike">
                          <a:effectLst/>
                        </a:rPr>
                        <a:t>60</a:t>
                      </a:r>
                      <a:endParaRPr lang="en-US" sz="2000" b="1"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2000" b="1" u="none" strike="noStrike">
                          <a:effectLst/>
                        </a:rPr>
                        <a:t>35</a:t>
                      </a:r>
                      <a:endParaRPr lang="en-US" sz="2000" b="1"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2000" b="1" u="none" strike="noStrike">
                          <a:effectLst/>
                        </a:rPr>
                        <a:t>47,548,903</a:t>
                      </a:r>
                      <a:endParaRPr lang="en-US" sz="2000" b="1"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2000" b="1" u="none" strike="noStrike">
                          <a:effectLst/>
                        </a:rPr>
                        <a:t>2,800,000</a:t>
                      </a:r>
                      <a:endParaRPr lang="en-US" sz="2000" b="1"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2000" b="1" u="none" strike="noStrike">
                          <a:effectLst/>
                        </a:rPr>
                        <a:t>5.89%</a:t>
                      </a:r>
                      <a:endParaRPr lang="en-US" sz="2000" b="1"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077237178"/>
                  </a:ext>
                </a:extLst>
              </a:tr>
              <a:tr h="397482">
                <a:tc>
                  <a:txBody>
                    <a:bodyPr/>
                    <a:lstStyle/>
                    <a:p>
                      <a:pPr algn="l" fontAlgn="b"/>
                      <a:r>
                        <a:rPr lang="en-US" sz="2000" b="1" u="none" strike="noStrike">
                          <a:effectLst/>
                        </a:rPr>
                        <a:t>e3/4</a:t>
                      </a:r>
                      <a:endParaRPr lang="en-US" sz="2000" b="1"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2000" b="1" u="none" strike="noStrike">
                          <a:effectLst/>
                        </a:rPr>
                        <a:t>22</a:t>
                      </a:r>
                      <a:endParaRPr lang="en-US" sz="2000" b="1"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2000" b="1" u="none" strike="noStrike">
                          <a:effectLst/>
                        </a:rPr>
                        <a:t>42</a:t>
                      </a:r>
                      <a:endParaRPr lang="en-US" sz="2000" b="1"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2000" b="1" u="none" strike="noStrike">
                          <a:effectLst/>
                        </a:rPr>
                        <a:t>17,434,598</a:t>
                      </a:r>
                      <a:endParaRPr lang="en-US" sz="2000" b="1"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2000" b="1" u="none" strike="noStrike">
                          <a:effectLst/>
                        </a:rPr>
                        <a:t>3,360,000</a:t>
                      </a:r>
                      <a:endParaRPr lang="en-US" sz="2000" b="1"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2000" b="1" u="none" strike="noStrike">
                          <a:effectLst/>
                        </a:rPr>
                        <a:t>19.27%</a:t>
                      </a:r>
                      <a:endParaRPr lang="en-US" sz="2000" b="1"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1119961193"/>
                  </a:ext>
                </a:extLst>
              </a:tr>
              <a:tr h="397482">
                <a:tc>
                  <a:txBody>
                    <a:bodyPr/>
                    <a:lstStyle/>
                    <a:p>
                      <a:pPr algn="l" fontAlgn="b"/>
                      <a:r>
                        <a:rPr lang="en-US" sz="2000" b="1" u="none" strike="noStrike">
                          <a:effectLst/>
                        </a:rPr>
                        <a:t>e4/4</a:t>
                      </a:r>
                      <a:endParaRPr lang="en-US" sz="2000" b="1"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2000" b="1" u="none" strike="noStrike">
                          <a:effectLst/>
                        </a:rPr>
                        <a:t>2</a:t>
                      </a:r>
                      <a:endParaRPr lang="en-US" sz="2000" b="1"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2000" b="1" u="none" strike="noStrike">
                          <a:effectLst/>
                        </a:rPr>
                        <a:t>16</a:t>
                      </a:r>
                      <a:endParaRPr lang="en-US" sz="2000" b="1"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2000" b="1" u="none" strike="noStrike">
                          <a:effectLst/>
                        </a:rPr>
                        <a:t>1,584,963</a:t>
                      </a:r>
                      <a:endParaRPr lang="en-US" sz="2000" b="1"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2000" b="1" u="none" strike="noStrike">
                          <a:effectLst/>
                        </a:rPr>
                        <a:t>1,280,000</a:t>
                      </a:r>
                      <a:endParaRPr lang="en-US" sz="2000" b="1"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2000" b="1" u="none" strike="noStrike">
                          <a:effectLst/>
                        </a:rPr>
                        <a:t>80.76%</a:t>
                      </a:r>
                      <a:endParaRPr lang="en-US" sz="2000" b="1"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4192344388"/>
                  </a:ext>
                </a:extLst>
              </a:tr>
              <a:tr h="397482">
                <a:tc>
                  <a:txBody>
                    <a:bodyPr/>
                    <a:lstStyle/>
                    <a:p>
                      <a:pPr algn="l" fontAlgn="b"/>
                      <a:endParaRPr lang="en-US" sz="2000" b="1"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2000" b="1"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2000" b="1"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2000" b="1"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2000" b="1"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2000" b="1"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562494484"/>
                  </a:ext>
                </a:extLst>
              </a:tr>
              <a:tr h="397482">
                <a:tc>
                  <a:txBody>
                    <a:bodyPr/>
                    <a:lstStyle/>
                    <a:p>
                      <a:pPr algn="l" fontAlgn="b"/>
                      <a:r>
                        <a:rPr lang="en-US" sz="2000" b="1" u="none" strike="noStrike">
                          <a:effectLst/>
                        </a:rPr>
                        <a:t>total</a:t>
                      </a:r>
                      <a:endParaRPr lang="en-US" sz="2000" b="1"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2000" b="1" u="none" strike="noStrike">
                          <a:effectLst/>
                        </a:rPr>
                        <a:t>100</a:t>
                      </a:r>
                      <a:endParaRPr lang="en-US" sz="2000" b="1"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2000" b="1" u="none" strike="noStrike">
                          <a:effectLst/>
                        </a:rPr>
                        <a:t>100</a:t>
                      </a:r>
                      <a:endParaRPr lang="en-US" sz="2000" b="1"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2000" b="1" u="none" strike="noStrike">
                          <a:effectLst/>
                        </a:rPr>
                        <a:t>79,248,171</a:t>
                      </a:r>
                      <a:endParaRPr lang="en-US" sz="2000" b="1"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2000" b="1" u="none" strike="noStrike">
                          <a:effectLst/>
                        </a:rPr>
                        <a:t>8,000,000</a:t>
                      </a:r>
                      <a:endParaRPr lang="en-US" sz="2000" b="1"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US" sz="2000" b="1" u="none" strike="noStrike" dirty="0">
                          <a:effectLst/>
                        </a:rPr>
                        <a:t>10.09%</a:t>
                      </a:r>
                      <a:endParaRPr lang="en-US" sz="2000" b="1"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754346956"/>
                  </a:ext>
                </a:extLst>
              </a:tr>
            </a:tbl>
          </a:graphicData>
        </a:graphic>
      </p:graphicFrame>
      <p:sp>
        <p:nvSpPr>
          <p:cNvPr id="6" name="TextBox 5">
            <a:extLst>
              <a:ext uri="{FF2B5EF4-FFF2-40B4-BE49-F238E27FC236}">
                <a16:creationId xmlns:a16="http://schemas.microsoft.com/office/drawing/2014/main" id="{0B96D6EA-0B28-C297-4ECF-EAD29755A166}"/>
              </a:ext>
            </a:extLst>
          </p:cNvPr>
          <p:cNvSpPr txBox="1"/>
          <p:nvPr/>
        </p:nvSpPr>
        <p:spPr>
          <a:xfrm>
            <a:off x="634241" y="483210"/>
            <a:ext cx="10923515" cy="1200329"/>
          </a:xfrm>
          <a:prstGeom prst="rect">
            <a:avLst/>
          </a:prstGeom>
          <a:noFill/>
        </p:spPr>
        <p:txBody>
          <a:bodyPr wrap="square" rtlCol="0">
            <a:spAutoFit/>
          </a:bodyPr>
          <a:lstStyle/>
          <a:p>
            <a:r>
              <a:rPr lang="en-US" sz="3600" b="1" dirty="0"/>
              <a:t>Based on 2020 US Census and suggestions that 8 million individuals have Alzheimer’s disease</a:t>
            </a:r>
          </a:p>
        </p:txBody>
      </p:sp>
    </p:spTree>
    <p:extLst>
      <p:ext uri="{BB962C8B-B14F-4D97-AF65-F5344CB8AC3E}">
        <p14:creationId xmlns:p14="http://schemas.microsoft.com/office/powerpoint/2010/main" val="139594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17">
            <a:extLst>
              <a:ext uri="{FF2B5EF4-FFF2-40B4-BE49-F238E27FC236}">
                <a16:creationId xmlns:a16="http://schemas.microsoft.com/office/drawing/2014/main" id="{4189C953-F2C1-24C4-E4CD-3CE0A08FC160}"/>
              </a:ext>
            </a:extLst>
          </p:cNvPr>
          <p:cNvGraphicFramePr>
            <a:graphicFrameLocks noChangeAspect="1"/>
          </p:cNvGraphicFramePr>
          <p:nvPr/>
        </p:nvGraphicFramePr>
        <p:xfrm>
          <a:off x="1524000" y="152400"/>
          <a:ext cx="9144000" cy="6705600"/>
        </p:xfrm>
        <a:graphic>
          <a:graphicData uri="http://schemas.openxmlformats.org/presentationml/2006/ole">
            <mc:AlternateContent xmlns:mc="http://schemas.openxmlformats.org/markup-compatibility/2006">
              <mc:Choice xmlns:v="urn:schemas-microsoft-com:vml" Requires="v">
                <p:oleObj name="Chart" r:id="rId3" imgW="6705410" imgH="4867466" progId="Excel.Chart.8">
                  <p:embed/>
                </p:oleObj>
              </mc:Choice>
              <mc:Fallback>
                <p:oleObj name="Chart" r:id="rId3" imgW="6705410" imgH="4867466" progId="Excel.Chart.8">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5240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3" name="Text Box 8">
            <a:extLst>
              <a:ext uri="{FF2B5EF4-FFF2-40B4-BE49-F238E27FC236}">
                <a16:creationId xmlns:a16="http://schemas.microsoft.com/office/drawing/2014/main" id="{81DE98C7-FB83-8AF2-4E8E-876034D098B7}"/>
              </a:ext>
            </a:extLst>
          </p:cNvPr>
          <p:cNvSpPr txBox="1">
            <a:spLocks noChangeArrowheads="1"/>
          </p:cNvSpPr>
          <p:nvPr/>
        </p:nvSpPr>
        <p:spPr bwMode="auto">
          <a:xfrm>
            <a:off x="5943600" y="1219200"/>
            <a:ext cx="37465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solidFill>
                  <a:srgbClr val="020202"/>
                </a:solidFill>
                <a:latin typeface="Arial" panose="020B0604020202020204" pitchFamily="34" charset="0"/>
              </a:rPr>
              <a:t>Using the Gompertz equation</a:t>
            </a:r>
          </a:p>
          <a:p>
            <a:pPr>
              <a:lnSpc>
                <a:spcPct val="100000"/>
              </a:lnSpc>
              <a:spcBef>
                <a:spcPct val="0"/>
              </a:spcBef>
              <a:buFontTx/>
              <a:buNone/>
            </a:pPr>
            <a:r>
              <a:rPr lang="en-US" altLang="en-US" sz="1800">
                <a:solidFill>
                  <a:srgbClr val="020202"/>
                </a:solidFill>
                <a:latin typeface="Arial" panose="020B0604020202020204" pitchFamily="34" charset="0"/>
              </a:rPr>
              <a:t>to model rate of dementia</a:t>
            </a:r>
          </a:p>
          <a:p>
            <a:pPr>
              <a:lnSpc>
                <a:spcPct val="100000"/>
              </a:lnSpc>
              <a:spcBef>
                <a:spcPct val="0"/>
              </a:spcBef>
              <a:buFontTx/>
              <a:buNone/>
            </a:pPr>
            <a:r>
              <a:rPr lang="en-US" altLang="en-US" sz="1800">
                <a:solidFill>
                  <a:srgbClr val="020202"/>
                </a:solidFill>
                <a:latin typeface="Arial" panose="020B0604020202020204" pitchFamily="34" charset="0"/>
              </a:rPr>
              <a:t>increase with age:</a:t>
            </a:r>
          </a:p>
          <a:p>
            <a:pPr>
              <a:lnSpc>
                <a:spcPct val="100000"/>
              </a:lnSpc>
              <a:spcBef>
                <a:spcPct val="0"/>
              </a:spcBef>
              <a:buFontTx/>
              <a:buNone/>
            </a:pPr>
            <a:r>
              <a:rPr lang="en-US" altLang="en-US" sz="2400" b="1">
                <a:solidFill>
                  <a:srgbClr val="020202"/>
                </a:solidFill>
                <a:latin typeface="Arial" panose="020B0604020202020204" pitchFamily="34" charset="0"/>
              </a:rPr>
              <a:t>U(t) = Ro * exp (alpha * t)</a:t>
            </a:r>
          </a:p>
          <a:p>
            <a:pPr>
              <a:lnSpc>
                <a:spcPct val="100000"/>
              </a:lnSpc>
              <a:spcBef>
                <a:spcPct val="0"/>
              </a:spcBef>
              <a:buFontTx/>
              <a:buNone/>
            </a:pPr>
            <a:endParaRPr lang="en-US" altLang="en-US" sz="1800">
              <a:latin typeface="Arial" panose="020B060402020202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4945</TotalTime>
  <Words>2648</Words>
  <Application>Microsoft Office PowerPoint</Application>
  <PresentationFormat>Widescreen</PresentationFormat>
  <Paragraphs>298</Paragraphs>
  <Slides>27</Slides>
  <Notes>13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7" baseType="lpstr">
      <vt:lpstr>Aptos Narrow</vt:lpstr>
      <vt:lpstr>Arial</vt:lpstr>
      <vt:lpstr>Arial Unicode MS</vt:lpstr>
      <vt:lpstr>Calibri</vt:lpstr>
      <vt:lpstr>Calibri Light</vt:lpstr>
      <vt:lpstr>Symbol</vt:lpstr>
      <vt:lpstr>Times New Roman</vt:lpstr>
      <vt:lpstr>Office Theme</vt:lpstr>
      <vt:lpstr>Image</vt:lpstr>
      <vt:lpstr>Chart</vt:lpstr>
      <vt:lpstr>The Issues of Genetic Testing and Alzheimer’s Risk</vt:lpstr>
      <vt:lpstr>Relative  Risk  Factors  for Alzheimer’s  Disease (after age of early onset genotypes)</vt:lpstr>
      <vt:lpstr>PowerPoint Presentation</vt:lpstr>
      <vt:lpstr>PowerPoint Presentation</vt:lpstr>
      <vt:lpstr>Alzheimer Genetic Risk Factors</vt:lpstr>
      <vt:lpstr>20 SNPs associated with AD - all can be related to synaptic plasticity/memory</vt:lpstr>
      <vt:lpstr>APOE - rs429358 - snpedia.com</vt:lpstr>
      <vt:lpstr>PowerPoint Presentation</vt:lpstr>
      <vt:lpstr>PowerPoint Presentation</vt:lpstr>
      <vt:lpstr>PowerPoint Presentation</vt:lpstr>
      <vt:lpstr>PowerPoint Presentation</vt:lpstr>
      <vt:lpstr>Do women have an age-specific increase in AD risk according to APOE genotype?</vt:lpstr>
      <vt:lpstr>PowerPoint Presentation</vt:lpstr>
      <vt:lpstr>PowerPoint Presentation</vt:lpstr>
      <vt:lpstr>PowerPoint Presentation</vt:lpstr>
      <vt:lpstr>PowerPoint Presentation</vt:lpstr>
      <vt:lpstr>APOE  AND  EVOLUTION (The original allele was APOE-e4,  the e3 allele appeared about 300,000 years ago, and the e2 allele appeared about 200,000 years ago)</vt:lpstr>
      <vt:lpstr>APOE has been shown to play many roles. Which one is relevant for  Alzheimer Causation??</vt:lpstr>
      <vt:lpstr>APOE has been shown to play many roles. Which one is relevant for  Alzheimer Causation??</vt:lpstr>
      <vt:lpstr>PowerPoint Presentation</vt:lpstr>
      <vt:lpstr>PowerPoint Presentation</vt:lpstr>
      <vt:lpstr>PowerPoint Presentation</vt:lpstr>
      <vt:lpstr>PowerPoint Presentation</vt:lpstr>
      <vt:lpstr>PowerPoint Presentation</vt:lpstr>
      <vt:lpstr>Are we ready to do genetic testing to predict AD?</vt:lpstr>
      <vt:lpstr>Future directions for Alzheimer genetics:   prevention and early treatment</vt:lpstr>
      <vt:lpstr>The Issues of Genetic Testing and Alzheimer’s Risk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Ashford</dc:creator>
  <cp:lastModifiedBy>J. Wesson Ashford Jr</cp:lastModifiedBy>
  <cp:revision>65</cp:revision>
  <dcterms:created xsi:type="dcterms:W3CDTF">2018-04-07T23:34:03Z</dcterms:created>
  <dcterms:modified xsi:type="dcterms:W3CDTF">2024-03-14T04:50:04Z</dcterms:modified>
</cp:coreProperties>
</file>