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 id="2147483697" r:id="rId5"/>
  </p:sldMasterIdLst>
  <p:notesMasterIdLst>
    <p:notesMasterId r:id="rId56"/>
  </p:notesMasterIdLst>
  <p:sldIdLst>
    <p:sldId id="258" r:id="rId6"/>
    <p:sldId id="337" r:id="rId7"/>
    <p:sldId id="264" r:id="rId8"/>
    <p:sldId id="305" r:id="rId9"/>
    <p:sldId id="263" r:id="rId10"/>
    <p:sldId id="339" r:id="rId11"/>
    <p:sldId id="343" r:id="rId12"/>
    <p:sldId id="341" r:id="rId13"/>
    <p:sldId id="342" r:id="rId14"/>
    <p:sldId id="269" r:id="rId15"/>
    <p:sldId id="272" r:id="rId16"/>
    <p:sldId id="273" r:id="rId17"/>
    <p:sldId id="274" r:id="rId18"/>
    <p:sldId id="259" r:id="rId19"/>
    <p:sldId id="352" r:id="rId20"/>
    <p:sldId id="271" r:id="rId21"/>
    <p:sldId id="278" r:id="rId22"/>
    <p:sldId id="308" r:id="rId23"/>
    <p:sldId id="279" r:id="rId24"/>
    <p:sldId id="275" r:id="rId25"/>
    <p:sldId id="276" r:id="rId26"/>
    <p:sldId id="277" r:id="rId27"/>
    <p:sldId id="347" r:id="rId28"/>
    <p:sldId id="346" r:id="rId29"/>
    <p:sldId id="309" r:id="rId30"/>
    <p:sldId id="285" r:id="rId31"/>
    <p:sldId id="310" r:id="rId32"/>
    <p:sldId id="329" r:id="rId33"/>
    <p:sldId id="265" r:id="rId34"/>
    <p:sldId id="318" r:id="rId35"/>
    <p:sldId id="317" r:id="rId36"/>
    <p:sldId id="326" r:id="rId37"/>
    <p:sldId id="289" r:id="rId38"/>
    <p:sldId id="304" r:id="rId39"/>
    <p:sldId id="321" r:id="rId40"/>
    <p:sldId id="286" r:id="rId41"/>
    <p:sldId id="314" r:id="rId42"/>
    <p:sldId id="288" r:id="rId43"/>
    <p:sldId id="313" r:id="rId44"/>
    <p:sldId id="325" r:id="rId45"/>
    <p:sldId id="349" r:id="rId46"/>
    <p:sldId id="294" r:id="rId47"/>
    <p:sldId id="336" r:id="rId48"/>
    <p:sldId id="355" r:id="rId49"/>
    <p:sldId id="322" r:id="rId50"/>
    <p:sldId id="295" r:id="rId51"/>
    <p:sldId id="344" r:id="rId52"/>
    <p:sldId id="353" r:id="rId53"/>
    <p:sldId id="350" r:id="rId54"/>
    <p:sldId id="297" r:id="rId5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69" autoAdjust="0"/>
  </p:normalViewPr>
  <p:slideViewPr>
    <p:cSldViewPr>
      <p:cViewPr varScale="1">
        <p:scale>
          <a:sx n="62" d="100"/>
          <a:sy n="62" d="100"/>
        </p:scale>
        <p:origin x="162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https://vaww.portal.va.gov/sites/WRIISC/TriWRIISC%20Shared%20Documents/Annual-Report/Tri-WRIISC_AnnualReportMetricsTables_FY201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vaww.portal.va.gov/sites/WRIISC/TriWRIISC%20Shared%20Documents/Annual-Report/Tri-WRIISC_AnnualReportMetricsTables_FY2013.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'5. VeteransTopConcerns'!$L$8</c:f>
              <c:strCache>
                <c:ptCount val="1"/>
                <c:pt idx="0">
                  <c:v>Vietnam</c:v>
                </c:pt>
              </c:strCache>
            </c:strRef>
          </c:tx>
          <c:spPr>
            <a:solidFill>
              <a:schemeClr val="accent2"/>
            </a:solidFill>
          </c:spPr>
          <c:invertIfNegative val="0"/>
          <c:cat>
            <c:strRef>
              <c:f>'5. VeteransTopConcerns'!$K$9:$K$18</c:f>
              <c:strCache>
                <c:ptCount val="10"/>
                <c:pt idx="0">
                  <c:v>Pain</c:v>
                </c:pt>
                <c:pt idx="1">
                  <c:v>Mental health (e.g., PTSD)</c:v>
                </c:pt>
                <c:pt idx="2">
                  <c:v>Cognitive complaints</c:v>
                </c:pt>
                <c:pt idx="3">
                  <c:v>GI complaints</c:v>
                </c:pt>
                <c:pt idx="4">
                  <c:v>Headaches</c:v>
                </c:pt>
                <c:pt idx="5">
                  <c:v>Fatigue</c:v>
                </c:pt>
                <c:pt idx="6">
                  <c:v>Sleep problems</c:v>
                </c:pt>
                <c:pt idx="7">
                  <c:v>Respiratory difficulty</c:v>
                </c:pt>
                <c:pt idx="8">
                  <c:v>Skin problems/rash</c:v>
                </c:pt>
                <c:pt idx="9">
                  <c:v>Cardiovascular</c:v>
                </c:pt>
              </c:strCache>
            </c:strRef>
          </c:cat>
          <c:val>
            <c:numRef>
              <c:f>'5. VeteransTopConcerns'!$L$9:$L$18</c:f>
              <c:numCache>
                <c:formatCode>0%</c:formatCode>
                <c:ptCount val="10"/>
                <c:pt idx="0">
                  <c:v>0.6</c:v>
                </c:pt>
                <c:pt idx="1">
                  <c:v>0.26666666666666666</c:v>
                </c:pt>
                <c:pt idx="2">
                  <c:v>6.6666666666666666E-2</c:v>
                </c:pt>
                <c:pt idx="3">
                  <c:v>0.2</c:v>
                </c:pt>
                <c:pt idx="4">
                  <c:v>0.2</c:v>
                </c:pt>
                <c:pt idx="5">
                  <c:v>6.6666666666666666E-2</c:v>
                </c:pt>
                <c:pt idx="6">
                  <c:v>6.6666666666666666E-2</c:v>
                </c:pt>
                <c:pt idx="7">
                  <c:v>0.2</c:v>
                </c:pt>
                <c:pt idx="8">
                  <c:v>6.6666666666666666E-2</c:v>
                </c:pt>
                <c:pt idx="9">
                  <c:v>0.33333333333333331</c:v>
                </c:pt>
              </c:numCache>
            </c:numRef>
          </c:val>
        </c:ser>
        <c:ser>
          <c:idx val="1"/>
          <c:order val="1"/>
          <c:tx>
            <c:strRef>
              <c:f>'5. VeteransTopConcerns'!$M$8</c:f>
              <c:strCache>
                <c:ptCount val="1"/>
                <c:pt idx="0">
                  <c:v>Gulf War</c:v>
                </c:pt>
              </c:strCache>
            </c:strRef>
          </c:tx>
          <c:spPr>
            <a:solidFill>
              <a:srgbClr val="C00000"/>
            </a:solidFill>
            <a:ln>
              <a:noFill/>
            </a:ln>
          </c:spPr>
          <c:invertIfNegative val="0"/>
          <c:cat>
            <c:strRef>
              <c:f>'5. VeteransTopConcerns'!$K$9:$K$18</c:f>
              <c:strCache>
                <c:ptCount val="10"/>
                <c:pt idx="0">
                  <c:v>Pain</c:v>
                </c:pt>
                <c:pt idx="1">
                  <c:v>Mental health (e.g., PTSD)</c:v>
                </c:pt>
                <c:pt idx="2">
                  <c:v>Cognitive complaints</c:v>
                </c:pt>
                <c:pt idx="3">
                  <c:v>GI complaints</c:v>
                </c:pt>
                <c:pt idx="4">
                  <c:v>Headaches</c:v>
                </c:pt>
                <c:pt idx="5">
                  <c:v>Fatigue</c:v>
                </c:pt>
                <c:pt idx="6">
                  <c:v>Sleep problems</c:v>
                </c:pt>
                <c:pt idx="7">
                  <c:v>Respiratory difficulty</c:v>
                </c:pt>
                <c:pt idx="8">
                  <c:v>Skin problems/rash</c:v>
                </c:pt>
                <c:pt idx="9">
                  <c:v>Cardiovascular</c:v>
                </c:pt>
              </c:strCache>
            </c:strRef>
          </c:cat>
          <c:val>
            <c:numRef>
              <c:f>'5. VeteransTopConcerns'!$M$9:$M$18</c:f>
              <c:numCache>
                <c:formatCode>0%</c:formatCode>
                <c:ptCount val="10"/>
                <c:pt idx="0">
                  <c:v>0.93670886075949367</c:v>
                </c:pt>
                <c:pt idx="1">
                  <c:v>0.31645569620253167</c:v>
                </c:pt>
                <c:pt idx="2">
                  <c:v>0.21518987341772153</c:v>
                </c:pt>
                <c:pt idx="3">
                  <c:v>0.21518987341772153</c:v>
                </c:pt>
                <c:pt idx="4">
                  <c:v>0.189873417721519</c:v>
                </c:pt>
                <c:pt idx="5">
                  <c:v>0.22784810126582278</c:v>
                </c:pt>
                <c:pt idx="6">
                  <c:v>0.13924050632911392</c:v>
                </c:pt>
                <c:pt idx="7">
                  <c:v>6.3291139240506333E-2</c:v>
                </c:pt>
                <c:pt idx="8">
                  <c:v>8.8607594936708861E-2</c:v>
                </c:pt>
                <c:pt idx="9">
                  <c:v>5.0632911392405063E-2</c:v>
                </c:pt>
              </c:numCache>
            </c:numRef>
          </c:val>
        </c:ser>
        <c:ser>
          <c:idx val="2"/>
          <c:order val="2"/>
          <c:tx>
            <c:strRef>
              <c:f>'5. VeteransTopConcerns'!$N$8</c:f>
              <c:strCache>
                <c:ptCount val="1"/>
                <c:pt idx="0">
                  <c:v>OEF/OIF/OND</c:v>
                </c:pt>
              </c:strCache>
            </c:strRef>
          </c:tx>
          <c:spPr>
            <a:solidFill>
              <a:schemeClr val="accent2">
                <a:lumMod val="60000"/>
                <a:lumOff val="40000"/>
              </a:schemeClr>
            </a:solidFill>
            <a:ln>
              <a:noFill/>
            </a:ln>
          </c:spPr>
          <c:invertIfNegative val="0"/>
          <c:cat>
            <c:strRef>
              <c:f>'5. VeteransTopConcerns'!$K$9:$K$18</c:f>
              <c:strCache>
                <c:ptCount val="10"/>
                <c:pt idx="0">
                  <c:v>Pain</c:v>
                </c:pt>
                <c:pt idx="1">
                  <c:v>Mental health (e.g., PTSD)</c:v>
                </c:pt>
                <c:pt idx="2">
                  <c:v>Cognitive complaints</c:v>
                </c:pt>
                <c:pt idx="3">
                  <c:v>GI complaints</c:v>
                </c:pt>
                <c:pt idx="4">
                  <c:v>Headaches</c:v>
                </c:pt>
                <c:pt idx="5">
                  <c:v>Fatigue</c:v>
                </c:pt>
                <c:pt idx="6">
                  <c:v>Sleep problems</c:v>
                </c:pt>
                <c:pt idx="7">
                  <c:v>Respiratory difficulty</c:v>
                </c:pt>
                <c:pt idx="8">
                  <c:v>Skin problems/rash</c:v>
                </c:pt>
                <c:pt idx="9">
                  <c:v>Cardiovascular</c:v>
                </c:pt>
              </c:strCache>
            </c:strRef>
          </c:cat>
          <c:val>
            <c:numRef>
              <c:f>'5. VeteransTopConcerns'!$N$9:$N$18</c:f>
              <c:numCache>
                <c:formatCode>0%</c:formatCode>
                <c:ptCount val="10"/>
                <c:pt idx="0">
                  <c:v>0.81132075471698117</c:v>
                </c:pt>
                <c:pt idx="1">
                  <c:v>0.20754716981132076</c:v>
                </c:pt>
                <c:pt idx="2">
                  <c:v>0.33962264150943394</c:v>
                </c:pt>
                <c:pt idx="3">
                  <c:v>0.24528301886792453</c:v>
                </c:pt>
                <c:pt idx="4">
                  <c:v>0.28301886792452829</c:v>
                </c:pt>
                <c:pt idx="5">
                  <c:v>0.16981132075471697</c:v>
                </c:pt>
                <c:pt idx="6">
                  <c:v>9.4339622641509441E-2</c:v>
                </c:pt>
                <c:pt idx="7">
                  <c:v>0.15094339622641509</c:v>
                </c:pt>
                <c:pt idx="8">
                  <c:v>9.4339622641509441E-2</c:v>
                </c:pt>
                <c:pt idx="9">
                  <c:v>7.5471698113207544E-2</c:v>
                </c:pt>
              </c:numCache>
            </c:numRef>
          </c:val>
        </c:ser>
        <c:ser>
          <c:idx val="4"/>
          <c:order val="3"/>
          <c:tx>
            <c:strRef>
              <c:f>'5. VeteransTopConcerns'!$P$8</c:f>
              <c:strCache>
                <c:ptCount val="1"/>
                <c:pt idx="0">
                  <c:v>Overall</c:v>
                </c:pt>
              </c:strCache>
            </c:strRef>
          </c:tx>
          <c:spPr>
            <a:solidFill>
              <a:schemeClr val="accent1">
                <a:lumMod val="75000"/>
              </a:schemeClr>
            </a:solidFill>
          </c:spPr>
          <c:invertIfNegative val="0"/>
          <c:cat>
            <c:strRef>
              <c:f>'5. VeteransTopConcerns'!$K$9:$K$18</c:f>
              <c:strCache>
                <c:ptCount val="10"/>
                <c:pt idx="0">
                  <c:v>Pain</c:v>
                </c:pt>
                <c:pt idx="1">
                  <c:v>Mental health (e.g., PTSD)</c:v>
                </c:pt>
                <c:pt idx="2">
                  <c:v>Cognitive complaints</c:v>
                </c:pt>
                <c:pt idx="3">
                  <c:v>GI complaints</c:v>
                </c:pt>
                <c:pt idx="4">
                  <c:v>Headaches</c:v>
                </c:pt>
                <c:pt idx="5">
                  <c:v>Fatigue</c:v>
                </c:pt>
                <c:pt idx="6">
                  <c:v>Sleep problems</c:v>
                </c:pt>
                <c:pt idx="7">
                  <c:v>Respiratory difficulty</c:v>
                </c:pt>
                <c:pt idx="8">
                  <c:v>Skin problems/rash</c:v>
                </c:pt>
                <c:pt idx="9">
                  <c:v>Cardiovascular</c:v>
                </c:pt>
              </c:strCache>
            </c:strRef>
          </c:cat>
          <c:val>
            <c:numRef>
              <c:f>'5. VeteransTopConcerns'!$P$9:$P$18</c:f>
              <c:numCache>
                <c:formatCode>0%</c:formatCode>
                <c:ptCount val="10"/>
                <c:pt idx="0">
                  <c:v>0.85093167701863359</c:v>
                </c:pt>
                <c:pt idx="1">
                  <c:v>0.27329192546583853</c:v>
                </c:pt>
                <c:pt idx="2">
                  <c:v>0.2608695652173913</c:v>
                </c:pt>
                <c:pt idx="3">
                  <c:v>0.2236024844720497</c:v>
                </c:pt>
                <c:pt idx="4">
                  <c:v>0.21739130434782608</c:v>
                </c:pt>
                <c:pt idx="5">
                  <c:v>0.19875776397515527</c:v>
                </c:pt>
                <c:pt idx="6">
                  <c:v>0.13043478260869565</c:v>
                </c:pt>
                <c:pt idx="7">
                  <c:v>0.11801242236024845</c:v>
                </c:pt>
                <c:pt idx="8">
                  <c:v>0.10559006211180125</c:v>
                </c:pt>
                <c:pt idx="9">
                  <c:v>9.3167701863354033E-2</c:v>
                </c:pt>
              </c:numCache>
            </c:numRef>
          </c:val>
        </c:ser>
        <c:dLbls>
          <c:showLegendKey val="0"/>
          <c:showVal val="0"/>
          <c:showCatName val="0"/>
          <c:showSerName val="0"/>
          <c:showPercent val="0"/>
          <c:showBubbleSize val="0"/>
        </c:dLbls>
        <c:gapWidth val="150"/>
        <c:axId val="249885640"/>
        <c:axId val="250858464"/>
      </c:barChart>
      <c:catAx>
        <c:axId val="249885640"/>
        <c:scaling>
          <c:orientation val="minMax"/>
        </c:scaling>
        <c:delete val="0"/>
        <c:axPos val="b"/>
        <c:numFmt formatCode="General" sourceLinked="0"/>
        <c:majorTickMark val="out"/>
        <c:minorTickMark val="none"/>
        <c:tickLblPos val="nextTo"/>
        <c:txPr>
          <a:bodyPr/>
          <a:lstStyle/>
          <a:p>
            <a:pPr>
              <a:defRPr sz="1400"/>
            </a:pPr>
            <a:endParaRPr lang="en-US"/>
          </a:p>
        </c:txPr>
        <c:crossAx val="250858464"/>
        <c:crosses val="autoZero"/>
        <c:auto val="1"/>
        <c:lblAlgn val="ctr"/>
        <c:lblOffset val="100"/>
        <c:noMultiLvlLbl val="0"/>
      </c:catAx>
      <c:valAx>
        <c:axId val="250858464"/>
        <c:scaling>
          <c:orientation val="minMax"/>
        </c:scaling>
        <c:delete val="0"/>
        <c:axPos val="l"/>
        <c:numFmt formatCode="0%" sourceLinked="1"/>
        <c:majorTickMark val="out"/>
        <c:minorTickMark val="none"/>
        <c:tickLblPos val="nextTo"/>
        <c:crossAx val="249885640"/>
        <c:crosses val="autoZero"/>
        <c:crossBetween val="between"/>
      </c:valAx>
    </c:plotArea>
    <c:legend>
      <c:legendPos val="b"/>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'7. ExpoConcernsCompEval'!$L$8</c:f>
              <c:strCache>
                <c:ptCount val="1"/>
                <c:pt idx="0">
                  <c:v>Vietnam</c:v>
                </c:pt>
              </c:strCache>
            </c:strRef>
          </c:tx>
          <c:spPr>
            <a:solidFill>
              <a:schemeClr val="accent2"/>
            </a:solidFill>
          </c:spPr>
          <c:invertIfNegative val="0"/>
          <c:cat>
            <c:strRef>
              <c:f>'7. ExpoConcernsCompEval'!$K$9:$K$13</c:f>
              <c:strCache>
                <c:ptCount val="5"/>
                <c:pt idx="0">
                  <c:v>Sand/Dust Exposure</c:v>
                </c:pt>
                <c:pt idx="1">
                  <c:v>Burning Trash or Feces</c:v>
                </c:pt>
                <c:pt idx="2">
                  <c:v>Loud Noises</c:v>
                </c:pt>
                <c:pt idx="3">
                  <c:v>Petrochemical fuels or fumes</c:v>
                </c:pt>
                <c:pt idx="4">
                  <c:v>Chemicals (solvents, cleaners, degreasers, etc.)</c:v>
                </c:pt>
              </c:strCache>
            </c:strRef>
          </c:cat>
          <c:val>
            <c:numRef>
              <c:f>'7. ExpoConcernsCompEval'!$L$9:$L$13</c:f>
              <c:numCache>
                <c:formatCode>0%</c:formatCode>
                <c:ptCount val="5"/>
                <c:pt idx="0">
                  <c:v>0.29166666666666669</c:v>
                </c:pt>
                <c:pt idx="1">
                  <c:v>0.28472222222222221</c:v>
                </c:pt>
                <c:pt idx="2">
                  <c:v>0.28472222222222221</c:v>
                </c:pt>
                <c:pt idx="3">
                  <c:v>0.18055555555555555</c:v>
                </c:pt>
                <c:pt idx="4">
                  <c:v>0.18055555555555555</c:v>
                </c:pt>
              </c:numCache>
            </c:numRef>
          </c:val>
        </c:ser>
        <c:ser>
          <c:idx val="1"/>
          <c:order val="1"/>
          <c:tx>
            <c:strRef>
              <c:f>'7. ExpoConcernsCompEval'!$M$8</c:f>
              <c:strCache>
                <c:ptCount val="1"/>
                <c:pt idx="0">
                  <c:v>Gulf War</c:v>
                </c:pt>
              </c:strCache>
            </c:strRef>
          </c:tx>
          <c:spPr>
            <a:solidFill>
              <a:srgbClr val="C00000"/>
            </a:solidFill>
          </c:spPr>
          <c:invertIfNegative val="0"/>
          <c:cat>
            <c:strRef>
              <c:f>'7. ExpoConcernsCompEval'!$K$9:$K$13</c:f>
              <c:strCache>
                <c:ptCount val="5"/>
                <c:pt idx="0">
                  <c:v>Sand/Dust Exposure</c:v>
                </c:pt>
                <c:pt idx="1">
                  <c:v>Burning Trash or Feces</c:v>
                </c:pt>
                <c:pt idx="2">
                  <c:v>Loud Noises</c:v>
                </c:pt>
                <c:pt idx="3">
                  <c:v>Petrochemical fuels or fumes</c:v>
                </c:pt>
                <c:pt idx="4">
                  <c:v>Chemicals (solvents, cleaners, degreasers, etc.)</c:v>
                </c:pt>
              </c:strCache>
            </c:strRef>
          </c:cat>
          <c:val>
            <c:numRef>
              <c:f>'7. ExpoConcernsCompEval'!$M$9:$M$13</c:f>
              <c:numCache>
                <c:formatCode>0%</c:formatCode>
                <c:ptCount val="5"/>
                <c:pt idx="0">
                  <c:v>0.13333333333333333</c:v>
                </c:pt>
                <c:pt idx="1">
                  <c:v>0.2</c:v>
                </c:pt>
                <c:pt idx="2">
                  <c:v>0.4</c:v>
                </c:pt>
                <c:pt idx="3">
                  <c:v>0.13333333333333333</c:v>
                </c:pt>
                <c:pt idx="4">
                  <c:v>0.13333333333333333</c:v>
                </c:pt>
              </c:numCache>
            </c:numRef>
          </c:val>
        </c:ser>
        <c:ser>
          <c:idx val="2"/>
          <c:order val="2"/>
          <c:tx>
            <c:strRef>
              <c:f>'7. ExpoConcernsCompEval'!$N$8</c:f>
              <c:strCache>
                <c:ptCount val="1"/>
                <c:pt idx="0">
                  <c:v>OEF/OIF/OND</c:v>
                </c:pt>
              </c:strCache>
            </c:strRef>
          </c:tx>
          <c:spPr>
            <a:solidFill>
              <a:schemeClr val="accent2">
                <a:lumMod val="40000"/>
                <a:lumOff val="60000"/>
              </a:schemeClr>
            </a:solidFill>
          </c:spPr>
          <c:invertIfNegative val="0"/>
          <c:cat>
            <c:strRef>
              <c:f>'7. ExpoConcernsCompEval'!$K$9:$K$13</c:f>
              <c:strCache>
                <c:ptCount val="5"/>
                <c:pt idx="0">
                  <c:v>Sand/Dust Exposure</c:v>
                </c:pt>
                <c:pt idx="1">
                  <c:v>Burning Trash or Feces</c:v>
                </c:pt>
                <c:pt idx="2">
                  <c:v>Loud Noises</c:v>
                </c:pt>
                <c:pt idx="3">
                  <c:v>Petrochemical fuels or fumes</c:v>
                </c:pt>
                <c:pt idx="4">
                  <c:v>Chemicals (solvents, cleaners, degreasers, etc.)</c:v>
                </c:pt>
              </c:strCache>
            </c:strRef>
          </c:cat>
          <c:val>
            <c:numRef>
              <c:f>'7. ExpoConcernsCompEval'!$N$9:$N$13</c:f>
              <c:numCache>
                <c:formatCode>0%</c:formatCode>
                <c:ptCount val="5"/>
                <c:pt idx="0">
                  <c:v>0.3380281690140845</c:v>
                </c:pt>
                <c:pt idx="1">
                  <c:v>0.26760563380281688</c:v>
                </c:pt>
                <c:pt idx="2">
                  <c:v>0.19718309859154928</c:v>
                </c:pt>
                <c:pt idx="3">
                  <c:v>0.19718309859154928</c:v>
                </c:pt>
                <c:pt idx="4">
                  <c:v>0.18309859154929578</c:v>
                </c:pt>
              </c:numCache>
            </c:numRef>
          </c:val>
        </c:ser>
        <c:ser>
          <c:idx val="4"/>
          <c:order val="3"/>
          <c:tx>
            <c:strRef>
              <c:f>'7. ExpoConcernsCompEval'!$P$8</c:f>
              <c:strCache>
                <c:ptCount val="1"/>
                <c:pt idx="0">
                  <c:v>Overall</c:v>
                </c:pt>
              </c:strCache>
            </c:strRef>
          </c:tx>
          <c:spPr>
            <a:solidFill>
              <a:schemeClr val="accent1">
                <a:lumMod val="75000"/>
              </a:schemeClr>
            </a:solidFill>
          </c:spPr>
          <c:invertIfNegative val="0"/>
          <c:cat>
            <c:strRef>
              <c:f>'7. ExpoConcernsCompEval'!$K$9:$K$13</c:f>
              <c:strCache>
                <c:ptCount val="5"/>
                <c:pt idx="0">
                  <c:v>Sand/Dust Exposure</c:v>
                </c:pt>
                <c:pt idx="1">
                  <c:v>Burning Trash or Feces</c:v>
                </c:pt>
                <c:pt idx="2">
                  <c:v>Loud Noises</c:v>
                </c:pt>
                <c:pt idx="3">
                  <c:v>Petrochemical fuels or fumes</c:v>
                </c:pt>
                <c:pt idx="4">
                  <c:v>Chemicals (solvents, cleaners, degreasers, etc.)</c:v>
                </c:pt>
              </c:strCache>
            </c:strRef>
          </c:cat>
          <c:val>
            <c:numRef>
              <c:f>'7. ExpoConcernsCompEval'!$P$9:$P$13</c:f>
              <c:numCache>
                <c:formatCode>0%</c:formatCode>
                <c:ptCount val="5"/>
                <c:pt idx="0">
                  <c:v>0.1875</c:v>
                </c:pt>
                <c:pt idx="1">
                  <c:v>0.1875</c:v>
                </c:pt>
                <c:pt idx="2">
                  <c:v>0.25</c:v>
                </c:pt>
                <c:pt idx="3">
                  <c:v>0.25</c:v>
                </c:pt>
                <c:pt idx="4">
                  <c:v>0.25</c:v>
                </c:pt>
              </c:numCache>
            </c:numRef>
          </c:val>
        </c:ser>
        <c:dLbls>
          <c:showLegendKey val="0"/>
          <c:showVal val="0"/>
          <c:showCatName val="0"/>
          <c:showSerName val="0"/>
          <c:showPercent val="0"/>
          <c:showBubbleSize val="0"/>
        </c:dLbls>
        <c:gapWidth val="150"/>
        <c:axId val="250859248"/>
        <c:axId val="250859640"/>
      </c:barChart>
      <c:catAx>
        <c:axId val="250859248"/>
        <c:scaling>
          <c:orientation val="minMax"/>
        </c:scaling>
        <c:delete val="0"/>
        <c:axPos val="b"/>
        <c:numFmt formatCode="General" sourceLinked="0"/>
        <c:majorTickMark val="out"/>
        <c:minorTickMark val="none"/>
        <c:tickLblPos val="nextTo"/>
        <c:txPr>
          <a:bodyPr/>
          <a:lstStyle/>
          <a:p>
            <a:pPr>
              <a:defRPr sz="1400"/>
            </a:pPr>
            <a:endParaRPr lang="en-US"/>
          </a:p>
        </c:txPr>
        <c:crossAx val="250859640"/>
        <c:crosses val="autoZero"/>
        <c:auto val="1"/>
        <c:lblAlgn val="ctr"/>
        <c:lblOffset val="100"/>
        <c:noMultiLvlLbl val="0"/>
      </c:catAx>
      <c:valAx>
        <c:axId val="250859640"/>
        <c:scaling>
          <c:orientation val="minMax"/>
          <c:max val="0.60000000000000009"/>
        </c:scaling>
        <c:delete val="0"/>
        <c:axPos val="l"/>
        <c:numFmt formatCode="0%" sourceLinked="1"/>
        <c:majorTickMark val="out"/>
        <c:minorTickMark val="none"/>
        <c:tickLblPos val="nextTo"/>
        <c:crossAx val="250859248"/>
        <c:crosses val="autoZero"/>
        <c:crossBetween val="between"/>
        <c:majorUnit val="0.2"/>
      </c:valAx>
    </c:plotArea>
    <c:legend>
      <c:legendPos val="b"/>
      <c:overlay val="0"/>
      <c:txPr>
        <a:bodyPr/>
        <a:lstStyle/>
        <a:p>
          <a:pPr>
            <a:defRPr sz="1400"/>
          </a:pPr>
          <a:endParaRPr lang="en-US"/>
        </a:p>
      </c:txPr>
    </c:legend>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00B050"/>
            </a:solidFill>
          </c:spPr>
          <c:invertIfNegative val="0"/>
          <c:cat>
            <c:strRef>
              <c:f>Sheet1!$A$1:$G$1</c:f>
              <c:strCache>
                <c:ptCount val="7"/>
                <c:pt idx="0">
                  <c:v>2008</c:v>
                </c:pt>
                <c:pt idx="1">
                  <c:v>2009</c:v>
                </c:pt>
                <c:pt idx="2">
                  <c:v>2010</c:v>
                </c:pt>
                <c:pt idx="3">
                  <c:v>2011</c:v>
                </c:pt>
                <c:pt idx="4">
                  <c:v>2012</c:v>
                </c:pt>
                <c:pt idx="5">
                  <c:v>2013</c:v>
                </c:pt>
                <c:pt idx="6">
                  <c:v>2014</c:v>
                </c:pt>
              </c:strCache>
            </c:strRef>
          </c:cat>
          <c:val>
            <c:numRef>
              <c:f>Sheet1!$A$2:$G$2</c:f>
              <c:numCache>
                <c:formatCode>General</c:formatCode>
                <c:ptCount val="7"/>
                <c:pt idx="0">
                  <c:v>18</c:v>
                </c:pt>
                <c:pt idx="1">
                  <c:v>42</c:v>
                </c:pt>
                <c:pt idx="2">
                  <c:v>59</c:v>
                </c:pt>
                <c:pt idx="3">
                  <c:v>106</c:v>
                </c:pt>
                <c:pt idx="4">
                  <c:v>132</c:v>
                </c:pt>
                <c:pt idx="5">
                  <c:v>264</c:v>
                </c:pt>
                <c:pt idx="6">
                  <c:v>318</c:v>
                </c:pt>
              </c:numCache>
            </c:numRef>
          </c:val>
        </c:ser>
        <c:dLbls>
          <c:showLegendKey val="0"/>
          <c:showVal val="0"/>
          <c:showCatName val="0"/>
          <c:showSerName val="0"/>
          <c:showPercent val="0"/>
          <c:showBubbleSize val="0"/>
        </c:dLbls>
        <c:gapWidth val="150"/>
        <c:axId val="252113736"/>
        <c:axId val="252114128"/>
      </c:barChart>
      <c:catAx>
        <c:axId val="252113736"/>
        <c:scaling>
          <c:orientation val="minMax"/>
        </c:scaling>
        <c:delete val="0"/>
        <c:axPos val="b"/>
        <c:numFmt formatCode="General" sourceLinked="1"/>
        <c:majorTickMark val="out"/>
        <c:minorTickMark val="none"/>
        <c:tickLblPos val="nextTo"/>
        <c:crossAx val="252114128"/>
        <c:crosses val="autoZero"/>
        <c:auto val="0"/>
        <c:lblAlgn val="ctr"/>
        <c:lblOffset val="100"/>
        <c:tickLblSkip val="1"/>
        <c:noMultiLvlLbl val="0"/>
      </c:catAx>
      <c:valAx>
        <c:axId val="252114128"/>
        <c:scaling>
          <c:orientation val="minMax"/>
        </c:scaling>
        <c:delete val="0"/>
        <c:axPos val="l"/>
        <c:majorGridlines/>
        <c:numFmt formatCode="General" sourceLinked="1"/>
        <c:majorTickMark val="out"/>
        <c:minorTickMark val="none"/>
        <c:tickLblPos val="nextTo"/>
        <c:crossAx val="252113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34300-D0A6-417D-AB30-A1DAED1A20E0}" type="doc">
      <dgm:prSet loTypeId="urn:microsoft.com/office/officeart/2005/8/layout/venn1" loCatId="relationship" qsTypeId="urn:microsoft.com/office/officeart/2005/8/quickstyle/simple1" qsCatId="simple" csTypeId="urn:microsoft.com/office/officeart/2005/8/colors/accent1_2" csCatId="accent1" phldr="1"/>
      <dgm:spPr/>
    </dgm:pt>
    <dgm:pt modelId="{93D24A2C-88A8-4FB4-8439-75061D9D0F1B}">
      <dgm:prSet phldrT="[Text]" custT="1"/>
      <dgm:spPr>
        <a:solidFill>
          <a:schemeClr val="accent4">
            <a:lumMod val="20000"/>
            <a:lumOff val="80000"/>
          </a:schemeClr>
        </a:solidFill>
      </dgm:spPr>
      <dgm:t>
        <a:bodyPr/>
        <a:lstStyle/>
        <a:p>
          <a:endParaRPr lang="en-US" sz="1100" dirty="0"/>
        </a:p>
      </dgm:t>
    </dgm:pt>
    <dgm:pt modelId="{EAB04E50-766D-4C76-8DB3-3E4EEA01908A}" type="parTrans" cxnId="{B0A70663-65F8-40D0-A9DD-B605B7A2123C}">
      <dgm:prSet/>
      <dgm:spPr/>
      <dgm:t>
        <a:bodyPr/>
        <a:lstStyle/>
        <a:p>
          <a:endParaRPr lang="en-US"/>
        </a:p>
      </dgm:t>
    </dgm:pt>
    <dgm:pt modelId="{69045307-F008-4520-A7C1-18D3EC2D1ED1}" type="sibTrans" cxnId="{B0A70663-65F8-40D0-A9DD-B605B7A2123C}">
      <dgm:prSet/>
      <dgm:spPr/>
      <dgm:t>
        <a:bodyPr/>
        <a:lstStyle/>
        <a:p>
          <a:endParaRPr lang="en-US"/>
        </a:p>
      </dgm:t>
    </dgm:pt>
    <dgm:pt modelId="{23A24D2C-3235-4A9F-8261-6AF14AB8A7E6}">
      <dgm:prSet phldrT="[Text]" custT="1"/>
      <dgm:spPr>
        <a:solidFill>
          <a:srgbClr val="FF0000">
            <a:alpha val="50000"/>
          </a:srgbClr>
        </a:solidFill>
      </dgm:spPr>
      <dgm:t>
        <a:bodyPr/>
        <a:lstStyle/>
        <a:p>
          <a:endParaRPr lang="en-US" sz="1200" dirty="0"/>
        </a:p>
      </dgm:t>
    </dgm:pt>
    <dgm:pt modelId="{7A46A4D1-DCE6-43AE-9960-037C1EABA0E8}" type="parTrans" cxnId="{9BD8BFE9-16D5-4543-BC73-44CC806E9621}">
      <dgm:prSet/>
      <dgm:spPr/>
      <dgm:t>
        <a:bodyPr/>
        <a:lstStyle/>
        <a:p>
          <a:endParaRPr lang="en-US"/>
        </a:p>
      </dgm:t>
    </dgm:pt>
    <dgm:pt modelId="{A1B68E71-842F-4E05-83C2-3524F12C212F}" type="sibTrans" cxnId="{9BD8BFE9-16D5-4543-BC73-44CC806E9621}">
      <dgm:prSet/>
      <dgm:spPr/>
      <dgm:t>
        <a:bodyPr/>
        <a:lstStyle/>
        <a:p>
          <a:endParaRPr lang="en-US"/>
        </a:p>
      </dgm:t>
    </dgm:pt>
    <dgm:pt modelId="{4B3B275C-CFE4-48DF-8F8E-EAD9434CFBD3}">
      <dgm:prSet phldrT="[Text]" custT="1"/>
      <dgm:spPr>
        <a:solidFill>
          <a:schemeClr val="accent1">
            <a:lumMod val="75000"/>
            <a:alpha val="49804"/>
          </a:schemeClr>
        </a:solidFill>
      </dgm:spPr>
      <dgm:t>
        <a:bodyPr/>
        <a:lstStyle/>
        <a:p>
          <a:endParaRPr lang="en-US" sz="1200" dirty="0"/>
        </a:p>
      </dgm:t>
    </dgm:pt>
    <dgm:pt modelId="{C12DCBE4-54FE-4A87-855C-C16E231C8225}" type="parTrans" cxnId="{F15DA26E-4C95-4A73-99CD-613DFBD76497}">
      <dgm:prSet/>
      <dgm:spPr/>
      <dgm:t>
        <a:bodyPr/>
        <a:lstStyle/>
        <a:p>
          <a:endParaRPr lang="en-US"/>
        </a:p>
      </dgm:t>
    </dgm:pt>
    <dgm:pt modelId="{5E092FA7-9331-4C8B-86D4-CA75EBFF853B}" type="sibTrans" cxnId="{F15DA26E-4C95-4A73-99CD-613DFBD76497}">
      <dgm:prSet/>
      <dgm:spPr/>
      <dgm:t>
        <a:bodyPr/>
        <a:lstStyle/>
        <a:p>
          <a:endParaRPr lang="en-US"/>
        </a:p>
      </dgm:t>
    </dgm:pt>
    <dgm:pt modelId="{2D282EAA-8421-44AE-AE12-4B5829EAF97A}" type="pres">
      <dgm:prSet presAssocID="{F8634300-D0A6-417D-AB30-A1DAED1A20E0}" presName="compositeShape" presStyleCnt="0">
        <dgm:presLayoutVars>
          <dgm:chMax val="7"/>
          <dgm:dir/>
          <dgm:resizeHandles val="exact"/>
        </dgm:presLayoutVars>
      </dgm:prSet>
      <dgm:spPr/>
    </dgm:pt>
    <dgm:pt modelId="{4B97A1FE-79B8-4F26-BCE1-75C1DF7272A1}" type="pres">
      <dgm:prSet presAssocID="{93D24A2C-88A8-4FB4-8439-75061D9D0F1B}" presName="circ1" presStyleLbl="vennNode1" presStyleIdx="0" presStyleCnt="3"/>
      <dgm:spPr/>
      <dgm:t>
        <a:bodyPr/>
        <a:lstStyle/>
        <a:p>
          <a:endParaRPr lang="en-US"/>
        </a:p>
      </dgm:t>
    </dgm:pt>
    <dgm:pt modelId="{CC06C377-43C8-44C8-B02D-4C874DFB3BEF}" type="pres">
      <dgm:prSet presAssocID="{93D24A2C-88A8-4FB4-8439-75061D9D0F1B}" presName="circ1Tx" presStyleLbl="revTx" presStyleIdx="0" presStyleCnt="0">
        <dgm:presLayoutVars>
          <dgm:chMax val="0"/>
          <dgm:chPref val="0"/>
          <dgm:bulletEnabled val="1"/>
        </dgm:presLayoutVars>
      </dgm:prSet>
      <dgm:spPr/>
      <dgm:t>
        <a:bodyPr/>
        <a:lstStyle/>
        <a:p>
          <a:endParaRPr lang="en-US"/>
        </a:p>
      </dgm:t>
    </dgm:pt>
    <dgm:pt modelId="{7210898D-2B8A-4E9D-9879-BDA3B3171B9E}" type="pres">
      <dgm:prSet presAssocID="{23A24D2C-3235-4A9F-8261-6AF14AB8A7E6}" presName="circ2" presStyleLbl="vennNode1" presStyleIdx="1" presStyleCnt="3"/>
      <dgm:spPr/>
      <dgm:t>
        <a:bodyPr/>
        <a:lstStyle/>
        <a:p>
          <a:endParaRPr lang="en-US"/>
        </a:p>
      </dgm:t>
    </dgm:pt>
    <dgm:pt modelId="{349342CF-9BE4-4820-BC68-8B1EBE0DA38E}" type="pres">
      <dgm:prSet presAssocID="{23A24D2C-3235-4A9F-8261-6AF14AB8A7E6}" presName="circ2Tx" presStyleLbl="revTx" presStyleIdx="0" presStyleCnt="0">
        <dgm:presLayoutVars>
          <dgm:chMax val="0"/>
          <dgm:chPref val="0"/>
          <dgm:bulletEnabled val="1"/>
        </dgm:presLayoutVars>
      </dgm:prSet>
      <dgm:spPr/>
      <dgm:t>
        <a:bodyPr/>
        <a:lstStyle/>
        <a:p>
          <a:endParaRPr lang="en-US"/>
        </a:p>
      </dgm:t>
    </dgm:pt>
    <dgm:pt modelId="{55598A79-514F-4A00-B3E0-102CB3E9567A}" type="pres">
      <dgm:prSet presAssocID="{4B3B275C-CFE4-48DF-8F8E-EAD9434CFBD3}" presName="circ3" presStyleLbl="vennNode1" presStyleIdx="2" presStyleCnt="3"/>
      <dgm:spPr/>
      <dgm:t>
        <a:bodyPr/>
        <a:lstStyle/>
        <a:p>
          <a:endParaRPr lang="en-US"/>
        </a:p>
      </dgm:t>
    </dgm:pt>
    <dgm:pt modelId="{E2BF100C-7E58-46A8-84BB-3FA5901C2E9D}" type="pres">
      <dgm:prSet presAssocID="{4B3B275C-CFE4-48DF-8F8E-EAD9434CFBD3}" presName="circ3Tx" presStyleLbl="revTx" presStyleIdx="0" presStyleCnt="0">
        <dgm:presLayoutVars>
          <dgm:chMax val="0"/>
          <dgm:chPref val="0"/>
          <dgm:bulletEnabled val="1"/>
        </dgm:presLayoutVars>
      </dgm:prSet>
      <dgm:spPr/>
      <dgm:t>
        <a:bodyPr/>
        <a:lstStyle/>
        <a:p>
          <a:endParaRPr lang="en-US"/>
        </a:p>
      </dgm:t>
    </dgm:pt>
  </dgm:ptLst>
  <dgm:cxnLst>
    <dgm:cxn modelId="{9BD8BFE9-16D5-4543-BC73-44CC806E9621}" srcId="{F8634300-D0A6-417D-AB30-A1DAED1A20E0}" destId="{23A24D2C-3235-4A9F-8261-6AF14AB8A7E6}" srcOrd="1" destOrd="0" parTransId="{7A46A4D1-DCE6-43AE-9960-037C1EABA0E8}" sibTransId="{A1B68E71-842F-4E05-83C2-3524F12C212F}"/>
    <dgm:cxn modelId="{D59C4AA2-A248-43F7-88C5-81485F930A2E}" type="presOf" srcId="{93D24A2C-88A8-4FB4-8439-75061D9D0F1B}" destId="{CC06C377-43C8-44C8-B02D-4C874DFB3BEF}" srcOrd="1" destOrd="0" presId="urn:microsoft.com/office/officeart/2005/8/layout/venn1"/>
    <dgm:cxn modelId="{F15DA26E-4C95-4A73-99CD-613DFBD76497}" srcId="{F8634300-D0A6-417D-AB30-A1DAED1A20E0}" destId="{4B3B275C-CFE4-48DF-8F8E-EAD9434CFBD3}" srcOrd="2" destOrd="0" parTransId="{C12DCBE4-54FE-4A87-855C-C16E231C8225}" sibTransId="{5E092FA7-9331-4C8B-86D4-CA75EBFF853B}"/>
    <dgm:cxn modelId="{53E89E5E-6165-4A9B-A905-E03ABC5840BC}" type="presOf" srcId="{4B3B275C-CFE4-48DF-8F8E-EAD9434CFBD3}" destId="{E2BF100C-7E58-46A8-84BB-3FA5901C2E9D}" srcOrd="1" destOrd="0" presId="urn:microsoft.com/office/officeart/2005/8/layout/venn1"/>
    <dgm:cxn modelId="{9BD24CA5-C4E3-4865-AB14-23527A2E531A}" type="presOf" srcId="{23A24D2C-3235-4A9F-8261-6AF14AB8A7E6}" destId="{349342CF-9BE4-4820-BC68-8B1EBE0DA38E}" srcOrd="1" destOrd="0" presId="urn:microsoft.com/office/officeart/2005/8/layout/venn1"/>
    <dgm:cxn modelId="{B47B230C-330B-47EE-BBB0-C3988793BA5B}" type="presOf" srcId="{93D24A2C-88A8-4FB4-8439-75061D9D0F1B}" destId="{4B97A1FE-79B8-4F26-BCE1-75C1DF7272A1}" srcOrd="0" destOrd="0" presId="urn:microsoft.com/office/officeart/2005/8/layout/venn1"/>
    <dgm:cxn modelId="{0F713F4F-09FE-41FB-9E89-FC4853EFACD9}" type="presOf" srcId="{F8634300-D0A6-417D-AB30-A1DAED1A20E0}" destId="{2D282EAA-8421-44AE-AE12-4B5829EAF97A}" srcOrd="0" destOrd="0" presId="urn:microsoft.com/office/officeart/2005/8/layout/venn1"/>
    <dgm:cxn modelId="{B2EBBC16-8DD6-4AC3-9B99-A2079E2BB089}" type="presOf" srcId="{4B3B275C-CFE4-48DF-8F8E-EAD9434CFBD3}" destId="{55598A79-514F-4A00-B3E0-102CB3E9567A}" srcOrd="0" destOrd="0" presId="urn:microsoft.com/office/officeart/2005/8/layout/venn1"/>
    <dgm:cxn modelId="{B0A70663-65F8-40D0-A9DD-B605B7A2123C}" srcId="{F8634300-D0A6-417D-AB30-A1DAED1A20E0}" destId="{93D24A2C-88A8-4FB4-8439-75061D9D0F1B}" srcOrd="0" destOrd="0" parTransId="{EAB04E50-766D-4C76-8DB3-3E4EEA01908A}" sibTransId="{69045307-F008-4520-A7C1-18D3EC2D1ED1}"/>
    <dgm:cxn modelId="{EB47D2E3-36A9-4ED5-AE8F-5019CAAD21B8}" type="presOf" srcId="{23A24D2C-3235-4A9F-8261-6AF14AB8A7E6}" destId="{7210898D-2B8A-4E9D-9879-BDA3B3171B9E}" srcOrd="0" destOrd="0" presId="urn:microsoft.com/office/officeart/2005/8/layout/venn1"/>
    <dgm:cxn modelId="{DCC383DD-FA6D-4096-B081-4C855B0E924D}" type="presParOf" srcId="{2D282EAA-8421-44AE-AE12-4B5829EAF97A}" destId="{4B97A1FE-79B8-4F26-BCE1-75C1DF7272A1}" srcOrd="0" destOrd="0" presId="urn:microsoft.com/office/officeart/2005/8/layout/venn1"/>
    <dgm:cxn modelId="{FC1AE732-0F52-4CD7-B1CA-BF08C846F0D4}" type="presParOf" srcId="{2D282EAA-8421-44AE-AE12-4B5829EAF97A}" destId="{CC06C377-43C8-44C8-B02D-4C874DFB3BEF}" srcOrd="1" destOrd="0" presId="urn:microsoft.com/office/officeart/2005/8/layout/venn1"/>
    <dgm:cxn modelId="{A54A63BD-EFB5-402C-86C5-89BBA1397A12}" type="presParOf" srcId="{2D282EAA-8421-44AE-AE12-4B5829EAF97A}" destId="{7210898D-2B8A-4E9D-9879-BDA3B3171B9E}" srcOrd="2" destOrd="0" presId="urn:microsoft.com/office/officeart/2005/8/layout/venn1"/>
    <dgm:cxn modelId="{D68CE8AB-B2D8-479C-84F8-0C92C72851C1}" type="presParOf" srcId="{2D282EAA-8421-44AE-AE12-4B5829EAF97A}" destId="{349342CF-9BE4-4820-BC68-8B1EBE0DA38E}" srcOrd="3" destOrd="0" presId="urn:microsoft.com/office/officeart/2005/8/layout/venn1"/>
    <dgm:cxn modelId="{CE3F30BF-4BE0-4A65-B36A-ECFDC27531A3}" type="presParOf" srcId="{2D282EAA-8421-44AE-AE12-4B5829EAF97A}" destId="{55598A79-514F-4A00-B3E0-102CB3E9567A}" srcOrd="4" destOrd="0" presId="urn:microsoft.com/office/officeart/2005/8/layout/venn1"/>
    <dgm:cxn modelId="{67996A26-BF9F-496F-8B06-BE0C3F00A167}" type="presParOf" srcId="{2D282EAA-8421-44AE-AE12-4B5829EAF97A}" destId="{E2BF100C-7E58-46A8-84BB-3FA5901C2E9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7544B9F-5095-4162-B3D2-6A2E7A75CC63}" type="doc">
      <dgm:prSet loTypeId="urn:microsoft.com/office/officeart/2005/8/layout/cycle2" loCatId="cycle" qsTypeId="urn:microsoft.com/office/officeart/2005/8/quickstyle/simple2" qsCatId="simple" csTypeId="urn:microsoft.com/office/officeart/2005/8/colors/accent2_5" csCatId="accent2" phldr="1"/>
      <dgm:spPr/>
      <dgm:t>
        <a:bodyPr/>
        <a:lstStyle/>
        <a:p>
          <a:endParaRPr lang="en-US"/>
        </a:p>
      </dgm:t>
    </dgm:pt>
    <dgm:pt modelId="{D6772EA4-3BE4-4154-8C67-08D9F7196D5D}">
      <dgm:prSet phldrT="[Text]"/>
      <dgm:spPr/>
      <dgm:t>
        <a:bodyPr/>
        <a:lstStyle/>
        <a:p>
          <a:r>
            <a:rPr lang="en-US" dirty="0" smtClean="0"/>
            <a:t>Education &amp; Outreach</a:t>
          </a:r>
          <a:endParaRPr lang="en-US" dirty="0"/>
        </a:p>
      </dgm:t>
    </dgm:pt>
    <dgm:pt modelId="{796B5DEA-818C-48E2-A418-AB2993D04378}" type="parTrans" cxnId="{AA457490-4695-4D5E-800D-04A6A7A9C485}">
      <dgm:prSet/>
      <dgm:spPr/>
      <dgm:t>
        <a:bodyPr/>
        <a:lstStyle/>
        <a:p>
          <a:endParaRPr lang="en-US"/>
        </a:p>
      </dgm:t>
    </dgm:pt>
    <dgm:pt modelId="{98355566-FCBA-4CC4-A813-319B1DAD512B}" type="sibTrans" cxnId="{AA457490-4695-4D5E-800D-04A6A7A9C485}">
      <dgm:prSet/>
      <dgm:spPr/>
      <dgm:t>
        <a:bodyPr/>
        <a:lstStyle/>
        <a:p>
          <a:endParaRPr lang="en-US"/>
        </a:p>
      </dgm:t>
    </dgm:pt>
    <dgm:pt modelId="{8DABF9A7-8EC7-47DB-A943-A5E023AF4B33}">
      <dgm:prSet phldrT="[Text]"/>
      <dgm:spPr/>
      <dgm:t>
        <a:bodyPr/>
        <a:lstStyle/>
        <a:p>
          <a:r>
            <a:rPr lang="en-US" dirty="0" smtClean="0"/>
            <a:t>Referrals</a:t>
          </a:r>
          <a:endParaRPr lang="en-US" dirty="0"/>
        </a:p>
      </dgm:t>
    </dgm:pt>
    <dgm:pt modelId="{BB8622D0-70ED-447B-8EB9-37ACB9450286}" type="parTrans" cxnId="{607C6405-057C-480B-ABC3-A9CE8CFA3A26}">
      <dgm:prSet/>
      <dgm:spPr/>
      <dgm:t>
        <a:bodyPr/>
        <a:lstStyle/>
        <a:p>
          <a:endParaRPr lang="en-US"/>
        </a:p>
      </dgm:t>
    </dgm:pt>
    <dgm:pt modelId="{BCB3BA50-2255-45AD-8DA8-1177FDA6DB54}" type="sibTrans" cxnId="{607C6405-057C-480B-ABC3-A9CE8CFA3A26}">
      <dgm:prSet/>
      <dgm:spPr/>
      <dgm:t>
        <a:bodyPr/>
        <a:lstStyle/>
        <a:p>
          <a:endParaRPr lang="en-US"/>
        </a:p>
      </dgm:t>
    </dgm:pt>
    <dgm:pt modelId="{49AE2400-C494-4340-9919-1F1DC118F243}">
      <dgm:prSet phldrT="[Text]"/>
      <dgm:spPr/>
      <dgm:t>
        <a:bodyPr/>
        <a:lstStyle/>
        <a:p>
          <a:r>
            <a:rPr lang="en-US" dirty="0" smtClean="0"/>
            <a:t>Clinical Care</a:t>
          </a:r>
          <a:endParaRPr lang="en-US" dirty="0"/>
        </a:p>
      </dgm:t>
    </dgm:pt>
    <dgm:pt modelId="{F2465E6C-CCB4-4FA6-97A6-724CAB5FA234}" type="parTrans" cxnId="{F4130677-62E8-4602-86AC-87A21794CCCF}">
      <dgm:prSet/>
      <dgm:spPr/>
      <dgm:t>
        <a:bodyPr/>
        <a:lstStyle/>
        <a:p>
          <a:endParaRPr lang="en-US"/>
        </a:p>
      </dgm:t>
    </dgm:pt>
    <dgm:pt modelId="{09897CDC-CCBD-42E4-B1AC-85262FBAEDDE}" type="sibTrans" cxnId="{F4130677-62E8-4602-86AC-87A21794CCCF}">
      <dgm:prSet/>
      <dgm:spPr/>
      <dgm:t>
        <a:bodyPr/>
        <a:lstStyle/>
        <a:p>
          <a:endParaRPr lang="en-US"/>
        </a:p>
      </dgm:t>
    </dgm:pt>
    <dgm:pt modelId="{79BEC1F8-57A7-463A-B7F7-3AA74ABE34A9}">
      <dgm:prSet phldrT="[Text]"/>
      <dgm:spPr/>
      <dgm:t>
        <a:bodyPr/>
        <a:lstStyle/>
        <a:p>
          <a:r>
            <a:rPr lang="en-US" dirty="0" smtClean="0"/>
            <a:t>Knowledge that Benefits Veterans</a:t>
          </a:r>
          <a:endParaRPr lang="en-US" dirty="0"/>
        </a:p>
      </dgm:t>
    </dgm:pt>
    <dgm:pt modelId="{11753C3D-B21E-4DA3-BFCE-31DC6025A0B7}" type="parTrans" cxnId="{80DC90D9-EBA3-4C92-83E5-7630547AC54B}">
      <dgm:prSet/>
      <dgm:spPr/>
      <dgm:t>
        <a:bodyPr/>
        <a:lstStyle/>
        <a:p>
          <a:endParaRPr lang="en-US"/>
        </a:p>
      </dgm:t>
    </dgm:pt>
    <dgm:pt modelId="{87B891F3-9A25-4AD9-99E5-453F5A7FE36D}" type="sibTrans" cxnId="{80DC90D9-EBA3-4C92-83E5-7630547AC54B}">
      <dgm:prSet/>
      <dgm:spPr/>
      <dgm:t>
        <a:bodyPr/>
        <a:lstStyle/>
        <a:p>
          <a:endParaRPr lang="en-US"/>
        </a:p>
      </dgm:t>
    </dgm:pt>
    <dgm:pt modelId="{0BE91655-6FA5-484E-8D90-F76DFE85C6E7}">
      <dgm:prSet phldrT="[Text]"/>
      <dgm:spPr/>
      <dgm:t>
        <a:bodyPr/>
        <a:lstStyle/>
        <a:p>
          <a:r>
            <a:rPr lang="en-US" dirty="0" smtClean="0"/>
            <a:t>Research</a:t>
          </a:r>
          <a:endParaRPr lang="en-US" dirty="0"/>
        </a:p>
      </dgm:t>
    </dgm:pt>
    <dgm:pt modelId="{FFCABC19-F7CE-4FAB-833F-233F739007DB}" type="parTrans" cxnId="{2FE3F406-5FF6-45E4-8144-818F9E7EA3E3}">
      <dgm:prSet/>
      <dgm:spPr/>
      <dgm:t>
        <a:bodyPr/>
        <a:lstStyle/>
        <a:p>
          <a:endParaRPr lang="en-US"/>
        </a:p>
      </dgm:t>
    </dgm:pt>
    <dgm:pt modelId="{E71B9C0F-523B-4028-BCB3-D7498AF6A9B8}" type="sibTrans" cxnId="{2FE3F406-5FF6-45E4-8144-818F9E7EA3E3}">
      <dgm:prSet/>
      <dgm:spPr/>
      <dgm:t>
        <a:bodyPr/>
        <a:lstStyle/>
        <a:p>
          <a:endParaRPr lang="en-US"/>
        </a:p>
      </dgm:t>
    </dgm:pt>
    <dgm:pt modelId="{0A0CA371-3BC5-4F6C-A362-10F808590FFC}" type="pres">
      <dgm:prSet presAssocID="{27544B9F-5095-4162-B3D2-6A2E7A75CC63}" presName="cycle" presStyleCnt="0">
        <dgm:presLayoutVars>
          <dgm:dir/>
          <dgm:resizeHandles val="exact"/>
        </dgm:presLayoutVars>
      </dgm:prSet>
      <dgm:spPr/>
      <dgm:t>
        <a:bodyPr/>
        <a:lstStyle/>
        <a:p>
          <a:endParaRPr lang="en-US"/>
        </a:p>
      </dgm:t>
    </dgm:pt>
    <dgm:pt modelId="{E0F3BF2A-7F5D-4595-972A-C77A25F288CD}" type="pres">
      <dgm:prSet presAssocID="{D6772EA4-3BE4-4154-8C67-08D9F7196D5D}" presName="node" presStyleLbl="node1" presStyleIdx="0" presStyleCnt="5">
        <dgm:presLayoutVars>
          <dgm:bulletEnabled val="1"/>
        </dgm:presLayoutVars>
      </dgm:prSet>
      <dgm:spPr/>
      <dgm:t>
        <a:bodyPr/>
        <a:lstStyle/>
        <a:p>
          <a:endParaRPr lang="en-US"/>
        </a:p>
      </dgm:t>
    </dgm:pt>
    <dgm:pt modelId="{7506DB04-4F7B-4EBA-8F22-7CC11C9601BE}" type="pres">
      <dgm:prSet presAssocID="{98355566-FCBA-4CC4-A813-319B1DAD512B}" presName="sibTrans" presStyleLbl="sibTrans2D1" presStyleIdx="0" presStyleCnt="5"/>
      <dgm:spPr/>
      <dgm:t>
        <a:bodyPr/>
        <a:lstStyle/>
        <a:p>
          <a:endParaRPr lang="en-US"/>
        </a:p>
      </dgm:t>
    </dgm:pt>
    <dgm:pt modelId="{2F4EDF6B-78FA-4D94-AB16-868B9DC0427F}" type="pres">
      <dgm:prSet presAssocID="{98355566-FCBA-4CC4-A813-319B1DAD512B}" presName="connectorText" presStyleLbl="sibTrans2D1" presStyleIdx="0" presStyleCnt="5"/>
      <dgm:spPr/>
      <dgm:t>
        <a:bodyPr/>
        <a:lstStyle/>
        <a:p>
          <a:endParaRPr lang="en-US"/>
        </a:p>
      </dgm:t>
    </dgm:pt>
    <dgm:pt modelId="{53D91DF1-0FE8-4F35-9B95-A654DAEA3D3E}" type="pres">
      <dgm:prSet presAssocID="{8DABF9A7-8EC7-47DB-A943-A5E023AF4B33}" presName="node" presStyleLbl="node1" presStyleIdx="1" presStyleCnt="5">
        <dgm:presLayoutVars>
          <dgm:bulletEnabled val="1"/>
        </dgm:presLayoutVars>
      </dgm:prSet>
      <dgm:spPr/>
      <dgm:t>
        <a:bodyPr/>
        <a:lstStyle/>
        <a:p>
          <a:endParaRPr lang="en-US"/>
        </a:p>
      </dgm:t>
    </dgm:pt>
    <dgm:pt modelId="{974B3135-1149-44DD-909E-5BE1B3838B26}" type="pres">
      <dgm:prSet presAssocID="{BCB3BA50-2255-45AD-8DA8-1177FDA6DB54}" presName="sibTrans" presStyleLbl="sibTrans2D1" presStyleIdx="1" presStyleCnt="5"/>
      <dgm:spPr/>
      <dgm:t>
        <a:bodyPr/>
        <a:lstStyle/>
        <a:p>
          <a:endParaRPr lang="en-US"/>
        </a:p>
      </dgm:t>
    </dgm:pt>
    <dgm:pt modelId="{E6DAF823-16C5-4880-866C-771EFEFBFFA4}" type="pres">
      <dgm:prSet presAssocID="{BCB3BA50-2255-45AD-8DA8-1177FDA6DB54}" presName="connectorText" presStyleLbl="sibTrans2D1" presStyleIdx="1" presStyleCnt="5"/>
      <dgm:spPr/>
      <dgm:t>
        <a:bodyPr/>
        <a:lstStyle/>
        <a:p>
          <a:endParaRPr lang="en-US"/>
        </a:p>
      </dgm:t>
    </dgm:pt>
    <dgm:pt modelId="{BCF5EE8E-8AAB-4F89-984A-F4F91A5234EC}" type="pres">
      <dgm:prSet presAssocID="{49AE2400-C494-4340-9919-1F1DC118F243}" presName="node" presStyleLbl="node1" presStyleIdx="2" presStyleCnt="5">
        <dgm:presLayoutVars>
          <dgm:bulletEnabled val="1"/>
        </dgm:presLayoutVars>
      </dgm:prSet>
      <dgm:spPr/>
      <dgm:t>
        <a:bodyPr/>
        <a:lstStyle/>
        <a:p>
          <a:endParaRPr lang="en-US"/>
        </a:p>
      </dgm:t>
    </dgm:pt>
    <dgm:pt modelId="{31A58B1A-98CC-48B2-87DF-48B84E22D243}" type="pres">
      <dgm:prSet presAssocID="{09897CDC-CCBD-42E4-B1AC-85262FBAEDDE}" presName="sibTrans" presStyleLbl="sibTrans2D1" presStyleIdx="2" presStyleCnt="5"/>
      <dgm:spPr/>
      <dgm:t>
        <a:bodyPr/>
        <a:lstStyle/>
        <a:p>
          <a:endParaRPr lang="en-US"/>
        </a:p>
      </dgm:t>
    </dgm:pt>
    <dgm:pt modelId="{33E7F49F-152A-44D1-8B2A-F2FDFBBB56F1}" type="pres">
      <dgm:prSet presAssocID="{09897CDC-CCBD-42E4-B1AC-85262FBAEDDE}" presName="connectorText" presStyleLbl="sibTrans2D1" presStyleIdx="2" presStyleCnt="5"/>
      <dgm:spPr/>
      <dgm:t>
        <a:bodyPr/>
        <a:lstStyle/>
        <a:p>
          <a:endParaRPr lang="en-US"/>
        </a:p>
      </dgm:t>
    </dgm:pt>
    <dgm:pt modelId="{0FF38C13-9017-406D-A7B1-8264A82C117D}" type="pres">
      <dgm:prSet presAssocID="{0BE91655-6FA5-484E-8D90-F76DFE85C6E7}" presName="node" presStyleLbl="node1" presStyleIdx="3" presStyleCnt="5">
        <dgm:presLayoutVars>
          <dgm:bulletEnabled val="1"/>
        </dgm:presLayoutVars>
      </dgm:prSet>
      <dgm:spPr/>
      <dgm:t>
        <a:bodyPr/>
        <a:lstStyle/>
        <a:p>
          <a:endParaRPr lang="en-US"/>
        </a:p>
      </dgm:t>
    </dgm:pt>
    <dgm:pt modelId="{FC5AAD91-8B21-444D-A0ED-841114E63BD2}" type="pres">
      <dgm:prSet presAssocID="{E71B9C0F-523B-4028-BCB3-D7498AF6A9B8}" presName="sibTrans" presStyleLbl="sibTrans2D1" presStyleIdx="3" presStyleCnt="5"/>
      <dgm:spPr/>
      <dgm:t>
        <a:bodyPr/>
        <a:lstStyle/>
        <a:p>
          <a:endParaRPr lang="en-US"/>
        </a:p>
      </dgm:t>
    </dgm:pt>
    <dgm:pt modelId="{01D75218-A7AC-4BEF-96AB-ABE655B15E06}" type="pres">
      <dgm:prSet presAssocID="{E71B9C0F-523B-4028-BCB3-D7498AF6A9B8}" presName="connectorText" presStyleLbl="sibTrans2D1" presStyleIdx="3" presStyleCnt="5"/>
      <dgm:spPr/>
      <dgm:t>
        <a:bodyPr/>
        <a:lstStyle/>
        <a:p>
          <a:endParaRPr lang="en-US"/>
        </a:p>
      </dgm:t>
    </dgm:pt>
    <dgm:pt modelId="{4E75BFD9-834E-4F00-97A8-1F1B4B2750AF}" type="pres">
      <dgm:prSet presAssocID="{79BEC1F8-57A7-463A-B7F7-3AA74ABE34A9}" presName="node" presStyleLbl="node1" presStyleIdx="4" presStyleCnt="5">
        <dgm:presLayoutVars>
          <dgm:bulletEnabled val="1"/>
        </dgm:presLayoutVars>
      </dgm:prSet>
      <dgm:spPr/>
      <dgm:t>
        <a:bodyPr/>
        <a:lstStyle/>
        <a:p>
          <a:endParaRPr lang="en-US"/>
        </a:p>
      </dgm:t>
    </dgm:pt>
    <dgm:pt modelId="{78211D50-2C56-426A-9BF1-48B94381701B}" type="pres">
      <dgm:prSet presAssocID="{87B891F3-9A25-4AD9-99E5-453F5A7FE36D}" presName="sibTrans" presStyleLbl="sibTrans2D1" presStyleIdx="4" presStyleCnt="5"/>
      <dgm:spPr/>
      <dgm:t>
        <a:bodyPr/>
        <a:lstStyle/>
        <a:p>
          <a:endParaRPr lang="en-US"/>
        </a:p>
      </dgm:t>
    </dgm:pt>
    <dgm:pt modelId="{72FDD4F7-3729-47FC-BC89-292A5163B4BA}" type="pres">
      <dgm:prSet presAssocID="{87B891F3-9A25-4AD9-99E5-453F5A7FE36D}" presName="connectorText" presStyleLbl="sibTrans2D1" presStyleIdx="4" presStyleCnt="5"/>
      <dgm:spPr/>
      <dgm:t>
        <a:bodyPr/>
        <a:lstStyle/>
        <a:p>
          <a:endParaRPr lang="en-US"/>
        </a:p>
      </dgm:t>
    </dgm:pt>
  </dgm:ptLst>
  <dgm:cxnLst>
    <dgm:cxn modelId="{80DC90D9-EBA3-4C92-83E5-7630547AC54B}" srcId="{27544B9F-5095-4162-B3D2-6A2E7A75CC63}" destId="{79BEC1F8-57A7-463A-B7F7-3AA74ABE34A9}" srcOrd="4" destOrd="0" parTransId="{11753C3D-B21E-4DA3-BFCE-31DC6025A0B7}" sibTransId="{87B891F3-9A25-4AD9-99E5-453F5A7FE36D}"/>
    <dgm:cxn modelId="{91591925-32E2-495E-8E33-9F1618C57658}" type="presOf" srcId="{E71B9C0F-523B-4028-BCB3-D7498AF6A9B8}" destId="{01D75218-A7AC-4BEF-96AB-ABE655B15E06}" srcOrd="1" destOrd="0" presId="urn:microsoft.com/office/officeart/2005/8/layout/cycle2"/>
    <dgm:cxn modelId="{9CE6C1C8-F0DC-427F-A1B3-B7DD5C421E5D}" type="presOf" srcId="{49AE2400-C494-4340-9919-1F1DC118F243}" destId="{BCF5EE8E-8AAB-4F89-984A-F4F91A5234EC}" srcOrd="0" destOrd="0" presId="urn:microsoft.com/office/officeart/2005/8/layout/cycle2"/>
    <dgm:cxn modelId="{B7C96EC4-9F42-42FA-92B0-15F51C82C3E0}" type="presOf" srcId="{98355566-FCBA-4CC4-A813-319B1DAD512B}" destId="{7506DB04-4F7B-4EBA-8F22-7CC11C9601BE}" srcOrd="0" destOrd="0" presId="urn:microsoft.com/office/officeart/2005/8/layout/cycle2"/>
    <dgm:cxn modelId="{607C6405-057C-480B-ABC3-A9CE8CFA3A26}" srcId="{27544B9F-5095-4162-B3D2-6A2E7A75CC63}" destId="{8DABF9A7-8EC7-47DB-A943-A5E023AF4B33}" srcOrd="1" destOrd="0" parTransId="{BB8622D0-70ED-447B-8EB9-37ACB9450286}" sibTransId="{BCB3BA50-2255-45AD-8DA8-1177FDA6DB54}"/>
    <dgm:cxn modelId="{2FE3F406-5FF6-45E4-8144-818F9E7EA3E3}" srcId="{27544B9F-5095-4162-B3D2-6A2E7A75CC63}" destId="{0BE91655-6FA5-484E-8D90-F76DFE85C6E7}" srcOrd="3" destOrd="0" parTransId="{FFCABC19-F7CE-4FAB-833F-233F739007DB}" sibTransId="{E71B9C0F-523B-4028-BCB3-D7498AF6A9B8}"/>
    <dgm:cxn modelId="{928728F2-E451-4F10-8143-E26D243B8945}" type="presOf" srcId="{87B891F3-9A25-4AD9-99E5-453F5A7FE36D}" destId="{78211D50-2C56-426A-9BF1-48B94381701B}" srcOrd="0" destOrd="0" presId="urn:microsoft.com/office/officeart/2005/8/layout/cycle2"/>
    <dgm:cxn modelId="{5E333032-1221-4616-8633-F18108B71354}" type="presOf" srcId="{27544B9F-5095-4162-B3D2-6A2E7A75CC63}" destId="{0A0CA371-3BC5-4F6C-A362-10F808590FFC}" srcOrd="0" destOrd="0" presId="urn:microsoft.com/office/officeart/2005/8/layout/cycle2"/>
    <dgm:cxn modelId="{8BA1833A-57C5-49AB-A2AA-80F5C139194C}" type="presOf" srcId="{D6772EA4-3BE4-4154-8C67-08D9F7196D5D}" destId="{E0F3BF2A-7F5D-4595-972A-C77A25F288CD}" srcOrd="0" destOrd="0" presId="urn:microsoft.com/office/officeart/2005/8/layout/cycle2"/>
    <dgm:cxn modelId="{42BD6E34-027E-4783-97F5-C66FDEB77D0F}" type="presOf" srcId="{BCB3BA50-2255-45AD-8DA8-1177FDA6DB54}" destId="{E6DAF823-16C5-4880-866C-771EFEFBFFA4}" srcOrd="1" destOrd="0" presId="urn:microsoft.com/office/officeart/2005/8/layout/cycle2"/>
    <dgm:cxn modelId="{098B8642-F366-40A9-AA62-5E44392993EB}" type="presOf" srcId="{09897CDC-CCBD-42E4-B1AC-85262FBAEDDE}" destId="{31A58B1A-98CC-48B2-87DF-48B84E22D243}" srcOrd="0" destOrd="0" presId="urn:microsoft.com/office/officeart/2005/8/layout/cycle2"/>
    <dgm:cxn modelId="{FE905CCB-61C1-4E87-83F7-1900AF52B3FE}" type="presOf" srcId="{09897CDC-CCBD-42E4-B1AC-85262FBAEDDE}" destId="{33E7F49F-152A-44D1-8B2A-F2FDFBBB56F1}" srcOrd="1" destOrd="0" presId="urn:microsoft.com/office/officeart/2005/8/layout/cycle2"/>
    <dgm:cxn modelId="{CDCB05E1-C624-47D0-9954-666F477C19C1}" type="presOf" srcId="{BCB3BA50-2255-45AD-8DA8-1177FDA6DB54}" destId="{974B3135-1149-44DD-909E-5BE1B3838B26}" srcOrd="0" destOrd="0" presId="urn:microsoft.com/office/officeart/2005/8/layout/cycle2"/>
    <dgm:cxn modelId="{AA457490-4695-4D5E-800D-04A6A7A9C485}" srcId="{27544B9F-5095-4162-B3D2-6A2E7A75CC63}" destId="{D6772EA4-3BE4-4154-8C67-08D9F7196D5D}" srcOrd="0" destOrd="0" parTransId="{796B5DEA-818C-48E2-A418-AB2993D04378}" sibTransId="{98355566-FCBA-4CC4-A813-319B1DAD512B}"/>
    <dgm:cxn modelId="{2095BD72-9D23-48E7-9DB7-5994ABAA2DC1}" type="presOf" srcId="{98355566-FCBA-4CC4-A813-319B1DAD512B}" destId="{2F4EDF6B-78FA-4D94-AB16-868B9DC0427F}" srcOrd="1" destOrd="0" presId="urn:microsoft.com/office/officeart/2005/8/layout/cycle2"/>
    <dgm:cxn modelId="{B261C80A-FBD4-4165-B43C-CBC708D3DC83}" type="presOf" srcId="{0BE91655-6FA5-484E-8D90-F76DFE85C6E7}" destId="{0FF38C13-9017-406D-A7B1-8264A82C117D}" srcOrd="0" destOrd="0" presId="urn:microsoft.com/office/officeart/2005/8/layout/cycle2"/>
    <dgm:cxn modelId="{F4130677-62E8-4602-86AC-87A21794CCCF}" srcId="{27544B9F-5095-4162-B3D2-6A2E7A75CC63}" destId="{49AE2400-C494-4340-9919-1F1DC118F243}" srcOrd="2" destOrd="0" parTransId="{F2465E6C-CCB4-4FA6-97A6-724CAB5FA234}" sibTransId="{09897CDC-CCBD-42E4-B1AC-85262FBAEDDE}"/>
    <dgm:cxn modelId="{124E947B-290F-48AB-B66F-DBF70FA547D0}" type="presOf" srcId="{79BEC1F8-57A7-463A-B7F7-3AA74ABE34A9}" destId="{4E75BFD9-834E-4F00-97A8-1F1B4B2750AF}" srcOrd="0" destOrd="0" presId="urn:microsoft.com/office/officeart/2005/8/layout/cycle2"/>
    <dgm:cxn modelId="{B559960B-8CF2-4EDD-AC58-78A92E3CF8D0}" type="presOf" srcId="{87B891F3-9A25-4AD9-99E5-453F5A7FE36D}" destId="{72FDD4F7-3729-47FC-BC89-292A5163B4BA}" srcOrd="1" destOrd="0" presId="urn:microsoft.com/office/officeart/2005/8/layout/cycle2"/>
    <dgm:cxn modelId="{5A0F34C9-E1C9-4A79-A847-225C49A6CDF7}" type="presOf" srcId="{8DABF9A7-8EC7-47DB-A943-A5E023AF4B33}" destId="{53D91DF1-0FE8-4F35-9B95-A654DAEA3D3E}" srcOrd="0" destOrd="0" presId="urn:microsoft.com/office/officeart/2005/8/layout/cycle2"/>
    <dgm:cxn modelId="{8B48BAA1-7040-4C51-89A6-E9A16C59C19C}" type="presOf" srcId="{E71B9C0F-523B-4028-BCB3-D7498AF6A9B8}" destId="{FC5AAD91-8B21-444D-A0ED-841114E63BD2}" srcOrd="0" destOrd="0" presId="urn:microsoft.com/office/officeart/2005/8/layout/cycle2"/>
    <dgm:cxn modelId="{5D7F66E5-6EB7-400A-B3AF-EBDCE3C78E9F}" type="presParOf" srcId="{0A0CA371-3BC5-4F6C-A362-10F808590FFC}" destId="{E0F3BF2A-7F5D-4595-972A-C77A25F288CD}" srcOrd="0" destOrd="0" presId="urn:microsoft.com/office/officeart/2005/8/layout/cycle2"/>
    <dgm:cxn modelId="{C8082E91-A013-4C0A-8CEA-4F53A49DF815}" type="presParOf" srcId="{0A0CA371-3BC5-4F6C-A362-10F808590FFC}" destId="{7506DB04-4F7B-4EBA-8F22-7CC11C9601BE}" srcOrd="1" destOrd="0" presId="urn:microsoft.com/office/officeart/2005/8/layout/cycle2"/>
    <dgm:cxn modelId="{429149F5-DE80-4965-AA1E-86C6F3A6F553}" type="presParOf" srcId="{7506DB04-4F7B-4EBA-8F22-7CC11C9601BE}" destId="{2F4EDF6B-78FA-4D94-AB16-868B9DC0427F}" srcOrd="0" destOrd="0" presId="urn:microsoft.com/office/officeart/2005/8/layout/cycle2"/>
    <dgm:cxn modelId="{BCF45AD7-1FC1-42FE-A39B-F498D1E361E5}" type="presParOf" srcId="{0A0CA371-3BC5-4F6C-A362-10F808590FFC}" destId="{53D91DF1-0FE8-4F35-9B95-A654DAEA3D3E}" srcOrd="2" destOrd="0" presId="urn:microsoft.com/office/officeart/2005/8/layout/cycle2"/>
    <dgm:cxn modelId="{D7D2BA08-A597-498A-BED5-72651078BAEB}" type="presParOf" srcId="{0A0CA371-3BC5-4F6C-A362-10F808590FFC}" destId="{974B3135-1149-44DD-909E-5BE1B3838B26}" srcOrd="3" destOrd="0" presId="urn:microsoft.com/office/officeart/2005/8/layout/cycle2"/>
    <dgm:cxn modelId="{CC4ADC98-4EC9-412D-845D-4EDAEF1A2158}" type="presParOf" srcId="{974B3135-1149-44DD-909E-5BE1B3838B26}" destId="{E6DAF823-16C5-4880-866C-771EFEFBFFA4}" srcOrd="0" destOrd="0" presId="urn:microsoft.com/office/officeart/2005/8/layout/cycle2"/>
    <dgm:cxn modelId="{705941A9-4350-46A9-AF0D-BD89DCEEE5B6}" type="presParOf" srcId="{0A0CA371-3BC5-4F6C-A362-10F808590FFC}" destId="{BCF5EE8E-8AAB-4F89-984A-F4F91A5234EC}" srcOrd="4" destOrd="0" presId="urn:microsoft.com/office/officeart/2005/8/layout/cycle2"/>
    <dgm:cxn modelId="{31CD8DF1-838E-451D-B0E5-FAD1BB2498CB}" type="presParOf" srcId="{0A0CA371-3BC5-4F6C-A362-10F808590FFC}" destId="{31A58B1A-98CC-48B2-87DF-48B84E22D243}" srcOrd="5" destOrd="0" presId="urn:microsoft.com/office/officeart/2005/8/layout/cycle2"/>
    <dgm:cxn modelId="{DD196F81-08BA-4C07-B2DA-9EAC024475C5}" type="presParOf" srcId="{31A58B1A-98CC-48B2-87DF-48B84E22D243}" destId="{33E7F49F-152A-44D1-8B2A-F2FDFBBB56F1}" srcOrd="0" destOrd="0" presId="urn:microsoft.com/office/officeart/2005/8/layout/cycle2"/>
    <dgm:cxn modelId="{6480E808-CAC6-456A-B2A9-04CC6673FBB9}" type="presParOf" srcId="{0A0CA371-3BC5-4F6C-A362-10F808590FFC}" destId="{0FF38C13-9017-406D-A7B1-8264A82C117D}" srcOrd="6" destOrd="0" presId="urn:microsoft.com/office/officeart/2005/8/layout/cycle2"/>
    <dgm:cxn modelId="{9205580A-044D-4D66-B745-0FE66705BA57}" type="presParOf" srcId="{0A0CA371-3BC5-4F6C-A362-10F808590FFC}" destId="{FC5AAD91-8B21-444D-A0ED-841114E63BD2}" srcOrd="7" destOrd="0" presId="urn:microsoft.com/office/officeart/2005/8/layout/cycle2"/>
    <dgm:cxn modelId="{1461055B-3458-4779-8D71-4DD92355C8DA}" type="presParOf" srcId="{FC5AAD91-8B21-444D-A0ED-841114E63BD2}" destId="{01D75218-A7AC-4BEF-96AB-ABE655B15E06}" srcOrd="0" destOrd="0" presId="urn:microsoft.com/office/officeart/2005/8/layout/cycle2"/>
    <dgm:cxn modelId="{F4346B40-7AA7-4376-9D88-A62ECAE36903}" type="presParOf" srcId="{0A0CA371-3BC5-4F6C-A362-10F808590FFC}" destId="{4E75BFD9-834E-4F00-97A8-1F1B4B2750AF}" srcOrd="8" destOrd="0" presId="urn:microsoft.com/office/officeart/2005/8/layout/cycle2"/>
    <dgm:cxn modelId="{33272EC1-2ED6-491E-B819-771C997D9F0A}" type="presParOf" srcId="{0A0CA371-3BC5-4F6C-A362-10F808590FFC}" destId="{78211D50-2C56-426A-9BF1-48B94381701B}" srcOrd="9" destOrd="0" presId="urn:microsoft.com/office/officeart/2005/8/layout/cycle2"/>
    <dgm:cxn modelId="{4A3DE796-F59E-42DD-9B99-6CEB60C70E45}" type="presParOf" srcId="{78211D50-2C56-426A-9BF1-48B94381701B}" destId="{72FDD4F7-3729-47FC-BC89-292A5163B4BA}"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9169B-52F3-45FD-98BF-BA1DA19497E3}" type="doc">
      <dgm:prSet loTypeId="urn:microsoft.com/office/officeart/2005/8/layout/cycle3" loCatId="cycle" qsTypeId="urn:microsoft.com/office/officeart/2005/8/quickstyle/simple4" qsCatId="simple" csTypeId="urn:microsoft.com/office/officeart/2005/8/colors/accent2_2" csCatId="accent2" phldr="1"/>
      <dgm:spPr/>
      <dgm:t>
        <a:bodyPr/>
        <a:lstStyle/>
        <a:p>
          <a:endParaRPr lang="en-US"/>
        </a:p>
      </dgm:t>
    </dgm:pt>
    <dgm:pt modelId="{C9AF920E-5142-40E1-9F23-5558CF32719B}">
      <dgm:prSet phldrT="[Text]" custT="1"/>
      <dgm:spPr/>
      <dgm:t>
        <a:bodyPr/>
        <a:lstStyle/>
        <a:p>
          <a:pPr>
            <a:lnSpc>
              <a:spcPct val="100000"/>
            </a:lnSpc>
            <a:spcAft>
              <a:spcPts val="0"/>
            </a:spcAft>
          </a:pPr>
          <a:r>
            <a:rPr lang="en-US" sz="1200" b="1" dirty="0" smtClean="0"/>
            <a:t>WRIISC-DC starts  offering integrative clinical and wellness services </a:t>
          </a:r>
          <a:r>
            <a:rPr lang="en-US" sz="900" b="0" dirty="0" smtClean="0"/>
            <a:t>(2007)</a:t>
          </a:r>
          <a:endParaRPr lang="en-US" sz="900" b="0" dirty="0"/>
        </a:p>
      </dgm:t>
    </dgm:pt>
    <dgm:pt modelId="{7A64E343-5A4C-4FE3-B329-B6D965720932}" type="parTrans" cxnId="{E3D003C2-02E1-4D00-9205-698F845C2FA8}">
      <dgm:prSet/>
      <dgm:spPr/>
      <dgm:t>
        <a:bodyPr/>
        <a:lstStyle/>
        <a:p>
          <a:endParaRPr lang="en-US"/>
        </a:p>
      </dgm:t>
    </dgm:pt>
    <dgm:pt modelId="{F034D7C2-1D72-48E4-8D83-13B7C8FE6669}" type="sibTrans" cxnId="{E3D003C2-02E1-4D00-9205-698F845C2FA8}">
      <dgm:prSet/>
      <dgm:spPr/>
      <dgm:t>
        <a:bodyPr/>
        <a:lstStyle/>
        <a:p>
          <a:endParaRPr lang="en-US"/>
        </a:p>
      </dgm:t>
    </dgm:pt>
    <dgm:pt modelId="{F8C62205-BF72-454F-A4C0-F10CAC6F50C8}">
      <dgm:prSet phldrT="[Text]" custT="1"/>
      <dgm:spPr/>
      <dgm:t>
        <a:bodyPr/>
        <a:lstStyle/>
        <a:p>
          <a:pPr>
            <a:lnSpc>
              <a:spcPct val="100000"/>
            </a:lnSpc>
            <a:spcAft>
              <a:spcPts val="0"/>
            </a:spcAft>
          </a:pPr>
          <a:r>
            <a:rPr lang="en-US" sz="1200" b="1" dirty="0" smtClean="0"/>
            <a:t>IHW project/program begins. </a:t>
          </a:r>
        </a:p>
        <a:p>
          <a:pPr>
            <a:lnSpc>
              <a:spcPct val="100000"/>
            </a:lnSpc>
            <a:spcAft>
              <a:spcPts val="0"/>
            </a:spcAft>
          </a:pPr>
          <a:r>
            <a:rPr lang="en-US" sz="1200" b="1" dirty="0" smtClean="0"/>
            <a:t>In FY13, 740 consults are submitted to IHW. 328 Veterans are enrolled, 226 participate in research.</a:t>
          </a:r>
        </a:p>
        <a:p>
          <a:pPr>
            <a:lnSpc>
              <a:spcPct val="100000"/>
            </a:lnSpc>
            <a:spcAft>
              <a:spcPts val="0"/>
            </a:spcAft>
          </a:pPr>
          <a:r>
            <a:rPr lang="en-US" sz="900" b="0" dirty="0" smtClean="0"/>
            <a:t>(2012)</a:t>
          </a:r>
          <a:endParaRPr lang="en-US" sz="900" b="0" dirty="0"/>
        </a:p>
      </dgm:t>
    </dgm:pt>
    <dgm:pt modelId="{13566B09-11EA-434F-B6CC-D425072404FB}" type="parTrans" cxnId="{29BFFCD4-6FA1-4421-90D8-08F09751F06D}">
      <dgm:prSet/>
      <dgm:spPr/>
      <dgm:t>
        <a:bodyPr/>
        <a:lstStyle/>
        <a:p>
          <a:endParaRPr lang="en-US"/>
        </a:p>
      </dgm:t>
    </dgm:pt>
    <dgm:pt modelId="{8824F5F5-7F56-4B14-B7BB-E8CE26FB3F09}" type="sibTrans" cxnId="{29BFFCD4-6FA1-4421-90D8-08F09751F06D}">
      <dgm:prSet/>
      <dgm:spPr/>
      <dgm:t>
        <a:bodyPr/>
        <a:lstStyle/>
        <a:p>
          <a:endParaRPr lang="en-US"/>
        </a:p>
      </dgm:t>
    </dgm:pt>
    <dgm:pt modelId="{F707E24F-C661-4956-BE0B-FEAE517B0601}">
      <dgm:prSet phldrT="[Text]" custT="1"/>
      <dgm:spPr/>
      <dgm:t>
        <a:bodyPr/>
        <a:lstStyle/>
        <a:p>
          <a:pPr>
            <a:lnSpc>
              <a:spcPct val="100000"/>
            </a:lnSpc>
            <a:spcAft>
              <a:spcPts val="0"/>
            </a:spcAft>
          </a:pPr>
          <a:r>
            <a:rPr lang="en-US" sz="1200" b="1" dirty="0" smtClean="0"/>
            <a:t>OPCC awards $142,000</a:t>
          </a:r>
        </a:p>
        <a:p>
          <a:pPr>
            <a:lnSpc>
              <a:spcPct val="100000"/>
            </a:lnSpc>
            <a:spcAft>
              <a:spcPts val="0"/>
            </a:spcAft>
          </a:pPr>
          <a:r>
            <a:rPr lang="en-US" sz="1200" b="1" dirty="0" smtClean="0"/>
            <a:t>to expand services. </a:t>
          </a:r>
        </a:p>
        <a:p>
          <a:pPr>
            <a:lnSpc>
              <a:spcPct val="100000"/>
            </a:lnSpc>
            <a:spcAft>
              <a:spcPts val="0"/>
            </a:spcAft>
          </a:pPr>
          <a:r>
            <a:rPr lang="en-US" sz="1200" b="1" dirty="0" smtClean="0"/>
            <a:t>Online resources launched.</a:t>
          </a:r>
        </a:p>
        <a:p>
          <a:pPr>
            <a:lnSpc>
              <a:spcPct val="100000"/>
            </a:lnSpc>
            <a:spcAft>
              <a:spcPts val="0"/>
            </a:spcAft>
          </a:pPr>
          <a:r>
            <a:rPr lang="en-US" sz="1200" b="1" smtClean="0"/>
            <a:t>Innitial </a:t>
          </a:r>
          <a:r>
            <a:rPr lang="en-US" sz="1200" b="1" dirty="0" smtClean="0"/>
            <a:t>findings &amp; implications disseminated.</a:t>
          </a:r>
          <a:endParaRPr lang="en-US" sz="1200" b="1" dirty="0"/>
        </a:p>
      </dgm:t>
    </dgm:pt>
    <dgm:pt modelId="{E920BDCA-5C50-451A-813C-BF7165171029}" type="parTrans" cxnId="{A36568E9-9F5F-449E-A1A5-9A1C1E08A1F7}">
      <dgm:prSet/>
      <dgm:spPr/>
      <dgm:t>
        <a:bodyPr/>
        <a:lstStyle/>
        <a:p>
          <a:endParaRPr lang="en-US"/>
        </a:p>
      </dgm:t>
    </dgm:pt>
    <dgm:pt modelId="{7EB34F2F-5953-4AEE-9953-09AA913026E4}" type="sibTrans" cxnId="{A36568E9-9F5F-449E-A1A5-9A1C1E08A1F7}">
      <dgm:prSet/>
      <dgm:spPr/>
      <dgm:t>
        <a:bodyPr/>
        <a:lstStyle/>
        <a:p>
          <a:endParaRPr lang="en-US"/>
        </a:p>
      </dgm:t>
    </dgm:pt>
    <dgm:pt modelId="{55EE4A79-86D8-45AE-8537-693A035672E0}">
      <dgm:prSet custT="1"/>
      <dgm:spPr/>
      <dgm:t>
        <a:bodyPr/>
        <a:lstStyle/>
        <a:p>
          <a:pPr algn="l">
            <a:lnSpc>
              <a:spcPct val="100000"/>
            </a:lnSpc>
            <a:spcAft>
              <a:spcPts val="0"/>
            </a:spcAft>
          </a:pPr>
          <a:r>
            <a:rPr lang="en-US" sz="1000" b="1" dirty="0" smtClean="0"/>
            <a:t>Recommendations for CAM from the field:</a:t>
          </a:r>
        </a:p>
        <a:p>
          <a:pPr algn="l">
            <a:lnSpc>
              <a:spcPct val="100000"/>
            </a:lnSpc>
            <a:spcAft>
              <a:spcPts val="0"/>
            </a:spcAft>
          </a:pPr>
          <a:r>
            <a:rPr lang="en-US" sz="1000" b="1" dirty="0" smtClean="0"/>
            <a:t>IOM Report (2013) identifies CAM services for Gulf War Veterans as area for further study</a:t>
          </a:r>
        </a:p>
        <a:p>
          <a:pPr algn="l">
            <a:lnSpc>
              <a:spcPct val="100000"/>
            </a:lnSpc>
            <a:spcAft>
              <a:spcPts val="0"/>
            </a:spcAft>
          </a:pPr>
          <a:r>
            <a:rPr lang="en-US" sz="1000" b="1" dirty="0" smtClean="0"/>
            <a:t>VA &amp; </a:t>
          </a:r>
          <a:r>
            <a:rPr lang="en-US" sz="1000" b="1" dirty="0" err="1" smtClean="0"/>
            <a:t>DoD</a:t>
          </a:r>
          <a:r>
            <a:rPr lang="en-US" sz="1000" b="1" dirty="0" smtClean="0"/>
            <a:t> Research Initiatives (CSRD)  for Gulf War includes CAM research initiatives. </a:t>
          </a:r>
        </a:p>
        <a:p>
          <a:pPr algn="l">
            <a:lnSpc>
              <a:spcPct val="100000"/>
            </a:lnSpc>
            <a:spcAft>
              <a:spcPts val="0"/>
            </a:spcAft>
          </a:pPr>
          <a:r>
            <a:rPr lang="en-US" sz="1000" b="1" dirty="0" smtClean="0"/>
            <a:t>-VA/</a:t>
          </a:r>
          <a:r>
            <a:rPr lang="en-US" sz="1000" b="1" dirty="0" err="1" smtClean="0"/>
            <a:t>DoD</a:t>
          </a:r>
          <a:r>
            <a:rPr lang="en-US" sz="1000" b="1" dirty="0" smtClean="0"/>
            <a:t> clinical practice guidelines for CMI will include non-</a:t>
          </a:r>
          <a:r>
            <a:rPr lang="en-US" sz="1000" b="1" dirty="0" err="1" smtClean="0"/>
            <a:t>pharma</a:t>
          </a:r>
          <a:r>
            <a:rPr lang="en-US" sz="1000" b="1" dirty="0" smtClean="0"/>
            <a:t> section </a:t>
          </a:r>
        </a:p>
      </dgm:t>
    </dgm:pt>
    <dgm:pt modelId="{7B072A85-9470-401C-A07F-A783FA9DFDEB}" type="parTrans" cxnId="{012F0A29-664F-4793-88A6-68512E747C6C}">
      <dgm:prSet/>
      <dgm:spPr/>
      <dgm:t>
        <a:bodyPr/>
        <a:lstStyle/>
        <a:p>
          <a:endParaRPr lang="en-US"/>
        </a:p>
      </dgm:t>
    </dgm:pt>
    <dgm:pt modelId="{19ABBAAA-F625-4F1C-9E5F-D51560042001}" type="sibTrans" cxnId="{012F0A29-664F-4793-88A6-68512E747C6C}">
      <dgm:prSet/>
      <dgm:spPr/>
      <dgm:t>
        <a:bodyPr/>
        <a:lstStyle/>
        <a:p>
          <a:endParaRPr lang="en-US"/>
        </a:p>
      </dgm:t>
    </dgm:pt>
    <dgm:pt modelId="{A0EA3CB4-10D9-4E7B-AD02-C8B468597FCC}">
      <dgm:prSet custT="1"/>
      <dgm:spPr/>
      <dgm:t>
        <a:bodyPr/>
        <a:lstStyle/>
        <a:p>
          <a:pPr>
            <a:lnSpc>
              <a:spcPct val="100000"/>
            </a:lnSpc>
            <a:spcAft>
              <a:spcPts val="0"/>
            </a:spcAft>
          </a:pPr>
          <a:r>
            <a:rPr lang="en-US" sz="1200" b="1" dirty="0" smtClean="0"/>
            <a:t>IHW program becomes hub</a:t>
          </a:r>
        </a:p>
        <a:p>
          <a:pPr>
            <a:lnSpc>
              <a:spcPct val="100000"/>
            </a:lnSpc>
            <a:spcAft>
              <a:spcPts val="0"/>
            </a:spcAft>
          </a:pPr>
          <a:r>
            <a:rPr lang="en-US" sz="1200" b="1" dirty="0" smtClean="0"/>
            <a:t>of Integrated Health at the DCVAMC.</a:t>
          </a:r>
        </a:p>
        <a:p>
          <a:pPr>
            <a:lnSpc>
              <a:spcPct val="100000"/>
            </a:lnSpc>
            <a:spcAft>
              <a:spcPts val="0"/>
            </a:spcAft>
          </a:pPr>
          <a:r>
            <a:rPr lang="en-US" sz="1200" b="1" dirty="0" smtClean="0"/>
            <a:t>OPCC awards $692,000</a:t>
          </a:r>
        </a:p>
        <a:p>
          <a:pPr>
            <a:lnSpc>
              <a:spcPct val="100000"/>
            </a:lnSpc>
            <a:spcAft>
              <a:spcPts val="0"/>
            </a:spcAft>
          </a:pPr>
          <a:r>
            <a:rPr lang="en-US" sz="1200" b="1" dirty="0" smtClean="0"/>
            <a:t>to expand services and research. (2013)</a:t>
          </a:r>
          <a:endParaRPr lang="en-US" sz="1200" b="1" dirty="0"/>
        </a:p>
      </dgm:t>
    </dgm:pt>
    <dgm:pt modelId="{63E94F77-D262-4323-936B-8B9E99C03FD2}" type="parTrans" cxnId="{D83284D1-41B5-47C8-9B29-A9A914EB4D4B}">
      <dgm:prSet/>
      <dgm:spPr/>
      <dgm:t>
        <a:bodyPr/>
        <a:lstStyle/>
        <a:p>
          <a:endParaRPr lang="en-US"/>
        </a:p>
      </dgm:t>
    </dgm:pt>
    <dgm:pt modelId="{DD334C72-445E-4A19-A768-6275C9C38825}" type="sibTrans" cxnId="{D83284D1-41B5-47C8-9B29-A9A914EB4D4B}">
      <dgm:prSet/>
      <dgm:spPr/>
      <dgm:t>
        <a:bodyPr/>
        <a:lstStyle/>
        <a:p>
          <a:endParaRPr lang="en-US"/>
        </a:p>
      </dgm:t>
    </dgm:pt>
    <dgm:pt modelId="{FA362E95-2F89-421D-84CE-42AF1AE2290B}">
      <dgm:prSet phldrT="[Text]" custT="1"/>
      <dgm:spPr/>
      <dgm:t>
        <a:bodyPr/>
        <a:lstStyle/>
        <a:p>
          <a:r>
            <a:rPr lang="en-US" sz="1400" b="1" dirty="0" smtClean="0"/>
            <a:t>Satisfaction data is collected</a:t>
          </a:r>
        </a:p>
        <a:p>
          <a:r>
            <a:rPr lang="en-US" sz="900" dirty="0" smtClean="0"/>
            <a:t>(2010)</a:t>
          </a:r>
          <a:endParaRPr lang="en-US" sz="900" dirty="0"/>
        </a:p>
      </dgm:t>
    </dgm:pt>
    <dgm:pt modelId="{652EFBDA-C31F-4EF5-A39A-279D8CC2F862}" type="parTrans" cxnId="{BE72E5DD-1C90-4AD2-BDAA-505B310C4836}">
      <dgm:prSet/>
      <dgm:spPr/>
      <dgm:t>
        <a:bodyPr/>
        <a:lstStyle/>
        <a:p>
          <a:endParaRPr lang="en-US"/>
        </a:p>
      </dgm:t>
    </dgm:pt>
    <dgm:pt modelId="{8DFF9108-0975-4C7D-8FA8-B6485315F4EA}" type="sibTrans" cxnId="{BE72E5DD-1C90-4AD2-BDAA-505B310C4836}">
      <dgm:prSet/>
      <dgm:spPr/>
      <dgm:t>
        <a:bodyPr/>
        <a:lstStyle/>
        <a:p>
          <a:endParaRPr lang="en-US"/>
        </a:p>
      </dgm:t>
    </dgm:pt>
    <dgm:pt modelId="{C8ED16C9-8DE8-4512-B0CA-388F15D6A85B}">
      <dgm:prSet phldrT="[Text]" custT="1"/>
      <dgm:spPr/>
      <dgm:t>
        <a:bodyPr/>
        <a:lstStyle/>
        <a:p>
          <a:pPr>
            <a:lnSpc>
              <a:spcPct val="100000"/>
            </a:lnSpc>
            <a:spcAft>
              <a:spcPts val="0"/>
            </a:spcAft>
          </a:pPr>
          <a:r>
            <a:rPr lang="en-US" sz="1200" b="1" dirty="0" smtClean="0"/>
            <a:t>Acupuncture and Sleep RCT</a:t>
          </a:r>
        </a:p>
        <a:p>
          <a:pPr>
            <a:lnSpc>
              <a:spcPct val="100000"/>
            </a:lnSpc>
            <a:spcAft>
              <a:spcPts val="0"/>
            </a:spcAft>
          </a:pPr>
          <a:r>
            <a:rPr lang="en-US" sz="1200" b="1" dirty="0" smtClean="0"/>
            <a:t>Pilot funded (HSRD) </a:t>
          </a:r>
        </a:p>
        <a:p>
          <a:pPr>
            <a:lnSpc>
              <a:spcPct val="100000"/>
            </a:lnSpc>
            <a:spcAft>
              <a:spcPts val="0"/>
            </a:spcAft>
          </a:pPr>
          <a:r>
            <a:rPr lang="en-US" sz="1200" b="1" dirty="0" smtClean="0"/>
            <a:t>Results are published and services expand</a:t>
          </a:r>
          <a:endParaRPr lang="en-US" sz="1200" b="1" dirty="0"/>
        </a:p>
      </dgm:t>
    </dgm:pt>
    <dgm:pt modelId="{9A51ECE0-A5EA-4B7B-9A9E-F4B20A49CB52}" type="parTrans" cxnId="{4D42F384-A60C-4F46-A80C-1D4CA979629E}">
      <dgm:prSet/>
      <dgm:spPr/>
      <dgm:t>
        <a:bodyPr/>
        <a:lstStyle/>
        <a:p>
          <a:endParaRPr lang="en-US"/>
        </a:p>
      </dgm:t>
    </dgm:pt>
    <dgm:pt modelId="{F931C81B-F2B1-4615-94F6-59C4FDDFCD72}" type="sibTrans" cxnId="{4D42F384-A60C-4F46-A80C-1D4CA979629E}">
      <dgm:prSet/>
      <dgm:spPr/>
      <dgm:t>
        <a:bodyPr/>
        <a:lstStyle/>
        <a:p>
          <a:endParaRPr lang="en-US"/>
        </a:p>
      </dgm:t>
    </dgm:pt>
    <dgm:pt modelId="{299B7154-CA9C-46DB-A495-FFF2114FD074}">
      <dgm:prSet custT="1"/>
      <dgm:spPr/>
      <dgm:t>
        <a:bodyPr/>
        <a:lstStyle/>
        <a:p>
          <a:pPr>
            <a:lnSpc>
              <a:spcPct val="100000"/>
            </a:lnSpc>
            <a:spcAft>
              <a:spcPts val="0"/>
            </a:spcAft>
          </a:pPr>
          <a:r>
            <a:rPr lang="en-US" sz="1200" b="1" dirty="0" smtClean="0"/>
            <a:t>The Future of the</a:t>
          </a:r>
        </a:p>
        <a:p>
          <a:pPr>
            <a:lnSpc>
              <a:spcPct val="100000"/>
            </a:lnSpc>
            <a:spcAft>
              <a:spcPts val="0"/>
            </a:spcAft>
          </a:pPr>
          <a:r>
            <a:rPr lang="en-US" sz="1200" b="1" dirty="0" smtClean="0"/>
            <a:t>IHW Program</a:t>
          </a:r>
        </a:p>
        <a:p>
          <a:pPr>
            <a:lnSpc>
              <a:spcPct val="100000"/>
            </a:lnSpc>
            <a:spcAft>
              <a:spcPts val="0"/>
            </a:spcAft>
          </a:pPr>
          <a:r>
            <a:rPr lang="en-US" sz="1200" b="1" dirty="0" smtClean="0"/>
            <a:t>will include an increase in services, provider training, and tools for expanding CIM in other VA facilities. </a:t>
          </a:r>
          <a:endParaRPr lang="en-US" sz="1200" b="1" dirty="0"/>
        </a:p>
      </dgm:t>
    </dgm:pt>
    <dgm:pt modelId="{461FA8B1-EBDE-4695-A307-1F48C9DD5F50}" type="parTrans" cxnId="{064A6687-B3B0-4B68-9735-E48AACE36F09}">
      <dgm:prSet/>
      <dgm:spPr/>
      <dgm:t>
        <a:bodyPr/>
        <a:lstStyle/>
        <a:p>
          <a:endParaRPr lang="en-US"/>
        </a:p>
      </dgm:t>
    </dgm:pt>
    <dgm:pt modelId="{86594856-FFF1-4A44-A7F9-A4E51A078F20}" type="sibTrans" cxnId="{064A6687-B3B0-4B68-9735-E48AACE36F09}">
      <dgm:prSet/>
      <dgm:spPr/>
      <dgm:t>
        <a:bodyPr/>
        <a:lstStyle/>
        <a:p>
          <a:endParaRPr lang="en-US"/>
        </a:p>
      </dgm:t>
    </dgm:pt>
    <dgm:pt modelId="{3AF0D7D8-F565-4A23-BF9B-FBCA476322A2}">
      <dgm:prSet custT="1"/>
      <dgm:spPr/>
      <dgm:t>
        <a:bodyPr/>
        <a:lstStyle/>
        <a:p>
          <a:pPr algn="ctr">
            <a:lnSpc>
              <a:spcPct val="100000"/>
            </a:lnSpc>
            <a:spcAft>
              <a:spcPts val="0"/>
            </a:spcAft>
          </a:pPr>
          <a:r>
            <a:rPr lang="en-US" sz="1200" b="1" dirty="0" smtClean="0"/>
            <a:t>CSR&amp;D Merit Grant 2014 awarded to WRIISC-DC</a:t>
          </a:r>
        </a:p>
        <a:p>
          <a:pPr algn="ctr">
            <a:lnSpc>
              <a:spcPct val="100000"/>
            </a:lnSpc>
            <a:spcAft>
              <a:spcPts val="0"/>
            </a:spcAft>
          </a:pPr>
          <a:r>
            <a:rPr lang="en-US" sz="1200" b="1" dirty="0" smtClean="0"/>
            <a:t>$2.1 mil, 4 years</a:t>
          </a:r>
        </a:p>
      </dgm:t>
    </dgm:pt>
    <dgm:pt modelId="{0A8BDBF1-7B59-446D-B3B5-E2E93D4F2515}" type="parTrans" cxnId="{37F56837-151D-47CC-A0CA-917D6368D8F7}">
      <dgm:prSet/>
      <dgm:spPr/>
      <dgm:t>
        <a:bodyPr/>
        <a:lstStyle/>
        <a:p>
          <a:endParaRPr lang="en-US"/>
        </a:p>
      </dgm:t>
    </dgm:pt>
    <dgm:pt modelId="{DD41EE9B-1CBA-4D1A-A0AC-52514C5939F3}" type="sibTrans" cxnId="{37F56837-151D-47CC-A0CA-917D6368D8F7}">
      <dgm:prSet/>
      <dgm:spPr/>
      <dgm:t>
        <a:bodyPr/>
        <a:lstStyle/>
        <a:p>
          <a:endParaRPr lang="en-US"/>
        </a:p>
      </dgm:t>
    </dgm:pt>
    <dgm:pt modelId="{08830FDD-6F13-4800-AFF3-80B85AC188F1}" type="pres">
      <dgm:prSet presAssocID="{5919169B-52F3-45FD-98BF-BA1DA19497E3}" presName="Name0" presStyleCnt="0">
        <dgm:presLayoutVars>
          <dgm:dir/>
          <dgm:resizeHandles val="exact"/>
        </dgm:presLayoutVars>
      </dgm:prSet>
      <dgm:spPr/>
      <dgm:t>
        <a:bodyPr/>
        <a:lstStyle/>
        <a:p>
          <a:endParaRPr lang="en-US"/>
        </a:p>
      </dgm:t>
    </dgm:pt>
    <dgm:pt modelId="{FA626F54-24AE-4E5A-9231-DD65A6D375C3}" type="pres">
      <dgm:prSet presAssocID="{5919169B-52F3-45FD-98BF-BA1DA19497E3}" presName="cycle" presStyleCnt="0"/>
      <dgm:spPr/>
    </dgm:pt>
    <dgm:pt modelId="{DCD5D4AF-E65A-488B-9768-8B63156D7807}" type="pres">
      <dgm:prSet presAssocID="{C9AF920E-5142-40E1-9F23-5558CF32719B}" presName="nodeFirstNode" presStyleLbl="node1" presStyleIdx="0" presStyleCnt="9" custScaleX="136254" custScaleY="115802" custRadScaleRad="97262" custRadScaleInc="-3240">
        <dgm:presLayoutVars>
          <dgm:bulletEnabled val="1"/>
        </dgm:presLayoutVars>
      </dgm:prSet>
      <dgm:spPr/>
      <dgm:t>
        <a:bodyPr/>
        <a:lstStyle/>
        <a:p>
          <a:endParaRPr lang="en-US"/>
        </a:p>
      </dgm:t>
    </dgm:pt>
    <dgm:pt modelId="{ABE6867F-FCE7-4BAB-858C-79E4C57F9C23}" type="pres">
      <dgm:prSet presAssocID="{F034D7C2-1D72-48E4-8D83-13B7C8FE6669}" presName="sibTransFirstNode" presStyleLbl="bgShp" presStyleIdx="0" presStyleCnt="1" custLinFactNeighborX="571" custLinFactNeighborY="287" custRadScaleRad="282011" custRadScaleInc="-2147483648"/>
      <dgm:spPr/>
      <dgm:t>
        <a:bodyPr/>
        <a:lstStyle/>
        <a:p>
          <a:endParaRPr lang="en-US"/>
        </a:p>
      </dgm:t>
    </dgm:pt>
    <dgm:pt modelId="{66EA96C8-80C5-4DE1-9B16-58ACF128E4D3}" type="pres">
      <dgm:prSet presAssocID="{FA362E95-2F89-421D-84CE-42AF1AE2290B}" presName="nodeFollowingNodes" presStyleLbl="node1" presStyleIdx="1" presStyleCnt="9" custScaleX="182746" custScaleY="66913" custRadScaleRad="143648" custRadScaleInc="45711">
        <dgm:presLayoutVars>
          <dgm:bulletEnabled val="1"/>
        </dgm:presLayoutVars>
      </dgm:prSet>
      <dgm:spPr/>
      <dgm:t>
        <a:bodyPr/>
        <a:lstStyle/>
        <a:p>
          <a:endParaRPr lang="en-US"/>
        </a:p>
      </dgm:t>
    </dgm:pt>
    <dgm:pt modelId="{9DB26C3F-F11E-4D4C-8699-646B27291655}" type="pres">
      <dgm:prSet presAssocID="{C8ED16C9-8DE8-4512-B0CA-388F15D6A85B}" presName="nodeFollowingNodes" presStyleLbl="node1" presStyleIdx="2" presStyleCnt="9" custScaleX="189047" custScaleY="88085" custRadScaleRad="136331" custRadScaleInc="-21277">
        <dgm:presLayoutVars>
          <dgm:bulletEnabled val="1"/>
        </dgm:presLayoutVars>
      </dgm:prSet>
      <dgm:spPr/>
      <dgm:t>
        <a:bodyPr/>
        <a:lstStyle/>
        <a:p>
          <a:endParaRPr lang="en-US"/>
        </a:p>
      </dgm:t>
    </dgm:pt>
    <dgm:pt modelId="{E2632F5C-906F-4C80-810F-8286926E51F4}" type="pres">
      <dgm:prSet presAssocID="{F8C62205-BF72-454F-A4C0-F10CAC6F50C8}" presName="nodeFollowingNodes" presStyleLbl="node1" presStyleIdx="3" presStyleCnt="9" custScaleX="168879" custScaleY="162911" custRadScaleRad="139294" custRadScaleInc="-77816">
        <dgm:presLayoutVars>
          <dgm:bulletEnabled val="1"/>
        </dgm:presLayoutVars>
      </dgm:prSet>
      <dgm:spPr/>
      <dgm:t>
        <a:bodyPr/>
        <a:lstStyle/>
        <a:p>
          <a:endParaRPr lang="en-US"/>
        </a:p>
      </dgm:t>
    </dgm:pt>
    <dgm:pt modelId="{8C76D8D4-E195-4FE1-8479-81C54B606B7D}" type="pres">
      <dgm:prSet presAssocID="{F707E24F-C661-4956-BE0B-FEAE517B0601}" presName="nodeFollowingNodes" presStyleLbl="node1" presStyleIdx="4" presStyleCnt="9" custScaleX="182752" custScaleY="163189" custRadScaleRad="138921" custRadScaleInc="-123901">
        <dgm:presLayoutVars>
          <dgm:bulletEnabled val="1"/>
        </dgm:presLayoutVars>
      </dgm:prSet>
      <dgm:spPr/>
      <dgm:t>
        <a:bodyPr/>
        <a:lstStyle/>
        <a:p>
          <a:endParaRPr lang="en-US"/>
        </a:p>
      </dgm:t>
    </dgm:pt>
    <dgm:pt modelId="{E00CC93D-6B79-4AB3-9F18-E12A3D664675}" type="pres">
      <dgm:prSet presAssocID="{55EE4A79-86D8-45AE-8537-693A035672E0}" presName="nodeFollowingNodes" presStyleLbl="node1" presStyleIdx="5" presStyleCnt="9" custScaleX="234255" custScaleY="136760" custRadScaleRad="95820" custRadScaleInc="-49280">
        <dgm:presLayoutVars>
          <dgm:bulletEnabled val="1"/>
        </dgm:presLayoutVars>
      </dgm:prSet>
      <dgm:spPr/>
      <dgm:t>
        <a:bodyPr/>
        <a:lstStyle/>
        <a:p>
          <a:endParaRPr lang="en-US"/>
        </a:p>
      </dgm:t>
    </dgm:pt>
    <dgm:pt modelId="{3A51F8CD-8CDD-44D5-AF75-C979A7DD9D1B}" type="pres">
      <dgm:prSet presAssocID="{A0EA3CB4-10D9-4E7B-AD02-C8B468597FCC}" presName="nodeFollowingNodes" presStyleLbl="node1" presStyleIdx="6" presStyleCnt="9" custScaleX="174684" custScaleY="146289" custRadScaleRad="138661" custRadScaleInc="21333">
        <dgm:presLayoutVars>
          <dgm:bulletEnabled val="1"/>
        </dgm:presLayoutVars>
      </dgm:prSet>
      <dgm:spPr/>
      <dgm:t>
        <a:bodyPr/>
        <a:lstStyle/>
        <a:p>
          <a:endParaRPr lang="en-US"/>
        </a:p>
      </dgm:t>
    </dgm:pt>
    <dgm:pt modelId="{1B323B6B-DA66-4862-9C46-EF5628325C3F}" type="pres">
      <dgm:prSet presAssocID="{299B7154-CA9C-46DB-A495-FFF2114FD074}" presName="nodeFollowingNodes" presStyleLbl="node1" presStyleIdx="7" presStyleCnt="9" custScaleX="160243" custScaleY="168953" custRadScaleRad="133810" custRadScaleInc="-14809">
        <dgm:presLayoutVars>
          <dgm:bulletEnabled val="1"/>
        </dgm:presLayoutVars>
      </dgm:prSet>
      <dgm:spPr/>
      <dgm:t>
        <a:bodyPr/>
        <a:lstStyle/>
        <a:p>
          <a:endParaRPr lang="en-US"/>
        </a:p>
      </dgm:t>
    </dgm:pt>
    <dgm:pt modelId="{B87C618A-2E52-45E3-BC11-7C103BF34030}" type="pres">
      <dgm:prSet presAssocID="{3AF0D7D8-F565-4A23-BF9B-FBCA476322A2}" presName="nodeFollowingNodes" presStyleLbl="node1" presStyleIdx="8" presStyleCnt="9" custScaleX="149269" custScaleY="94322" custRadScaleRad="136090" custRadScaleInc="-54428">
        <dgm:presLayoutVars>
          <dgm:bulletEnabled val="1"/>
        </dgm:presLayoutVars>
      </dgm:prSet>
      <dgm:spPr/>
      <dgm:t>
        <a:bodyPr/>
        <a:lstStyle/>
        <a:p>
          <a:endParaRPr lang="en-US"/>
        </a:p>
      </dgm:t>
    </dgm:pt>
  </dgm:ptLst>
  <dgm:cxnLst>
    <dgm:cxn modelId="{37F56837-151D-47CC-A0CA-917D6368D8F7}" srcId="{5919169B-52F3-45FD-98BF-BA1DA19497E3}" destId="{3AF0D7D8-F565-4A23-BF9B-FBCA476322A2}" srcOrd="8" destOrd="0" parTransId="{0A8BDBF1-7B59-446D-B3B5-E2E93D4F2515}" sibTransId="{DD41EE9B-1CBA-4D1A-A0AC-52514C5939F3}"/>
    <dgm:cxn modelId="{41D67E2D-F2A7-4404-851E-160B572E4EAB}" type="presOf" srcId="{55EE4A79-86D8-45AE-8537-693A035672E0}" destId="{E00CC93D-6B79-4AB3-9F18-E12A3D664675}" srcOrd="0" destOrd="0" presId="urn:microsoft.com/office/officeart/2005/8/layout/cycle3"/>
    <dgm:cxn modelId="{064A6687-B3B0-4B68-9735-E48AACE36F09}" srcId="{5919169B-52F3-45FD-98BF-BA1DA19497E3}" destId="{299B7154-CA9C-46DB-A495-FFF2114FD074}" srcOrd="7" destOrd="0" parTransId="{461FA8B1-EBDE-4695-A307-1F48C9DD5F50}" sibTransId="{86594856-FFF1-4A44-A7F9-A4E51A078F20}"/>
    <dgm:cxn modelId="{D83284D1-41B5-47C8-9B29-A9A914EB4D4B}" srcId="{5919169B-52F3-45FD-98BF-BA1DA19497E3}" destId="{A0EA3CB4-10D9-4E7B-AD02-C8B468597FCC}" srcOrd="6" destOrd="0" parTransId="{63E94F77-D262-4323-936B-8B9E99C03FD2}" sibTransId="{DD334C72-445E-4A19-A768-6275C9C38825}"/>
    <dgm:cxn modelId="{834B51E9-3F78-4F98-9591-0344DA4C9654}" type="presOf" srcId="{C8ED16C9-8DE8-4512-B0CA-388F15D6A85B}" destId="{9DB26C3F-F11E-4D4C-8699-646B27291655}" srcOrd="0" destOrd="0" presId="urn:microsoft.com/office/officeart/2005/8/layout/cycle3"/>
    <dgm:cxn modelId="{9E96141E-0815-4D78-A5D0-26AF2B83D8CE}" type="presOf" srcId="{F034D7C2-1D72-48E4-8D83-13B7C8FE6669}" destId="{ABE6867F-FCE7-4BAB-858C-79E4C57F9C23}" srcOrd="0" destOrd="0" presId="urn:microsoft.com/office/officeart/2005/8/layout/cycle3"/>
    <dgm:cxn modelId="{29BFFCD4-6FA1-4421-90D8-08F09751F06D}" srcId="{5919169B-52F3-45FD-98BF-BA1DA19497E3}" destId="{F8C62205-BF72-454F-A4C0-F10CAC6F50C8}" srcOrd="3" destOrd="0" parTransId="{13566B09-11EA-434F-B6CC-D425072404FB}" sibTransId="{8824F5F5-7F56-4B14-B7BB-E8CE26FB3F09}"/>
    <dgm:cxn modelId="{C6974411-D824-423F-99D7-7CE480229C80}" type="presOf" srcId="{FA362E95-2F89-421D-84CE-42AF1AE2290B}" destId="{66EA96C8-80C5-4DE1-9B16-58ACF128E4D3}" srcOrd="0" destOrd="0" presId="urn:microsoft.com/office/officeart/2005/8/layout/cycle3"/>
    <dgm:cxn modelId="{E3D003C2-02E1-4D00-9205-698F845C2FA8}" srcId="{5919169B-52F3-45FD-98BF-BA1DA19497E3}" destId="{C9AF920E-5142-40E1-9F23-5558CF32719B}" srcOrd="0" destOrd="0" parTransId="{7A64E343-5A4C-4FE3-B329-B6D965720932}" sibTransId="{F034D7C2-1D72-48E4-8D83-13B7C8FE6669}"/>
    <dgm:cxn modelId="{B1F6AA13-7ACB-49D0-AF40-6F81BBA3CAA2}" type="presOf" srcId="{C9AF920E-5142-40E1-9F23-5558CF32719B}" destId="{DCD5D4AF-E65A-488B-9768-8B63156D7807}" srcOrd="0" destOrd="0" presId="urn:microsoft.com/office/officeart/2005/8/layout/cycle3"/>
    <dgm:cxn modelId="{4D42F384-A60C-4F46-A80C-1D4CA979629E}" srcId="{5919169B-52F3-45FD-98BF-BA1DA19497E3}" destId="{C8ED16C9-8DE8-4512-B0CA-388F15D6A85B}" srcOrd="2" destOrd="0" parTransId="{9A51ECE0-A5EA-4B7B-9A9E-F4B20A49CB52}" sibTransId="{F931C81B-F2B1-4615-94F6-59C4FDDFCD72}"/>
    <dgm:cxn modelId="{3A89CE36-C6DC-41A7-AD4A-B3E4DEBCD10D}" type="presOf" srcId="{5919169B-52F3-45FD-98BF-BA1DA19497E3}" destId="{08830FDD-6F13-4800-AFF3-80B85AC188F1}" srcOrd="0" destOrd="0" presId="urn:microsoft.com/office/officeart/2005/8/layout/cycle3"/>
    <dgm:cxn modelId="{A36568E9-9F5F-449E-A1A5-9A1C1E08A1F7}" srcId="{5919169B-52F3-45FD-98BF-BA1DA19497E3}" destId="{F707E24F-C661-4956-BE0B-FEAE517B0601}" srcOrd="4" destOrd="0" parTransId="{E920BDCA-5C50-451A-813C-BF7165171029}" sibTransId="{7EB34F2F-5953-4AEE-9953-09AA913026E4}"/>
    <dgm:cxn modelId="{055F1041-3260-4893-B1DE-F27F3E14443C}" type="presOf" srcId="{A0EA3CB4-10D9-4E7B-AD02-C8B468597FCC}" destId="{3A51F8CD-8CDD-44D5-AF75-C979A7DD9D1B}" srcOrd="0" destOrd="0" presId="urn:microsoft.com/office/officeart/2005/8/layout/cycle3"/>
    <dgm:cxn modelId="{012F0A29-664F-4793-88A6-68512E747C6C}" srcId="{5919169B-52F3-45FD-98BF-BA1DA19497E3}" destId="{55EE4A79-86D8-45AE-8537-693A035672E0}" srcOrd="5" destOrd="0" parTransId="{7B072A85-9470-401C-A07F-A783FA9DFDEB}" sibTransId="{19ABBAAA-F625-4F1C-9E5F-D51560042001}"/>
    <dgm:cxn modelId="{BE72E5DD-1C90-4AD2-BDAA-505B310C4836}" srcId="{5919169B-52F3-45FD-98BF-BA1DA19497E3}" destId="{FA362E95-2F89-421D-84CE-42AF1AE2290B}" srcOrd="1" destOrd="0" parTransId="{652EFBDA-C31F-4EF5-A39A-279D8CC2F862}" sibTransId="{8DFF9108-0975-4C7D-8FA8-B6485315F4EA}"/>
    <dgm:cxn modelId="{B2320BA2-CFF1-44D6-AE5A-895FE6F60276}" type="presOf" srcId="{F707E24F-C661-4956-BE0B-FEAE517B0601}" destId="{8C76D8D4-E195-4FE1-8479-81C54B606B7D}" srcOrd="0" destOrd="0" presId="urn:microsoft.com/office/officeart/2005/8/layout/cycle3"/>
    <dgm:cxn modelId="{3341A0CB-3395-4297-9A6E-DD900931FBF5}" type="presOf" srcId="{3AF0D7D8-F565-4A23-BF9B-FBCA476322A2}" destId="{B87C618A-2E52-45E3-BC11-7C103BF34030}" srcOrd="0" destOrd="0" presId="urn:microsoft.com/office/officeart/2005/8/layout/cycle3"/>
    <dgm:cxn modelId="{0F7B6684-3B52-455A-A229-01B9A8484E29}" type="presOf" srcId="{299B7154-CA9C-46DB-A495-FFF2114FD074}" destId="{1B323B6B-DA66-4862-9C46-EF5628325C3F}" srcOrd="0" destOrd="0" presId="urn:microsoft.com/office/officeart/2005/8/layout/cycle3"/>
    <dgm:cxn modelId="{8E68D923-296F-43B0-ABD8-C1B6298C0408}" type="presOf" srcId="{F8C62205-BF72-454F-A4C0-F10CAC6F50C8}" destId="{E2632F5C-906F-4C80-810F-8286926E51F4}" srcOrd="0" destOrd="0" presId="urn:microsoft.com/office/officeart/2005/8/layout/cycle3"/>
    <dgm:cxn modelId="{65506DCA-C0D7-4818-B722-A5864AD666FC}" type="presParOf" srcId="{08830FDD-6F13-4800-AFF3-80B85AC188F1}" destId="{FA626F54-24AE-4E5A-9231-DD65A6D375C3}" srcOrd="0" destOrd="0" presId="urn:microsoft.com/office/officeart/2005/8/layout/cycle3"/>
    <dgm:cxn modelId="{16BC9F63-B3D9-45BD-A27C-BA2004069089}" type="presParOf" srcId="{FA626F54-24AE-4E5A-9231-DD65A6D375C3}" destId="{DCD5D4AF-E65A-488B-9768-8B63156D7807}" srcOrd="0" destOrd="0" presId="urn:microsoft.com/office/officeart/2005/8/layout/cycle3"/>
    <dgm:cxn modelId="{E4031416-2BD2-4889-B4BC-EB1457E2D54D}" type="presParOf" srcId="{FA626F54-24AE-4E5A-9231-DD65A6D375C3}" destId="{ABE6867F-FCE7-4BAB-858C-79E4C57F9C23}" srcOrd="1" destOrd="0" presId="urn:microsoft.com/office/officeart/2005/8/layout/cycle3"/>
    <dgm:cxn modelId="{4BB9F689-7A2E-4C7C-A64B-3F9E78E587F8}" type="presParOf" srcId="{FA626F54-24AE-4E5A-9231-DD65A6D375C3}" destId="{66EA96C8-80C5-4DE1-9B16-58ACF128E4D3}" srcOrd="2" destOrd="0" presId="urn:microsoft.com/office/officeart/2005/8/layout/cycle3"/>
    <dgm:cxn modelId="{8BF9429B-B6FF-4A69-AAA0-93D025AE686F}" type="presParOf" srcId="{FA626F54-24AE-4E5A-9231-DD65A6D375C3}" destId="{9DB26C3F-F11E-4D4C-8699-646B27291655}" srcOrd="3" destOrd="0" presId="urn:microsoft.com/office/officeart/2005/8/layout/cycle3"/>
    <dgm:cxn modelId="{C541101E-6769-4E0A-A097-DE6EB0BD737A}" type="presParOf" srcId="{FA626F54-24AE-4E5A-9231-DD65A6D375C3}" destId="{E2632F5C-906F-4C80-810F-8286926E51F4}" srcOrd="4" destOrd="0" presId="urn:microsoft.com/office/officeart/2005/8/layout/cycle3"/>
    <dgm:cxn modelId="{45DFFC75-99B3-4F54-BF0A-3E5B6EE981B3}" type="presParOf" srcId="{FA626F54-24AE-4E5A-9231-DD65A6D375C3}" destId="{8C76D8D4-E195-4FE1-8479-81C54B606B7D}" srcOrd="5" destOrd="0" presId="urn:microsoft.com/office/officeart/2005/8/layout/cycle3"/>
    <dgm:cxn modelId="{019BE870-5714-4845-85E3-5FFFB46F3CC0}" type="presParOf" srcId="{FA626F54-24AE-4E5A-9231-DD65A6D375C3}" destId="{E00CC93D-6B79-4AB3-9F18-E12A3D664675}" srcOrd="6" destOrd="0" presId="urn:microsoft.com/office/officeart/2005/8/layout/cycle3"/>
    <dgm:cxn modelId="{8A9E22C4-18BF-4A32-81B7-95FD70803BDE}" type="presParOf" srcId="{FA626F54-24AE-4E5A-9231-DD65A6D375C3}" destId="{3A51F8CD-8CDD-44D5-AF75-C979A7DD9D1B}" srcOrd="7" destOrd="0" presId="urn:microsoft.com/office/officeart/2005/8/layout/cycle3"/>
    <dgm:cxn modelId="{E0E38581-262F-47C7-AB99-E68660A3349C}" type="presParOf" srcId="{FA626F54-24AE-4E5A-9231-DD65A6D375C3}" destId="{1B323B6B-DA66-4862-9C46-EF5628325C3F}" srcOrd="8" destOrd="0" presId="urn:microsoft.com/office/officeart/2005/8/layout/cycle3"/>
    <dgm:cxn modelId="{D86A0173-E763-497F-B7EB-A9EB65EB117E}" type="presParOf" srcId="{FA626F54-24AE-4E5A-9231-DD65A6D375C3}" destId="{B87C618A-2E52-45E3-BC11-7C103BF34030}"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D77EBE-DF19-49D9-8B07-CB959A7E91DE}"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4A84720-862A-4518-9CAC-1F44303C88E7}">
      <dgm:prSet custT="1"/>
      <dgm:spPr>
        <a:solidFill>
          <a:schemeClr val="accent2">
            <a:lumMod val="75000"/>
          </a:schemeClr>
        </a:solidFill>
      </dgm:spPr>
      <dgm:t>
        <a:bodyPr/>
        <a:lstStyle/>
        <a:p>
          <a:pPr rtl="0"/>
          <a:r>
            <a:rPr lang="en-US" sz="1600" baseline="0" dirty="0" smtClean="0">
              <a:solidFill>
                <a:schemeClr val="accent3"/>
              </a:solidFill>
            </a:rPr>
            <a:t>Medical Providers</a:t>
          </a:r>
          <a:endParaRPr lang="en-US" sz="1600" baseline="0" dirty="0">
            <a:solidFill>
              <a:schemeClr val="accent3"/>
            </a:solidFill>
          </a:endParaRPr>
        </a:p>
      </dgm:t>
    </dgm:pt>
    <dgm:pt modelId="{0FCAB908-15AF-477A-BE99-01081BB6F9A0}" type="parTrans" cxnId="{9794A5B8-D593-4674-9070-163298D62175}">
      <dgm:prSet/>
      <dgm:spPr/>
      <dgm:t>
        <a:bodyPr/>
        <a:lstStyle/>
        <a:p>
          <a:endParaRPr lang="en-US"/>
        </a:p>
      </dgm:t>
    </dgm:pt>
    <dgm:pt modelId="{9AE38CDD-92F8-4FEB-8451-B1892B5A0364}" type="sibTrans" cxnId="{9794A5B8-D593-4674-9070-163298D62175}">
      <dgm:prSet/>
      <dgm:spPr/>
      <dgm:t>
        <a:bodyPr/>
        <a:lstStyle/>
        <a:p>
          <a:endParaRPr lang="en-US"/>
        </a:p>
      </dgm:t>
    </dgm:pt>
    <dgm:pt modelId="{890B0B33-6D80-4D1C-A93A-7613298CE419}">
      <dgm:prSet custT="1"/>
      <dgm:spPr>
        <a:solidFill>
          <a:schemeClr val="accent2">
            <a:lumMod val="75000"/>
          </a:schemeClr>
        </a:solidFill>
      </dgm:spPr>
      <dgm:t>
        <a:bodyPr/>
        <a:lstStyle/>
        <a:p>
          <a:pPr rtl="0"/>
          <a:r>
            <a:rPr lang="en-US" sz="1600" baseline="0" dirty="0" smtClean="0">
              <a:solidFill>
                <a:schemeClr val="accent3"/>
              </a:solidFill>
            </a:rPr>
            <a:t>Environmental Exposure Specialists</a:t>
          </a:r>
          <a:endParaRPr lang="en-US" sz="1600" baseline="0" dirty="0">
            <a:solidFill>
              <a:schemeClr val="accent3"/>
            </a:solidFill>
          </a:endParaRPr>
        </a:p>
      </dgm:t>
    </dgm:pt>
    <dgm:pt modelId="{2C7D47E3-3380-41B1-B6DB-64FF9712688E}" type="parTrans" cxnId="{0714CC9A-F69B-434C-8069-631144C2BAA9}">
      <dgm:prSet/>
      <dgm:spPr/>
      <dgm:t>
        <a:bodyPr/>
        <a:lstStyle/>
        <a:p>
          <a:endParaRPr lang="en-US"/>
        </a:p>
      </dgm:t>
    </dgm:pt>
    <dgm:pt modelId="{3DFF386C-D63E-4A85-B1A1-F611997C962D}" type="sibTrans" cxnId="{0714CC9A-F69B-434C-8069-631144C2BAA9}">
      <dgm:prSet/>
      <dgm:spPr/>
      <dgm:t>
        <a:bodyPr/>
        <a:lstStyle/>
        <a:p>
          <a:endParaRPr lang="en-US"/>
        </a:p>
      </dgm:t>
    </dgm:pt>
    <dgm:pt modelId="{0E5C73EA-27BC-436E-9341-C0F214832DEA}">
      <dgm:prSet custT="1"/>
      <dgm:spPr>
        <a:solidFill>
          <a:schemeClr val="accent2">
            <a:lumMod val="75000"/>
          </a:schemeClr>
        </a:solidFill>
      </dgm:spPr>
      <dgm:t>
        <a:bodyPr/>
        <a:lstStyle/>
        <a:p>
          <a:pPr rtl="0"/>
          <a:r>
            <a:rPr lang="en-US" sz="1600" baseline="0" dirty="0" smtClean="0">
              <a:solidFill>
                <a:schemeClr val="accent3"/>
              </a:solidFill>
            </a:rPr>
            <a:t>Psychologists and </a:t>
          </a:r>
          <a:r>
            <a:rPr lang="en-US" sz="1600" baseline="0" dirty="0" err="1" smtClean="0">
              <a:solidFill>
                <a:schemeClr val="accent3"/>
              </a:solidFill>
            </a:rPr>
            <a:t>Neuro</a:t>
          </a:r>
          <a:r>
            <a:rPr lang="en-US" sz="1600" baseline="0" dirty="0" smtClean="0">
              <a:solidFill>
                <a:schemeClr val="accent3"/>
              </a:solidFill>
            </a:rPr>
            <a:t>-</a:t>
          </a:r>
          <a:br>
            <a:rPr lang="en-US" sz="1600" baseline="0" dirty="0" smtClean="0">
              <a:solidFill>
                <a:schemeClr val="accent3"/>
              </a:solidFill>
            </a:rPr>
          </a:br>
          <a:r>
            <a:rPr lang="en-US" sz="1600" baseline="0" dirty="0" smtClean="0">
              <a:solidFill>
                <a:schemeClr val="accent3"/>
              </a:solidFill>
            </a:rPr>
            <a:t>Psychologists</a:t>
          </a:r>
          <a:endParaRPr lang="en-US" sz="1600" baseline="0" dirty="0">
            <a:solidFill>
              <a:schemeClr val="accent3"/>
            </a:solidFill>
          </a:endParaRPr>
        </a:p>
      </dgm:t>
    </dgm:pt>
    <dgm:pt modelId="{8EB21274-B1E1-4F64-AE5E-7E839992AFF7}" type="parTrans" cxnId="{B597A9BB-4EF2-4049-BC6F-8AAE943C7622}">
      <dgm:prSet/>
      <dgm:spPr/>
      <dgm:t>
        <a:bodyPr/>
        <a:lstStyle/>
        <a:p>
          <a:endParaRPr lang="en-US"/>
        </a:p>
      </dgm:t>
    </dgm:pt>
    <dgm:pt modelId="{7FD8D736-C523-4346-94F9-8D69BCAE974F}" type="sibTrans" cxnId="{B597A9BB-4EF2-4049-BC6F-8AAE943C7622}">
      <dgm:prSet/>
      <dgm:spPr/>
      <dgm:t>
        <a:bodyPr/>
        <a:lstStyle/>
        <a:p>
          <a:endParaRPr lang="en-US"/>
        </a:p>
      </dgm:t>
    </dgm:pt>
    <dgm:pt modelId="{45B45DA9-B5D8-46AB-A369-DF9A4107DD82}">
      <dgm:prSet custT="1"/>
      <dgm:spPr>
        <a:solidFill>
          <a:schemeClr val="accent2">
            <a:lumMod val="75000"/>
          </a:schemeClr>
        </a:solidFill>
      </dgm:spPr>
      <dgm:t>
        <a:bodyPr/>
        <a:lstStyle/>
        <a:p>
          <a:pPr rtl="0"/>
          <a:r>
            <a:rPr lang="en-US" sz="1600" baseline="0" dirty="0" smtClean="0">
              <a:solidFill>
                <a:schemeClr val="accent3"/>
              </a:solidFill>
            </a:rPr>
            <a:t>Social Workers</a:t>
          </a:r>
          <a:endParaRPr lang="en-US" sz="1600" baseline="0" dirty="0">
            <a:solidFill>
              <a:schemeClr val="accent3"/>
            </a:solidFill>
          </a:endParaRPr>
        </a:p>
      </dgm:t>
    </dgm:pt>
    <dgm:pt modelId="{36034CC7-466A-403D-8533-62F8BDBD1372}" type="parTrans" cxnId="{81F2B1A2-DCDA-4573-B549-5C1160C7093B}">
      <dgm:prSet/>
      <dgm:spPr/>
      <dgm:t>
        <a:bodyPr/>
        <a:lstStyle/>
        <a:p>
          <a:endParaRPr lang="en-US"/>
        </a:p>
      </dgm:t>
    </dgm:pt>
    <dgm:pt modelId="{F8FF3FCA-A252-4643-932F-07787D51094E}" type="sibTrans" cxnId="{81F2B1A2-DCDA-4573-B549-5C1160C7093B}">
      <dgm:prSet/>
      <dgm:spPr/>
      <dgm:t>
        <a:bodyPr/>
        <a:lstStyle/>
        <a:p>
          <a:endParaRPr lang="en-US"/>
        </a:p>
      </dgm:t>
    </dgm:pt>
    <dgm:pt modelId="{CBC5FF21-6C95-4BDC-AC8A-83BF2B86F04B}">
      <dgm:prSet custT="1"/>
      <dgm:spPr>
        <a:solidFill>
          <a:schemeClr val="accent2">
            <a:lumMod val="75000"/>
          </a:schemeClr>
        </a:solidFill>
      </dgm:spPr>
      <dgm:t>
        <a:bodyPr/>
        <a:lstStyle/>
        <a:p>
          <a:pPr rtl="0"/>
          <a:r>
            <a:rPr lang="en-US" sz="1600" baseline="0" dirty="0" smtClean="0">
              <a:solidFill>
                <a:schemeClr val="accent3"/>
              </a:solidFill>
            </a:rPr>
            <a:t>Education &amp; Risk </a:t>
          </a:r>
          <a:r>
            <a:rPr lang="en-US" sz="1400" baseline="0" dirty="0" smtClean="0">
              <a:solidFill>
                <a:schemeClr val="accent3"/>
              </a:solidFill>
            </a:rPr>
            <a:t>Communication</a:t>
          </a:r>
          <a:r>
            <a:rPr lang="en-US" sz="1600" baseline="0" dirty="0" smtClean="0">
              <a:solidFill>
                <a:schemeClr val="accent3"/>
              </a:solidFill>
            </a:rPr>
            <a:t> Specialists</a:t>
          </a:r>
          <a:endParaRPr lang="en-US" sz="1600" baseline="0" dirty="0">
            <a:solidFill>
              <a:schemeClr val="accent3"/>
            </a:solidFill>
          </a:endParaRPr>
        </a:p>
      </dgm:t>
    </dgm:pt>
    <dgm:pt modelId="{05171DBD-4541-443D-8AD9-4F206687A3FF}" type="parTrans" cxnId="{0D8827AB-D6BA-4AD5-9E77-B2A2B99D4B1E}">
      <dgm:prSet/>
      <dgm:spPr/>
      <dgm:t>
        <a:bodyPr/>
        <a:lstStyle/>
        <a:p>
          <a:endParaRPr lang="en-US"/>
        </a:p>
      </dgm:t>
    </dgm:pt>
    <dgm:pt modelId="{77FDA053-C1A4-43E6-86C2-F17B45915976}" type="sibTrans" cxnId="{0D8827AB-D6BA-4AD5-9E77-B2A2B99D4B1E}">
      <dgm:prSet/>
      <dgm:spPr/>
      <dgm:t>
        <a:bodyPr/>
        <a:lstStyle/>
        <a:p>
          <a:endParaRPr lang="en-US"/>
        </a:p>
      </dgm:t>
    </dgm:pt>
    <dgm:pt modelId="{173C726C-4569-4F40-B5F1-F186CAE12AD4}">
      <dgm:prSet custT="1"/>
      <dgm:spPr>
        <a:solidFill>
          <a:schemeClr val="accent2">
            <a:lumMod val="75000"/>
          </a:schemeClr>
        </a:solidFill>
      </dgm:spPr>
      <dgm:t>
        <a:bodyPr/>
        <a:lstStyle/>
        <a:p>
          <a:pPr rtl="0"/>
          <a:r>
            <a:rPr lang="en-US" sz="1600" baseline="0" dirty="0" smtClean="0">
              <a:solidFill>
                <a:schemeClr val="accent3"/>
              </a:solidFill>
            </a:rPr>
            <a:t>CAM Specialists </a:t>
          </a:r>
          <a:endParaRPr lang="en-US" sz="1600" baseline="0" dirty="0">
            <a:solidFill>
              <a:schemeClr val="accent3"/>
            </a:solidFill>
          </a:endParaRPr>
        </a:p>
      </dgm:t>
    </dgm:pt>
    <dgm:pt modelId="{CA602BB8-39D8-49C4-9777-DE2DE8F889FC}" type="parTrans" cxnId="{3A6FE3C6-D3A9-4E30-A795-1E232358CB7E}">
      <dgm:prSet/>
      <dgm:spPr/>
      <dgm:t>
        <a:bodyPr/>
        <a:lstStyle/>
        <a:p>
          <a:endParaRPr lang="en-US"/>
        </a:p>
      </dgm:t>
    </dgm:pt>
    <dgm:pt modelId="{B3BCD480-2323-41EF-AB5B-504AB03E2FA4}" type="sibTrans" cxnId="{3A6FE3C6-D3A9-4E30-A795-1E232358CB7E}">
      <dgm:prSet/>
      <dgm:spPr/>
      <dgm:t>
        <a:bodyPr/>
        <a:lstStyle/>
        <a:p>
          <a:endParaRPr lang="en-US"/>
        </a:p>
      </dgm:t>
    </dgm:pt>
    <dgm:pt modelId="{279A4FC0-EB72-441C-B4CF-AFEC16D6216F}">
      <dgm:prSet/>
      <dgm:spPr>
        <a:solidFill>
          <a:schemeClr val="accent3">
            <a:lumMod val="40000"/>
            <a:lumOff val="60000"/>
            <a:alpha val="50000"/>
          </a:schemeClr>
        </a:solidFill>
      </dgm:spPr>
      <dgm:t>
        <a:bodyPr/>
        <a:lstStyle/>
        <a:p>
          <a:pPr rtl="0"/>
          <a:r>
            <a:rPr lang="en-US" dirty="0" smtClean="0"/>
            <a:t>WRIISC Multidisciplinary Clinical Team</a:t>
          </a:r>
          <a:endParaRPr lang="en-US" dirty="0"/>
        </a:p>
      </dgm:t>
    </dgm:pt>
    <dgm:pt modelId="{EE3A19F8-5AF9-41B6-86F8-6FF2BDD8B663}" type="sibTrans" cxnId="{0CDC3BC0-9D7C-4C67-9AE2-24F578034C3E}">
      <dgm:prSet/>
      <dgm:spPr/>
      <dgm:t>
        <a:bodyPr/>
        <a:lstStyle/>
        <a:p>
          <a:endParaRPr lang="en-US"/>
        </a:p>
      </dgm:t>
    </dgm:pt>
    <dgm:pt modelId="{A291E93A-0121-4720-BB35-D29B3391691F}" type="parTrans" cxnId="{0CDC3BC0-9D7C-4C67-9AE2-24F578034C3E}">
      <dgm:prSet/>
      <dgm:spPr/>
      <dgm:t>
        <a:bodyPr/>
        <a:lstStyle/>
        <a:p>
          <a:endParaRPr lang="en-US"/>
        </a:p>
      </dgm:t>
    </dgm:pt>
    <dgm:pt modelId="{B4551097-5B4A-4735-B3A7-16F9DCF3BBCB}" type="pres">
      <dgm:prSet presAssocID="{D4D77EBE-DF19-49D9-8B07-CB959A7E91DE}" presName="composite" presStyleCnt="0">
        <dgm:presLayoutVars>
          <dgm:chMax val="1"/>
          <dgm:dir/>
          <dgm:resizeHandles val="exact"/>
        </dgm:presLayoutVars>
      </dgm:prSet>
      <dgm:spPr/>
      <dgm:t>
        <a:bodyPr/>
        <a:lstStyle/>
        <a:p>
          <a:endParaRPr lang="en-US"/>
        </a:p>
      </dgm:t>
    </dgm:pt>
    <dgm:pt modelId="{70D004FB-8A30-4C7F-8099-28F33537BF88}" type="pres">
      <dgm:prSet presAssocID="{D4D77EBE-DF19-49D9-8B07-CB959A7E91DE}" presName="radial" presStyleCnt="0">
        <dgm:presLayoutVars>
          <dgm:animLvl val="ctr"/>
        </dgm:presLayoutVars>
      </dgm:prSet>
      <dgm:spPr/>
      <dgm:t>
        <a:bodyPr/>
        <a:lstStyle/>
        <a:p>
          <a:endParaRPr lang="en-US"/>
        </a:p>
      </dgm:t>
    </dgm:pt>
    <dgm:pt modelId="{DAD89AE1-D461-4F78-9199-F103D3A9D228}" type="pres">
      <dgm:prSet presAssocID="{279A4FC0-EB72-441C-B4CF-AFEC16D6216F}" presName="centerShape" presStyleLbl="vennNode1" presStyleIdx="0" presStyleCnt="7" custScaleX="13794" custScaleY="13693" custLinFactNeighborX="-56596" custLinFactNeighborY="-35779"/>
      <dgm:spPr/>
      <dgm:t>
        <a:bodyPr/>
        <a:lstStyle/>
        <a:p>
          <a:endParaRPr lang="en-US"/>
        </a:p>
      </dgm:t>
    </dgm:pt>
    <dgm:pt modelId="{FFEA0728-D52A-4D6D-9E9D-5326ABAA94E0}" type="pres">
      <dgm:prSet presAssocID="{84A84720-862A-4518-9CAC-1F44303C88E7}" presName="node" presStyleLbl="vennNode1" presStyleIdx="1" presStyleCnt="7" custScaleX="127294" custScaleY="127294">
        <dgm:presLayoutVars>
          <dgm:bulletEnabled val="1"/>
        </dgm:presLayoutVars>
      </dgm:prSet>
      <dgm:spPr/>
      <dgm:t>
        <a:bodyPr/>
        <a:lstStyle/>
        <a:p>
          <a:endParaRPr lang="en-US"/>
        </a:p>
      </dgm:t>
    </dgm:pt>
    <dgm:pt modelId="{0F696F7F-1EB2-48F3-AD2D-94B64E345D8B}" type="pres">
      <dgm:prSet presAssocID="{890B0B33-6D80-4D1C-A93A-7613298CE419}" presName="node" presStyleLbl="vennNode1" presStyleIdx="2" presStyleCnt="7" custScaleX="127294" custScaleY="127294">
        <dgm:presLayoutVars>
          <dgm:bulletEnabled val="1"/>
        </dgm:presLayoutVars>
      </dgm:prSet>
      <dgm:spPr/>
      <dgm:t>
        <a:bodyPr/>
        <a:lstStyle/>
        <a:p>
          <a:endParaRPr lang="en-US"/>
        </a:p>
      </dgm:t>
    </dgm:pt>
    <dgm:pt modelId="{E81AA921-6ACA-470D-98F4-594A7C88DA9C}" type="pres">
      <dgm:prSet presAssocID="{0E5C73EA-27BC-436E-9341-C0F214832DEA}" presName="node" presStyleLbl="vennNode1" presStyleIdx="3" presStyleCnt="7" custScaleX="127294" custScaleY="127294">
        <dgm:presLayoutVars>
          <dgm:bulletEnabled val="1"/>
        </dgm:presLayoutVars>
      </dgm:prSet>
      <dgm:spPr/>
      <dgm:t>
        <a:bodyPr/>
        <a:lstStyle/>
        <a:p>
          <a:endParaRPr lang="en-US"/>
        </a:p>
      </dgm:t>
    </dgm:pt>
    <dgm:pt modelId="{DFA2EE6E-C7FF-438C-97A8-295E41D57D74}" type="pres">
      <dgm:prSet presAssocID="{45B45DA9-B5D8-46AB-A369-DF9A4107DD82}" presName="node" presStyleLbl="vennNode1" presStyleIdx="4" presStyleCnt="7" custScaleX="127294" custScaleY="127294">
        <dgm:presLayoutVars>
          <dgm:bulletEnabled val="1"/>
        </dgm:presLayoutVars>
      </dgm:prSet>
      <dgm:spPr/>
      <dgm:t>
        <a:bodyPr/>
        <a:lstStyle/>
        <a:p>
          <a:endParaRPr lang="en-US"/>
        </a:p>
      </dgm:t>
    </dgm:pt>
    <dgm:pt modelId="{F0A9BCEE-D95F-4E12-A67C-A9BD74D52990}" type="pres">
      <dgm:prSet presAssocID="{CBC5FF21-6C95-4BDC-AC8A-83BF2B86F04B}" presName="node" presStyleLbl="vennNode1" presStyleIdx="5" presStyleCnt="7" custScaleX="128998" custScaleY="127294">
        <dgm:presLayoutVars>
          <dgm:bulletEnabled val="1"/>
        </dgm:presLayoutVars>
      </dgm:prSet>
      <dgm:spPr/>
      <dgm:t>
        <a:bodyPr/>
        <a:lstStyle/>
        <a:p>
          <a:endParaRPr lang="en-US"/>
        </a:p>
      </dgm:t>
    </dgm:pt>
    <dgm:pt modelId="{4E8DE192-4296-4F09-A0FE-B99C0495C970}" type="pres">
      <dgm:prSet presAssocID="{173C726C-4569-4F40-B5F1-F186CAE12AD4}" presName="node" presStyleLbl="vennNode1" presStyleIdx="6" presStyleCnt="7" custScaleX="127294" custScaleY="127294">
        <dgm:presLayoutVars>
          <dgm:bulletEnabled val="1"/>
        </dgm:presLayoutVars>
      </dgm:prSet>
      <dgm:spPr/>
      <dgm:t>
        <a:bodyPr/>
        <a:lstStyle/>
        <a:p>
          <a:endParaRPr lang="en-US"/>
        </a:p>
      </dgm:t>
    </dgm:pt>
  </dgm:ptLst>
  <dgm:cxnLst>
    <dgm:cxn modelId="{81F2B1A2-DCDA-4573-B549-5C1160C7093B}" srcId="{279A4FC0-EB72-441C-B4CF-AFEC16D6216F}" destId="{45B45DA9-B5D8-46AB-A369-DF9A4107DD82}" srcOrd="3" destOrd="0" parTransId="{36034CC7-466A-403D-8533-62F8BDBD1372}" sibTransId="{F8FF3FCA-A252-4643-932F-07787D51094E}"/>
    <dgm:cxn modelId="{008398AB-7C24-465D-A70A-63CE423DED70}" type="presOf" srcId="{0E5C73EA-27BC-436E-9341-C0F214832DEA}" destId="{E81AA921-6ACA-470D-98F4-594A7C88DA9C}" srcOrd="0" destOrd="0" presId="urn:microsoft.com/office/officeart/2005/8/layout/radial3"/>
    <dgm:cxn modelId="{854DA6EF-0DED-4C16-A4E2-384815EE2AF1}" type="presOf" srcId="{CBC5FF21-6C95-4BDC-AC8A-83BF2B86F04B}" destId="{F0A9BCEE-D95F-4E12-A67C-A9BD74D52990}" srcOrd="0" destOrd="0" presId="urn:microsoft.com/office/officeart/2005/8/layout/radial3"/>
    <dgm:cxn modelId="{9794A5B8-D593-4674-9070-163298D62175}" srcId="{279A4FC0-EB72-441C-B4CF-AFEC16D6216F}" destId="{84A84720-862A-4518-9CAC-1F44303C88E7}" srcOrd="0" destOrd="0" parTransId="{0FCAB908-15AF-477A-BE99-01081BB6F9A0}" sibTransId="{9AE38CDD-92F8-4FEB-8451-B1892B5A0364}"/>
    <dgm:cxn modelId="{A3B12528-0BAC-43FE-B478-818A78CAA56A}" type="presOf" srcId="{45B45DA9-B5D8-46AB-A369-DF9A4107DD82}" destId="{DFA2EE6E-C7FF-438C-97A8-295E41D57D74}" srcOrd="0" destOrd="0" presId="urn:microsoft.com/office/officeart/2005/8/layout/radial3"/>
    <dgm:cxn modelId="{0D8827AB-D6BA-4AD5-9E77-B2A2B99D4B1E}" srcId="{279A4FC0-EB72-441C-B4CF-AFEC16D6216F}" destId="{CBC5FF21-6C95-4BDC-AC8A-83BF2B86F04B}" srcOrd="4" destOrd="0" parTransId="{05171DBD-4541-443D-8AD9-4F206687A3FF}" sibTransId="{77FDA053-C1A4-43E6-86C2-F17B45915976}"/>
    <dgm:cxn modelId="{BAFE4C2A-CB25-41D5-935F-DD9224749468}" type="presOf" srcId="{173C726C-4569-4F40-B5F1-F186CAE12AD4}" destId="{4E8DE192-4296-4F09-A0FE-B99C0495C970}" srcOrd="0" destOrd="0" presId="urn:microsoft.com/office/officeart/2005/8/layout/radial3"/>
    <dgm:cxn modelId="{D8E2A40F-3EA8-4094-87F0-96826248276D}" type="presOf" srcId="{279A4FC0-EB72-441C-B4CF-AFEC16D6216F}" destId="{DAD89AE1-D461-4F78-9199-F103D3A9D228}" srcOrd="0" destOrd="0" presId="urn:microsoft.com/office/officeart/2005/8/layout/radial3"/>
    <dgm:cxn modelId="{3A6FE3C6-D3A9-4E30-A795-1E232358CB7E}" srcId="{279A4FC0-EB72-441C-B4CF-AFEC16D6216F}" destId="{173C726C-4569-4F40-B5F1-F186CAE12AD4}" srcOrd="5" destOrd="0" parTransId="{CA602BB8-39D8-49C4-9777-DE2DE8F889FC}" sibTransId="{B3BCD480-2323-41EF-AB5B-504AB03E2FA4}"/>
    <dgm:cxn modelId="{0714CC9A-F69B-434C-8069-631144C2BAA9}" srcId="{279A4FC0-EB72-441C-B4CF-AFEC16D6216F}" destId="{890B0B33-6D80-4D1C-A93A-7613298CE419}" srcOrd="1" destOrd="0" parTransId="{2C7D47E3-3380-41B1-B6DB-64FF9712688E}" sibTransId="{3DFF386C-D63E-4A85-B1A1-F611997C962D}"/>
    <dgm:cxn modelId="{4643044A-442A-4959-8748-F28E98DAFA9D}" type="presOf" srcId="{D4D77EBE-DF19-49D9-8B07-CB959A7E91DE}" destId="{B4551097-5B4A-4735-B3A7-16F9DCF3BBCB}" srcOrd="0" destOrd="0" presId="urn:microsoft.com/office/officeart/2005/8/layout/radial3"/>
    <dgm:cxn modelId="{DEAE934B-907D-465D-9E58-BFD498A22001}" type="presOf" srcId="{890B0B33-6D80-4D1C-A93A-7613298CE419}" destId="{0F696F7F-1EB2-48F3-AD2D-94B64E345D8B}" srcOrd="0" destOrd="0" presId="urn:microsoft.com/office/officeart/2005/8/layout/radial3"/>
    <dgm:cxn modelId="{B597A9BB-4EF2-4049-BC6F-8AAE943C7622}" srcId="{279A4FC0-EB72-441C-B4CF-AFEC16D6216F}" destId="{0E5C73EA-27BC-436E-9341-C0F214832DEA}" srcOrd="2" destOrd="0" parTransId="{8EB21274-B1E1-4F64-AE5E-7E839992AFF7}" sibTransId="{7FD8D736-C523-4346-94F9-8D69BCAE974F}"/>
    <dgm:cxn modelId="{0CDC3BC0-9D7C-4C67-9AE2-24F578034C3E}" srcId="{D4D77EBE-DF19-49D9-8B07-CB959A7E91DE}" destId="{279A4FC0-EB72-441C-B4CF-AFEC16D6216F}" srcOrd="0" destOrd="0" parTransId="{A291E93A-0121-4720-BB35-D29B3391691F}" sibTransId="{EE3A19F8-5AF9-41B6-86F8-6FF2BDD8B663}"/>
    <dgm:cxn modelId="{97364204-6E9B-4B71-B562-6A4DD1879BFE}" type="presOf" srcId="{84A84720-862A-4518-9CAC-1F44303C88E7}" destId="{FFEA0728-D52A-4D6D-9E9D-5326ABAA94E0}" srcOrd="0" destOrd="0" presId="urn:microsoft.com/office/officeart/2005/8/layout/radial3"/>
    <dgm:cxn modelId="{27E46C33-CFBF-4A6B-A15A-B0ECF37C3718}" type="presParOf" srcId="{B4551097-5B4A-4735-B3A7-16F9DCF3BBCB}" destId="{70D004FB-8A30-4C7F-8099-28F33537BF88}" srcOrd="0" destOrd="0" presId="urn:microsoft.com/office/officeart/2005/8/layout/radial3"/>
    <dgm:cxn modelId="{A2BB87B9-367B-4190-818C-A25DCD661533}" type="presParOf" srcId="{70D004FB-8A30-4C7F-8099-28F33537BF88}" destId="{DAD89AE1-D461-4F78-9199-F103D3A9D228}" srcOrd="0" destOrd="0" presId="urn:microsoft.com/office/officeart/2005/8/layout/radial3"/>
    <dgm:cxn modelId="{C28D2138-6EB8-4F44-B167-355E51073D28}" type="presParOf" srcId="{70D004FB-8A30-4C7F-8099-28F33537BF88}" destId="{FFEA0728-D52A-4D6D-9E9D-5326ABAA94E0}" srcOrd="1" destOrd="0" presId="urn:microsoft.com/office/officeart/2005/8/layout/radial3"/>
    <dgm:cxn modelId="{FC55CD03-18F7-49A2-A6AD-FC8530FF7BE3}" type="presParOf" srcId="{70D004FB-8A30-4C7F-8099-28F33537BF88}" destId="{0F696F7F-1EB2-48F3-AD2D-94B64E345D8B}" srcOrd="2" destOrd="0" presId="urn:microsoft.com/office/officeart/2005/8/layout/radial3"/>
    <dgm:cxn modelId="{52D663E3-C8B7-4935-A1C0-A54A1C7731EE}" type="presParOf" srcId="{70D004FB-8A30-4C7F-8099-28F33537BF88}" destId="{E81AA921-6ACA-470D-98F4-594A7C88DA9C}" srcOrd="3" destOrd="0" presId="urn:microsoft.com/office/officeart/2005/8/layout/radial3"/>
    <dgm:cxn modelId="{26D62C00-3A4E-4CA2-AFE6-9DB9658DF4C8}" type="presParOf" srcId="{70D004FB-8A30-4C7F-8099-28F33537BF88}" destId="{DFA2EE6E-C7FF-438C-97A8-295E41D57D74}" srcOrd="4" destOrd="0" presId="urn:microsoft.com/office/officeart/2005/8/layout/radial3"/>
    <dgm:cxn modelId="{BCC47567-ABFD-4745-B226-06A55BB419B0}" type="presParOf" srcId="{70D004FB-8A30-4C7F-8099-28F33537BF88}" destId="{F0A9BCEE-D95F-4E12-A67C-A9BD74D52990}" srcOrd="5" destOrd="0" presId="urn:microsoft.com/office/officeart/2005/8/layout/radial3"/>
    <dgm:cxn modelId="{30DF0E91-BD5E-4288-8C0F-980BF97E79D1}" type="presParOf" srcId="{70D004FB-8A30-4C7F-8099-28F33537BF88}" destId="{4E8DE192-4296-4F09-A0FE-B99C0495C970}" srcOrd="6"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D2CB27-3DF8-4213-A8AA-7BD560EFDDAF}"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n-US"/>
        </a:p>
      </dgm:t>
    </dgm:pt>
    <dgm:pt modelId="{8108F3AB-EBDD-4775-8A45-21FAD5F8F31E}">
      <dgm:prSet/>
      <dgm:spPr/>
      <dgm:t>
        <a:bodyPr/>
        <a:lstStyle/>
        <a:p>
          <a:pPr rtl="0"/>
          <a:r>
            <a:rPr lang="en-US" b="1" dirty="0" smtClean="0"/>
            <a:t>Comprehensive Multidisciplinary Evaluations (163)</a:t>
          </a:r>
          <a:endParaRPr lang="en-US" b="1" dirty="0"/>
        </a:p>
      </dgm:t>
    </dgm:pt>
    <dgm:pt modelId="{DD04395E-1671-42DA-A3DF-AA717BEE1566}" type="parTrans" cxnId="{59891D27-73BC-4A24-AE83-3D2C0414F8CA}">
      <dgm:prSet/>
      <dgm:spPr/>
      <dgm:t>
        <a:bodyPr/>
        <a:lstStyle/>
        <a:p>
          <a:endParaRPr lang="en-US"/>
        </a:p>
      </dgm:t>
    </dgm:pt>
    <dgm:pt modelId="{C3169033-B83A-4CDB-98FE-39A2064D49EC}" type="sibTrans" cxnId="{59891D27-73BC-4A24-AE83-3D2C0414F8CA}">
      <dgm:prSet/>
      <dgm:spPr/>
      <dgm:t>
        <a:bodyPr/>
        <a:lstStyle/>
        <a:p>
          <a:endParaRPr lang="en-US"/>
        </a:p>
      </dgm:t>
    </dgm:pt>
    <dgm:pt modelId="{9325FB50-476F-4014-A288-74B140637828}">
      <dgm:prSet/>
      <dgm:spPr/>
      <dgm:t>
        <a:bodyPr/>
        <a:lstStyle/>
        <a:p>
          <a:pPr rtl="0"/>
          <a:r>
            <a:rPr lang="en-US" dirty="0" smtClean="0"/>
            <a:t>Focus is on symptoms and improving function</a:t>
          </a:r>
          <a:endParaRPr lang="en-US" dirty="0"/>
        </a:p>
      </dgm:t>
    </dgm:pt>
    <dgm:pt modelId="{DA6324CE-1C51-4A75-B141-2AD9E8F42760}" type="parTrans" cxnId="{B9929857-73A3-4BAF-BBC1-62699A27E671}">
      <dgm:prSet/>
      <dgm:spPr/>
      <dgm:t>
        <a:bodyPr/>
        <a:lstStyle/>
        <a:p>
          <a:endParaRPr lang="en-US"/>
        </a:p>
      </dgm:t>
    </dgm:pt>
    <dgm:pt modelId="{FF4F1B42-0C59-4AD6-9FF0-AA2D63C18368}" type="sibTrans" cxnId="{B9929857-73A3-4BAF-BBC1-62699A27E671}">
      <dgm:prSet/>
      <dgm:spPr/>
      <dgm:t>
        <a:bodyPr/>
        <a:lstStyle/>
        <a:p>
          <a:endParaRPr lang="en-US"/>
        </a:p>
      </dgm:t>
    </dgm:pt>
    <dgm:pt modelId="{9F5D2A7A-459B-4146-AF50-7EBD954D4C69}">
      <dgm:prSet/>
      <dgm:spPr/>
      <dgm:t>
        <a:bodyPr/>
        <a:lstStyle/>
        <a:p>
          <a:pPr rtl="0"/>
          <a:r>
            <a:rPr lang="en-US" dirty="0" smtClean="0"/>
            <a:t>Multi-day evaluation by WRIISC clinical team</a:t>
          </a:r>
          <a:endParaRPr lang="en-US" dirty="0"/>
        </a:p>
      </dgm:t>
    </dgm:pt>
    <dgm:pt modelId="{6AAEFF9F-0DC7-44D5-B6ED-60C3061DD7FB}" type="parTrans" cxnId="{F56B1721-2537-4F24-8C7B-2B9BCE07C975}">
      <dgm:prSet/>
      <dgm:spPr/>
      <dgm:t>
        <a:bodyPr/>
        <a:lstStyle/>
        <a:p>
          <a:endParaRPr lang="en-US"/>
        </a:p>
      </dgm:t>
    </dgm:pt>
    <dgm:pt modelId="{374673A3-2964-43DF-9947-296FF8FB6C90}" type="sibTrans" cxnId="{F56B1721-2537-4F24-8C7B-2B9BCE07C975}">
      <dgm:prSet/>
      <dgm:spPr/>
      <dgm:t>
        <a:bodyPr/>
        <a:lstStyle/>
        <a:p>
          <a:endParaRPr lang="en-US"/>
        </a:p>
      </dgm:t>
    </dgm:pt>
    <dgm:pt modelId="{E19E5E4D-01C9-4125-9FF6-8DF96606DA08}">
      <dgm:prSet/>
      <dgm:spPr/>
      <dgm:t>
        <a:bodyPr/>
        <a:lstStyle/>
        <a:p>
          <a:pPr rtl="0"/>
          <a:r>
            <a:rPr lang="en-US" b="1" dirty="0" smtClean="0"/>
            <a:t>Environmental Exposure </a:t>
          </a:r>
          <a:br>
            <a:rPr lang="en-US" b="1" dirty="0" smtClean="0"/>
          </a:br>
          <a:r>
            <a:rPr lang="en-US" b="1" dirty="0" smtClean="0"/>
            <a:t>Assessments (163)</a:t>
          </a:r>
          <a:endParaRPr lang="en-US" b="1" dirty="0"/>
        </a:p>
      </dgm:t>
    </dgm:pt>
    <dgm:pt modelId="{3BC04D40-74A8-437D-814F-B801474DB993}" type="parTrans" cxnId="{73AA87CA-3A3A-4904-91A4-5E119FF94226}">
      <dgm:prSet/>
      <dgm:spPr/>
      <dgm:t>
        <a:bodyPr/>
        <a:lstStyle/>
        <a:p>
          <a:endParaRPr lang="en-US"/>
        </a:p>
      </dgm:t>
    </dgm:pt>
    <dgm:pt modelId="{7AA6F3B4-CCF3-4915-870C-224534E0622A}" type="sibTrans" cxnId="{73AA87CA-3A3A-4904-91A4-5E119FF94226}">
      <dgm:prSet/>
      <dgm:spPr/>
      <dgm:t>
        <a:bodyPr/>
        <a:lstStyle/>
        <a:p>
          <a:endParaRPr lang="en-US"/>
        </a:p>
      </dgm:t>
    </dgm:pt>
    <dgm:pt modelId="{035CEF9D-761D-47C5-9090-2A62B5F691CC}">
      <dgm:prSet/>
      <dgm:spPr/>
      <dgm:t>
        <a:bodyPr/>
        <a:lstStyle/>
        <a:p>
          <a:r>
            <a:rPr lang="en-US" dirty="0" smtClean="0"/>
            <a:t>As part of comprehensive evaluation</a:t>
          </a:r>
        </a:p>
      </dgm:t>
    </dgm:pt>
    <dgm:pt modelId="{0B883623-C51F-446B-BB10-51991245C88F}" type="parTrans" cxnId="{115DAFCF-0616-44EC-98A4-67B0A6B7A980}">
      <dgm:prSet/>
      <dgm:spPr/>
      <dgm:t>
        <a:bodyPr/>
        <a:lstStyle/>
        <a:p>
          <a:endParaRPr lang="en-US"/>
        </a:p>
      </dgm:t>
    </dgm:pt>
    <dgm:pt modelId="{9E4FD20F-A67F-4E8F-8DB9-6206B9E85365}" type="sibTrans" cxnId="{115DAFCF-0616-44EC-98A4-67B0A6B7A980}">
      <dgm:prSet/>
      <dgm:spPr/>
      <dgm:t>
        <a:bodyPr/>
        <a:lstStyle/>
        <a:p>
          <a:endParaRPr lang="en-US"/>
        </a:p>
      </dgm:t>
    </dgm:pt>
    <dgm:pt modelId="{67F92FA6-5005-4F2B-9958-E99761BDEE55}">
      <dgm:prSet/>
      <dgm:spPr/>
      <dgm:t>
        <a:bodyPr/>
        <a:lstStyle/>
        <a:p>
          <a:r>
            <a:rPr lang="en-US" b="1" dirty="0" err="1" smtClean="0"/>
            <a:t>eConsults</a:t>
          </a:r>
          <a:r>
            <a:rPr lang="en-US" b="1" dirty="0" smtClean="0"/>
            <a:t> (85)</a:t>
          </a:r>
        </a:p>
      </dgm:t>
    </dgm:pt>
    <dgm:pt modelId="{0858FF38-2E59-4BFE-93E9-33AAE46232B4}" type="parTrans" cxnId="{F1EB4232-2197-4190-936D-9D1E0E2C7863}">
      <dgm:prSet/>
      <dgm:spPr/>
      <dgm:t>
        <a:bodyPr/>
        <a:lstStyle/>
        <a:p>
          <a:endParaRPr lang="en-US"/>
        </a:p>
      </dgm:t>
    </dgm:pt>
    <dgm:pt modelId="{A1530D2C-4D44-4CC1-BCDC-D79377DE7B17}" type="sibTrans" cxnId="{F1EB4232-2197-4190-936D-9D1E0E2C7863}">
      <dgm:prSet/>
      <dgm:spPr/>
      <dgm:t>
        <a:bodyPr/>
        <a:lstStyle/>
        <a:p>
          <a:endParaRPr lang="en-US"/>
        </a:p>
      </dgm:t>
    </dgm:pt>
    <dgm:pt modelId="{D854C181-8767-4412-A480-9E410EF4B559}">
      <dgm:prSet/>
      <dgm:spPr/>
      <dgm:t>
        <a:bodyPr/>
        <a:lstStyle/>
        <a:p>
          <a:r>
            <a:rPr lang="en-US" dirty="0" smtClean="0"/>
            <a:t>Medical record review with individualized recommendations for next steps</a:t>
          </a:r>
        </a:p>
      </dgm:t>
    </dgm:pt>
    <dgm:pt modelId="{480145EA-1074-4E77-BB39-8B50690AB985}" type="parTrans" cxnId="{2CFFD54A-C7F8-41D8-B2FA-A4A41773C519}">
      <dgm:prSet/>
      <dgm:spPr/>
      <dgm:t>
        <a:bodyPr/>
        <a:lstStyle/>
        <a:p>
          <a:endParaRPr lang="en-US"/>
        </a:p>
      </dgm:t>
    </dgm:pt>
    <dgm:pt modelId="{02AC2425-C8FF-4710-9D1E-282CAA4C75A0}" type="sibTrans" cxnId="{2CFFD54A-C7F8-41D8-B2FA-A4A41773C519}">
      <dgm:prSet/>
      <dgm:spPr/>
      <dgm:t>
        <a:bodyPr/>
        <a:lstStyle/>
        <a:p>
          <a:endParaRPr lang="en-US"/>
        </a:p>
      </dgm:t>
    </dgm:pt>
    <dgm:pt modelId="{D053F7DC-D49F-4AF1-8270-2A9547ED6407}">
      <dgm:prSet/>
      <dgm:spPr/>
      <dgm:t>
        <a:bodyPr/>
        <a:lstStyle/>
        <a:p>
          <a:r>
            <a:rPr lang="en-US" dirty="0" smtClean="0"/>
            <a:t>As stand-alone service</a:t>
          </a:r>
        </a:p>
      </dgm:t>
    </dgm:pt>
    <dgm:pt modelId="{2B4C489C-0DE5-465C-8295-A13A760D9E0C}" type="parTrans" cxnId="{45A8B6A1-3D70-4BF1-88A5-899F78113214}">
      <dgm:prSet/>
      <dgm:spPr/>
      <dgm:t>
        <a:bodyPr/>
        <a:lstStyle/>
        <a:p>
          <a:endParaRPr lang="en-US"/>
        </a:p>
      </dgm:t>
    </dgm:pt>
    <dgm:pt modelId="{C5B5A918-0FBE-45B2-A822-49408D155DCE}" type="sibTrans" cxnId="{45A8B6A1-3D70-4BF1-88A5-899F78113214}">
      <dgm:prSet/>
      <dgm:spPr/>
      <dgm:t>
        <a:bodyPr/>
        <a:lstStyle/>
        <a:p>
          <a:endParaRPr lang="en-US"/>
        </a:p>
      </dgm:t>
    </dgm:pt>
    <dgm:pt modelId="{8AB1AC3C-3067-4094-8A55-8552C6F5461D}">
      <dgm:prSet/>
      <dgm:spPr/>
      <dgm:t>
        <a:bodyPr/>
        <a:lstStyle/>
        <a:p>
          <a:r>
            <a:rPr lang="en-US" dirty="0" smtClean="0"/>
            <a:t>Phone consults available</a:t>
          </a:r>
        </a:p>
      </dgm:t>
    </dgm:pt>
    <dgm:pt modelId="{1DDDEB22-F455-4950-A427-A908C995F57F}" type="parTrans" cxnId="{F28ED5EC-A28A-477E-BF2B-95A3BD496CD5}">
      <dgm:prSet/>
      <dgm:spPr/>
      <dgm:t>
        <a:bodyPr/>
        <a:lstStyle/>
        <a:p>
          <a:endParaRPr lang="en-US"/>
        </a:p>
      </dgm:t>
    </dgm:pt>
    <dgm:pt modelId="{F3B656B7-9455-4853-BA01-9A6C50BED9EA}" type="sibTrans" cxnId="{F28ED5EC-A28A-477E-BF2B-95A3BD496CD5}">
      <dgm:prSet/>
      <dgm:spPr/>
      <dgm:t>
        <a:bodyPr/>
        <a:lstStyle/>
        <a:p>
          <a:endParaRPr lang="en-US"/>
        </a:p>
      </dgm:t>
    </dgm:pt>
    <dgm:pt modelId="{40E76DDD-B0F4-42CB-9389-51F925BA9BBE}" type="pres">
      <dgm:prSet presAssocID="{9AD2CB27-3DF8-4213-A8AA-7BD560EFDDAF}" presName="Name0" presStyleCnt="0">
        <dgm:presLayoutVars>
          <dgm:dir/>
          <dgm:animLvl val="lvl"/>
          <dgm:resizeHandles val="exact"/>
        </dgm:presLayoutVars>
      </dgm:prSet>
      <dgm:spPr/>
      <dgm:t>
        <a:bodyPr/>
        <a:lstStyle/>
        <a:p>
          <a:endParaRPr lang="en-US"/>
        </a:p>
      </dgm:t>
    </dgm:pt>
    <dgm:pt modelId="{2686C2C6-635C-4671-8ACE-91154A695F6C}" type="pres">
      <dgm:prSet presAssocID="{8108F3AB-EBDD-4775-8A45-21FAD5F8F31E}" presName="composite" presStyleCnt="0"/>
      <dgm:spPr/>
      <dgm:t>
        <a:bodyPr/>
        <a:lstStyle/>
        <a:p>
          <a:endParaRPr lang="en-US"/>
        </a:p>
      </dgm:t>
    </dgm:pt>
    <dgm:pt modelId="{5155DBB7-7FC8-40CA-9547-EB391158A645}" type="pres">
      <dgm:prSet presAssocID="{8108F3AB-EBDD-4775-8A45-21FAD5F8F31E}" presName="parTx" presStyleLbl="alignNode1" presStyleIdx="0" presStyleCnt="3">
        <dgm:presLayoutVars>
          <dgm:chMax val="0"/>
          <dgm:chPref val="0"/>
          <dgm:bulletEnabled val="1"/>
        </dgm:presLayoutVars>
      </dgm:prSet>
      <dgm:spPr/>
      <dgm:t>
        <a:bodyPr/>
        <a:lstStyle/>
        <a:p>
          <a:endParaRPr lang="en-US"/>
        </a:p>
      </dgm:t>
    </dgm:pt>
    <dgm:pt modelId="{A3B8239C-7CD9-4B50-A365-3AB53D03320C}" type="pres">
      <dgm:prSet presAssocID="{8108F3AB-EBDD-4775-8A45-21FAD5F8F31E}" presName="desTx" presStyleLbl="alignAccFollowNode1" presStyleIdx="0" presStyleCnt="3">
        <dgm:presLayoutVars>
          <dgm:bulletEnabled val="1"/>
        </dgm:presLayoutVars>
      </dgm:prSet>
      <dgm:spPr/>
      <dgm:t>
        <a:bodyPr/>
        <a:lstStyle/>
        <a:p>
          <a:endParaRPr lang="en-US"/>
        </a:p>
      </dgm:t>
    </dgm:pt>
    <dgm:pt modelId="{F81D5A7B-10A2-4B6D-A099-9CECB82AFE23}" type="pres">
      <dgm:prSet presAssocID="{C3169033-B83A-4CDB-98FE-39A2064D49EC}" presName="space" presStyleCnt="0"/>
      <dgm:spPr/>
      <dgm:t>
        <a:bodyPr/>
        <a:lstStyle/>
        <a:p>
          <a:endParaRPr lang="en-US"/>
        </a:p>
      </dgm:t>
    </dgm:pt>
    <dgm:pt modelId="{7A495398-66B9-4DAC-9C21-DFDA88724FB5}" type="pres">
      <dgm:prSet presAssocID="{E19E5E4D-01C9-4125-9FF6-8DF96606DA08}" presName="composite" presStyleCnt="0"/>
      <dgm:spPr/>
      <dgm:t>
        <a:bodyPr/>
        <a:lstStyle/>
        <a:p>
          <a:endParaRPr lang="en-US"/>
        </a:p>
      </dgm:t>
    </dgm:pt>
    <dgm:pt modelId="{A3044BCD-7F46-4416-B295-1C9895D0C88F}" type="pres">
      <dgm:prSet presAssocID="{E19E5E4D-01C9-4125-9FF6-8DF96606DA08}" presName="parTx" presStyleLbl="alignNode1" presStyleIdx="1" presStyleCnt="3">
        <dgm:presLayoutVars>
          <dgm:chMax val="0"/>
          <dgm:chPref val="0"/>
          <dgm:bulletEnabled val="1"/>
        </dgm:presLayoutVars>
      </dgm:prSet>
      <dgm:spPr/>
      <dgm:t>
        <a:bodyPr/>
        <a:lstStyle/>
        <a:p>
          <a:endParaRPr lang="en-US"/>
        </a:p>
      </dgm:t>
    </dgm:pt>
    <dgm:pt modelId="{9A581CB2-BDFC-4876-AC44-C564CFFC6379}" type="pres">
      <dgm:prSet presAssocID="{E19E5E4D-01C9-4125-9FF6-8DF96606DA08}" presName="desTx" presStyleLbl="alignAccFollowNode1" presStyleIdx="1" presStyleCnt="3">
        <dgm:presLayoutVars>
          <dgm:bulletEnabled val="1"/>
        </dgm:presLayoutVars>
      </dgm:prSet>
      <dgm:spPr/>
      <dgm:t>
        <a:bodyPr/>
        <a:lstStyle/>
        <a:p>
          <a:endParaRPr lang="en-US"/>
        </a:p>
      </dgm:t>
    </dgm:pt>
    <dgm:pt modelId="{2991F19B-6704-42EB-A1F9-1D064BB6053E}" type="pres">
      <dgm:prSet presAssocID="{7AA6F3B4-CCF3-4915-870C-224534E0622A}" presName="space" presStyleCnt="0"/>
      <dgm:spPr/>
      <dgm:t>
        <a:bodyPr/>
        <a:lstStyle/>
        <a:p>
          <a:endParaRPr lang="en-US"/>
        </a:p>
      </dgm:t>
    </dgm:pt>
    <dgm:pt modelId="{9722B719-4A7E-438B-B55E-F37CFC4F1238}" type="pres">
      <dgm:prSet presAssocID="{67F92FA6-5005-4F2B-9958-E99761BDEE55}" presName="composite" presStyleCnt="0"/>
      <dgm:spPr/>
      <dgm:t>
        <a:bodyPr/>
        <a:lstStyle/>
        <a:p>
          <a:endParaRPr lang="en-US"/>
        </a:p>
      </dgm:t>
    </dgm:pt>
    <dgm:pt modelId="{1E6D981C-CA8C-48BC-9D6B-603DD1048791}" type="pres">
      <dgm:prSet presAssocID="{67F92FA6-5005-4F2B-9958-E99761BDEE55}" presName="parTx" presStyleLbl="alignNode1" presStyleIdx="2" presStyleCnt="3">
        <dgm:presLayoutVars>
          <dgm:chMax val="0"/>
          <dgm:chPref val="0"/>
          <dgm:bulletEnabled val="1"/>
        </dgm:presLayoutVars>
      </dgm:prSet>
      <dgm:spPr/>
      <dgm:t>
        <a:bodyPr/>
        <a:lstStyle/>
        <a:p>
          <a:endParaRPr lang="en-US"/>
        </a:p>
      </dgm:t>
    </dgm:pt>
    <dgm:pt modelId="{FE4A80B3-1FCA-4AB0-8582-B4EB18B579F9}" type="pres">
      <dgm:prSet presAssocID="{67F92FA6-5005-4F2B-9958-E99761BDEE55}" presName="desTx" presStyleLbl="alignAccFollowNode1" presStyleIdx="2" presStyleCnt="3">
        <dgm:presLayoutVars>
          <dgm:bulletEnabled val="1"/>
        </dgm:presLayoutVars>
      </dgm:prSet>
      <dgm:spPr/>
      <dgm:t>
        <a:bodyPr/>
        <a:lstStyle/>
        <a:p>
          <a:endParaRPr lang="en-US"/>
        </a:p>
      </dgm:t>
    </dgm:pt>
  </dgm:ptLst>
  <dgm:cxnLst>
    <dgm:cxn modelId="{F56B1721-2537-4F24-8C7B-2B9BCE07C975}" srcId="{8108F3AB-EBDD-4775-8A45-21FAD5F8F31E}" destId="{9F5D2A7A-459B-4146-AF50-7EBD954D4C69}" srcOrd="1" destOrd="0" parTransId="{6AAEFF9F-0DC7-44D5-B6ED-60C3061DD7FB}" sibTransId="{374673A3-2964-43DF-9947-296FF8FB6C90}"/>
    <dgm:cxn modelId="{45A8B6A1-3D70-4BF1-88A5-899F78113214}" srcId="{E19E5E4D-01C9-4125-9FF6-8DF96606DA08}" destId="{D053F7DC-D49F-4AF1-8270-2A9547ED6407}" srcOrd="1" destOrd="0" parTransId="{2B4C489C-0DE5-465C-8295-A13A760D9E0C}" sibTransId="{C5B5A918-0FBE-45B2-A822-49408D155DCE}"/>
    <dgm:cxn modelId="{D750CD5E-2B2F-4AD0-91CF-C85F784CF1A1}" type="presOf" srcId="{8AB1AC3C-3067-4094-8A55-8552C6F5461D}" destId="{9A581CB2-BDFC-4876-AC44-C564CFFC6379}" srcOrd="0" destOrd="2" presId="urn:microsoft.com/office/officeart/2005/8/layout/hList1"/>
    <dgm:cxn modelId="{58CEC56A-650D-4872-9345-944482BDDC9A}" type="presOf" srcId="{8108F3AB-EBDD-4775-8A45-21FAD5F8F31E}" destId="{5155DBB7-7FC8-40CA-9547-EB391158A645}" srcOrd="0" destOrd="0" presId="urn:microsoft.com/office/officeart/2005/8/layout/hList1"/>
    <dgm:cxn modelId="{F1EB4232-2197-4190-936D-9D1E0E2C7863}" srcId="{9AD2CB27-3DF8-4213-A8AA-7BD560EFDDAF}" destId="{67F92FA6-5005-4F2B-9958-E99761BDEE55}" srcOrd="2" destOrd="0" parTransId="{0858FF38-2E59-4BFE-93E9-33AAE46232B4}" sibTransId="{A1530D2C-4D44-4CC1-BCDC-D79377DE7B17}"/>
    <dgm:cxn modelId="{B9929857-73A3-4BAF-BBC1-62699A27E671}" srcId="{8108F3AB-EBDD-4775-8A45-21FAD5F8F31E}" destId="{9325FB50-476F-4014-A288-74B140637828}" srcOrd="0" destOrd="0" parTransId="{DA6324CE-1C51-4A75-B141-2AD9E8F42760}" sibTransId="{FF4F1B42-0C59-4AD6-9FF0-AA2D63C18368}"/>
    <dgm:cxn modelId="{D2CABC87-0755-482F-B58A-6552407C4EE8}" type="presOf" srcId="{9F5D2A7A-459B-4146-AF50-7EBD954D4C69}" destId="{A3B8239C-7CD9-4B50-A365-3AB53D03320C}" srcOrd="0" destOrd="1" presId="urn:microsoft.com/office/officeart/2005/8/layout/hList1"/>
    <dgm:cxn modelId="{115DAFCF-0616-44EC-98A4-67B0A6B7A980}" srcId="{E19E5E4D-01C9-4125-9FF6-8DF96606DA08}" destId="{035CEF9D-761D-47C5-9090-2A62B5F691CC}" srcOrd="0" destOrd="0" parTransId="{0B883623-C51F-446B-BB10-51991245C88F}" sibTransId="{9E4FD20F-A67F-4E8F-8DB9-6206B9E85365}"/>
    <dgm:cxn modelId="{80744466-0CAF-49FD-92AA-1633706909C5}" type="presOf" srcId="{9AD2CB27-3DF8-4213-A8AA-7BD560EFDDAF}" destId="{40E76DDD-B0F4-42CB-9389-51F925BA9BBE}" srcOrd="0" destOrd="0" presId="urn:microsoft.com/office/officeart/2005/8/layout/hList1"/>
    <dgm:cxn modelId="{2CFFD54A-C7F8-41D8-B2FA-A4A41773C519}" srcId="{67F92FA6-5005-4F2B-9958-E99761BDEE55}" destId="{D854C181-8767-4412-A480-9E410EF4B559}" srcOrd="0" destOrd="0" parTransId="{480145EA-1074-4E77-BB39-8B50690AB985}" sibTransId="{02AC2425-C8FF-4710-9D1E-282CAA4C75A0}"/>
    <dgm:cxn modelId="{F7B46333-AAC4-45AD-9B54-87A935A918AD}" type="presOf" srcId="{67F92FA6-5005-4F2B-9958-E99761BDEE55}" destId="{1E6D981C-CA8C-48BC-9D6B-603DD1048791}" srcOrd="0" destOrd="0" presId="urn:microsoft.com/office/officeart/2005/8/layout/hList1"/>
    <dgm:cxn modelId="{7BF1C42C-9D6B-4914-866F-3354DE1D6D76}" type="presOf" srcId="{E19E5E4D-01C9-4125-9FF6-8DF96606DA08}" destId="{A3044BCD-7F46-4416-B295-1C9895D0C88F}" srcOrd="0" destOrd="0" presId="urn:microsoft.com/office/officeart/2005/8/layout/hList1"/>
    <dgm:cxn modelId="{CFB8D0F2-DAAC-4F68-BF33-87B227BB7286}" type="presOf" srcId="{9325FB50-476F-4014-A288-74B140637828}" destId="{A3B8239C-7CD9-4B50-A365-3AB53D03320C}" srcOrd="0" destOrd="0" presId="urn:microsoft.com/office/officeart/2005/8/layout/hList1"/>
    <dgm:cxn modelId="{59891D27-73BC-4A24-AE83-3D2C0414F8CA}" srcId="{9AD2CB27-3DF8-4213-A8AA-7BD560EFDDAF}" destId="{8108F3AB-EBDD-4775-8A45-21FAD5F8F31E}" srcOrd="0" destOrd="0" parTransId="{DD04395E-1671-42DA-A3DF-AA717BEE1566}" sibTransId="{C3169033-B83A-4CDB-98FE-39A2064D49EC}"/>
    <dgm:cxn modelId="{F28ED5EC-A28A-477E-BF2B-95A3BD496CD5}" srcId="{E19E5E4D-01C9-4125-9FF6-8DF96606DA08}" destId="{8AB1AC3C-3067-4094-8A55-8552C6F5461D}" srcOrd="2" destOrd="0" parTransId="{1DDDEB22-F455-4950-A427-A908C995F57F}" sibTransId="{F3B656B7-9455-4853-BA01-9A6C50BED9EA}"/>
    <dgm:cxn modelId="{700AB358-47D0-41BA-9967-D1A78C5AC111}" type="presOf" srcId="{D053F7DC-D49F-4AF1-8270-2A9547ED6407}" destId="{9A581CB2-BDFC-4876-AC44-C564CFFC6379}" srcOrd="0" destOrd="1" presId="urn:microsoft.com/office/officeart/2005/8/layout/hList1"/>
    <dgm:cxn modelId="{73AA87CA-3A3A-4904-91A4-5E119FF94226}" srcId="{9AD2CB27-3DF8-4213-A8AA-7BD560EFDDAF}" destId="{E19E5E4D-01C9-4125-9FF6-8DF96606DA08}" srcOrd="1" destOrd="0" parTransId="{3BC04D40-74A8-437D-814F-B801474DB993}" sibTransId="{7AA6F3B4-CCF3-4915-870C-224534E0622A}"/>
    <dgm:cxn modelId="{6ED660FE-793B-41E3-9533-8C0B566A19BA}" type="presOf" srcId="{D854C181-8767-4412-A480-9E410EF4B559}" destId="{FE4A80B3-1FCA-4AB0-8582-B4EB18B579F9}" srcOrd="0" destOrd="0" presId="urn:microsoft.com/office/officeart/2005/8/layout/hList1"/>
    <dgm:cxn modelId="{875661C5-A33D-4902-95C8-B74464583924}" type="presOf" srcId="{035CEF9D-761D-47C5-9090-2A62B5F691CC}" destId="{9A581CB2-BDFC-4876-AC44-C564CFFC6379}" srcOrd="0" destOrd="0" presId="urn:microsoft.com/office/officeart/2005/8/layout/hList1"/>
    <dgm:cxn modelId="{B03B8DDD-C4EB-49D2-B627-DD8A5CF1C089}" type="presParOf" srcId="{40E76DDD-B0F4-42CB-9389-51F925BA9BBE}" destId="{2686C2C6-635C-4671-8ACE-91154A695F6C}" srcOrd="0" destOrd="0" presId="urn:microsoft.com/office/officeart/2005/8/layout/hList1"/>
    <dgm:cxn modelId="{61FC77A9-402D-4B5F-AAF4-0334DFA6AF69}" type="presParOf" srcId="{2686C2C6-635C-4671-8ACE-91154A695F6C}" destId="{5155DBB7-7FC8-40CA-9547-EB391158A645}" srcOrd="0" destOrd="0" presId="urn:microsoft.com/office/officeart/2005/8/layout/hList1"/>
    <dgm:cxn modelId="{F2CA3FBB-0FC3-40F5-B50F-6FED605C72A7}" type="presParOf" srcId="{2686C2C6-635C-4671-8ACE-91154A695F6C}" destId="{A3B8239C-7CD9-4B50-A365-3AB53D03320C}" srcOrd="1" destOrd="0" presId="urn:microsoft.com/office/officeart/2005/8/layout/hList1"/>
    <dgm:cxn modelId="{6E921B75-55C2-4616-8A0A-0D26D2E0EE0A}" type="presParOf" srcId="{40E76DDD-B0F4-42CB-9389-51F925BA9BBE}" destId="{F81D5A7B-10A2-4B6D-A099-9CECB82AFE23}" srcOrd="1" destOrd="0" presId="urn:microsoft.com/office/officeart/2005/8/layout/hList1"/>
    <dgm:cxn modelId="{AC8922CE-A063-45FA-A08B-DD10397DE52E}" type="presParOf" srcId="{40E76DDD-B0F4-42CB-9389-51F925BA9BBE}" destId="{7A495398-66B9-4DAC-9C21-DFDA88724FB5}" srcOrd="2" destOrd="0" presId="urn:microsoft.com/office/officeart/2005/8/layout/hList1"/>
    <dgm:cxn modelId="{6C712EB1-A452-4138-A473-94CD736DECE3}" type="presParOf" srcId="{7A495398-66B9-4DAC-9C21-DFDA88724FB5}" destId="{A3044BCD-7F46-4416-B295-1C9895D0C88F}" srcOrd="0" destOrd="0" presId="urn:microsoft.com/office/officeart/2005/8/layout/hList1"/>
    <dgm:cxn modelId="{7A93C7DF-B4A5-4769-B6AB-BF641771AD7E}" type="presParOf" srcId="{7A495398-66B9-4DAC-9C21-DFDA88724FB5}" destId="{9A581CB2-BDFC-4876-AC44-C564CFFC6379}" srcOrd="1" destOrd="0" presId="urn:microsoft.com/office/officeart/2005/8/layout/hList1"/>
    <dgm:cxn modelId="{4A34E1D9-D075-49B4-B740-DE221415022D}" type="presParOf" srcId="{40E76DDD-B0F4-42CB-9389-51F925BA9BBE}" destId="{2991F19B-6704-42EB-A1F9-1D064BB6053E}" srcOrd="3" destOrd="0" presId="urn:microsoft.com/office/officeart/2005/8/layout/hList1"/>
    <dgm:cxn modelId="{30D97AD0-0ACB-4AA5-AE43-236C28B25B90}" type="presParOf" srcId="{40E76DDD-B0F4-42CB-9389-51F925BA9BBE}" destId="{9722B719-4A7E-438B-B55E-F37CFC4F1238}" srcOrd="4" destOrd="0" presId="urn:microsoft.com/office/officeart/2005/8/layout/hList1"/>
    <dgm:cxn modelId="{91A5F1A6-5961-407D-A9CD-6A5798041DD1}" type="presParOf" srcId="{9722B719-4A7E-438B-B55E-F37CFC4F1238}" destId="{1E6D981C-CA8C-48BC-9D6B-603DD1048791}" srcOrd="0" destOrd="0" presId="urn:microsoft.com/office/officeart/2005/8/layout/hList1"/>
    <dgm:cxn modelId="{A5FE0243-6B75-4ED4-B4CA-324391F201F3}" type="presParOf" srcId="{9722B719-4A7E-438B-B55E-F37CFC4F1238}" destId="{FE4A80B3-1FCA-4AB0-8582-B4EB18B579F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AEFAB2-4405-4CB9-81CF-174C13B9BE98}" type="doc">
      <dgm:prSet loTypeId="urn:microsoft.com/office/officeart/2008/layout/AlternatingHexagons" loCatId="list" qsTypeId="urn:microsoft.com/office/officeart/2005/8/quickstyle/simple1" qsCatId="simple" csTypeId="urn:microsoft.com/office/officeart/2005/8/colors/accent2_3" csCatId="accent2" phldr="1"/>
      <dgm:spPr/>
      <dgm:t>
        <a:bodyPr/>
        <a:lstStyle/>
        <a:p>
          <a:endParaRPr lang="en-US"/>
        </a:p>
      </dgm:t>
    </dgm:pt>
    <dgm:pt modelId="{8FCBBB20-AA2B-4F13-AD7A-2BB43B5A0367}">
      <dgm:prSet phldrT="[Text]" custT="1"/>
      <dgm:spPr/>
      <dgm:t>
        <a:bodyPr/>
        <a:lstStyle/>
        <a:p>
          <a:r>
            <a:rPr lang="en-US" sz="1400" b="1" dirty="0" smtClean="0"/>
            <a:t>Empathy</a:t>
          </a:r>
          <a:endParaRPr lang="en-US" sz="1500" b="1" dirty="0"/>
        </a:p>
      </dgm:t>
    </dgm:pt>
    <dgm:pt modelId="{822BEBB3-703E-4E37-A171-31D9727E63F1}" type="parTrans" cxnId="{F566CCEA-CB4A-47D1-8992-369856E1F741}">
      <dgm:prSet/>
      <dgm:spPr/>
      <dgm:t>
        <a:bodyPr/>
        <a:lstStyle/>
        <a:p>
          <a:endParaRPr lang="en-US"/>
        </a:p>
      </dgm:t>
    </dgm:pt>
    <dgm:pt modelId="{C192E4C9-86BA-4171-AEE8-2C40B239CCF8}" type="sibTrans" cxnId="{F566CCEA-CB4A-47D1-8992-369856E1F741}">
      <dgm:prSet/>
      <dgm:spPr/>
      <dgm:t>
        <a:bodyPr/>
        <a:lstStyle/>
        <a:p>
          <a:endParaRPr lang="en-US"/>
        </a:p>
      </dgm:t>
    </dgm:pt>
    <dgm:pt modelId="{69BE5D2C-07F7-4930-B8DE-54F855C7452E}">
      <dgm:prSet phldrT="[Text]" custT="1"/>
      <dgm:spPr/>
      <dgm:t>
        <a:bodyPr/>
        <a:lstStyle/>
        <a:p>
          <a:r>
            <a:rPr lang="en-US" sz="1800" dirty="0" smtClean="0"/>
            <a:t>"Willingness to consider evidence, Veteran's input, suggestions for improvement; empathy”</a:t>
          </a:r>
          <a:endParaRPr lang="en-US" sz="1800" dirty="0"/>
        </a:p>
      </dgm:t>
    </dgm:pt>
    <dgm:pt modelId="{30E1C108-2986-4BC6-A9E9-1C35F7C8ADD5}" type="parTrans" cxnId="{D750AAA3-BDE7-48E4-8A3D-6CA96F0C4D9B}">
      <dgm:prSet/>
      <dgm:spPr/>
      <dgm:t>
        <a:bodyPr/>
        <a:lstStyle/>
        <a:p>
          <a:endParaRPr lang="en-US"/>
        </a:p>
      </dgm:t>
    </dgm:pt>
    <dgm:pt modelId="{5B85641E-A214-424F-B301-39AE0610B8CA}" type="sibTrans" cxnId="{D750AAA3-BDE7-48E4-8A3D-6CA96F0C4D9B}">
      <dgm:prSet/>
      <dgm:spPr/>
      <dgm:t>
        <a:bodyPr/>
        <a:lstStyle/>
        <a:p>
          <a:endParaRPr lang="en-US"/>
        </a:p>
      </dgm:t>
    </dgm:pt>
    <dgm:pt modelId="{86F9FB00-F1E6-412D-B89E-155EEF259974}">
      <dgm:prSet phldrT="[Text]" custT="1"/>
      <dgm:spPr/>
      <dgm:t>
        <a:bodyPr/>
        <a:lstStyle/>
        <a:p>
          <a:r>
            <a:rPr lang="en-US" sz="1800" dirty="0" smtClean="0"/>
            <a:t>"The staff has been the best that I have experienced in the VA health care system. Very smart and thorough.”</a:t>
          </a:r>
          <a:endParaRPr lang="en-US" sz="1800" dirty="0"/>
        </a:p>
      </dgm:t>
    </dgm:pt>
    <dgm:pt modelId="{AA1C13E5-387B-4E07-AF81-951DE5EBF9B8}" type="parTrans" cxnId="{503CB9F0-1BAA-43F8-A611-BB1BB6798684}">
      <dgm:prSet/>
      <dgm:spPr/>
      <dgm:t>
        <a:bodyPr/>
        <a:lstStyle/>
        <a:p>
          <a:endParaRPr lang="en-US"/>
        </a:p>
      </dgm:t>
    </dgm:pt>
    <dgm:pt modelId="{CDFCA0BD-3DD8-4EFD-A392-0B263332A4E6}" type="sibTrans" cxnId="{503CB9F0-1BAA-43F8-A611-BB1BB6798684}">
      <dgm:prSet/>
      <dgm:spPr/>
      <dgm:t>
        <a:bodyPr/>
        <a:lstStyle/>
        <a:p>
          <a:endParaRPr lang="en-US"/>
        </a:p>
      </dgm:t>
    </dgm:pt>
    <dgm:pt modelId="{C11DC342-EF6A-4D74-AE7D-9689CFFD1116}">
      <dgm:prSet phldrT="[Text]"/>
      <dgm:spPr/>
      <dgm:t>
        <a:bodyPr/>
        <a:lstStyle/>
        <a:p>
          <a:r>
            <a:rPr lang="en-US" dirty="0" smtClean="0"/>
            <a:t>They cared</a:t>
          </a:r>
          <a:endParaRPr lang="en-US" dirty="0"/>
        </a:p>
      </dgm:t>
    </dgm:pt>
    <dgm:pt modelId="{6F39D0FC-E384-4CC2-ABF8-FA0508515967}" type="parTrans" cxnId="{56E2755D-AA11-4EA6-A047-6DA5227D8B9A}">
      <dgm:prSet/>
      <dgm:spPr/>
      <dgm:t>
        <a:bodyPr/>
        <a:lstStyle/>
        <a:p>
          <a:endParaRPr lang="en-US"/>
        </a:p>
      </dgm:t>
    </dgm:pt>
    <dgm:pt modelId="{202BD191-7ADF-4F14-8763-D7802DF949F1}" type="sibTrans" cxnId="{56E2755D-AA11-4EA6-A047-6DA5227D8B9A}">
      <dgm:prSet/>
      <dgm:spPr/>
      <dgm:t>
        <a:bodyPr/>
        <a:lstStyle/>
        <a:p>
          <a:endParaRPr lang="en-US"/>
        </a:p>
      </dgm:t>
    </dgm:pt>
    <dgm:pt modelId="{4E135B67-ADC2-4644-BA18-FDCDE9B34762}">
      <dgm:prSet phldrT="[Text]" custT="1"/>
      <dgm:spPr/>
      <dgm:t>
        <a:bodyPr/>
        <a:lstStyle/>
        <a:p>
          <a:r>
            <a:rPr lang="en-US" sz="1800" dirty="0" smtClean="0"/>
            <a:t>“The staff and doctors listened. They cared.”</a:t>
          </a:r>
          <a:endParaRPr lang="en-US" sz="1800" dirty="0"/>
        </a:p>
      </dgm:t>
    </dgm:pt>
    <dgm:pt modelId="{3504D31C-E9E7-4106-B99E-CBC121125D43}" type="parTrans" cxnId="{51AE690B-DD70-4691-83B3-A415287C8667}">
      <dgm:prSet/>
      <dgm:spPr/>
      <dgm:t>
        <a:bodyPr/>
        <a:lstStyle/>
        <a:p>
          <a:endParaRPr lang="en-US"/>
        </a:p>
      </dgm:t>
    </dgm:pt>
    <dgm:pt modelId="{366CE18C-D745-4B67-B362-4F028DA6FBCA}" type="sibTrans" cxnId="{51AE690B-DD70-4691-83B3-A415287C8667}">
      <dgm:prSet/>
      <dgm:spPr/>
      <dgm:t>
        <a:bodyPr/>
        <a:lstStyle/>
        <a:p>
          <a:endParaRPr lang="en-US"/>
        </a:p>
      </dgm:t>
    </dgm:pt>
    <dgm:pt modelId="{C4E59D32-753C-4CED-A1EB-DD4E9F60B57C}">
      <dgm:prSet phldrT="[Text]" custT="1"/>
      <dgm:spPr/>
      <dgm:t>
        <a:bodyPr/>
        <a:lstStyle/>
        <a:p>
          <a:r>
            <a:rPr lang="en-US" sz="1500" b="1" dirty="0" smtClean="0"/>
            <a:t>Smart and </a:t>
          </a:r>
          <a:r>
            <a:rPr lang="en-US" sz="1400" b="1" dirty="0" smtClean="0"/>
            <a:t>thorough</a:t>
          </a:r>
          <a:endParaRPr lang="en-US" sz="1500" b="1" dirty="0"/>
        </a:p>
      </dgm:t>
    </dgm:pt>
    <dgm:pt modelId="{A2D2C3D2-0CBA-48E1-95C4-87E8EC617EA8}" type="sibTrans" cxnId="{DD192BC1-E409-4A51-B1C2-D3CE5A485E5D}">
      <dgm:prSet/>
      <dgm:spPr/>
      <dgm:t>
        <a:bodyPr/>
        <a:lstStyle/>
        <a:p>
          <a:endParaRPr lang="en-US"/>
        </a:p>
      </dgm:t>
    </dgm:pt>
    <dgm:pt modelId="{8ECAA16F-D867-44E5-A0E4-4574CFE5D8FE}" type="parTrans" cxnId="{DD192BC1-E409-4A51-B1C2-D3CE5A485E5D}">
      <dgm:prSet/>
      <dgm:spPr/>
      <dgm:t>
        <a:bodyPr/>
        <a:lstStyle/>
        <a:p>
          <a:endParaRPr lang="en-US"/>
        </a:p>
      </dgm:t>
    </dgm:pt>
    <dgm:pt modelId="{2E5BBF18-17E3-4D9A-863E-675F784AC3E4}" type="pres">
      <dgm:prSet presAssocID="{E2AEFAB2-4405-4CB9-81CF-174C13B9BE98}" presName="Name0" presStyleCnt="0">
        <dgm:presLayoutVars>
          <dgm:chMax/>
          <dgm:chPref/>
          <dgm:dir/>
          <dgm:animLvl val="lvl"/>
        </dgm:presLayoutVars>
      </dgm:prSet>
      <dgm:spPr/>
      <dgm:t>
        <a:bodyPr/>
        <a:lstStyle/>
        <a:p>
          <a:endParaRPr lang="en-US"/>
        </a:p>
      </dgm:t>
    </dgm:pt>
    <dgm:pt modelId="{3CD6CB9B-FE66-4F95-9400-8CDB4A1F1D03}" type="pres">
      <dgm:prSet presAssocID="{8FCBBB20-AA2B-4F13-AD7A-2BB43B5A0367}" presName="composite" presStyleCnt="0"/>
      <dgm:spPr/>
    </dgm:pt>
    <dgm:pt modelId="{7B381483-5A79-4A33-9439-14FC359A2923}" type="pres">
      <dgm:prSet presAssocID="{8FCBBB20-AA2B-4F13-AD7A-2BB43B5A0367}" presName="Parent1" presStyleLbl="node1" presStyleIdx="0" presStyleCnt="6" custScaleX="125296" custLinFactNeighborX="-28240" custLinFactNeighborY="12862">
        <dgm:presLayoutVars>
          <dgm:chMax val="1"/>
          <dgm:chPref val="1"/>
          <dgm:bulletEnabled val="1"/>
        </dgm:presLayoutVars>
      </dgm:prSet>
      <dgm:spPr/>
      <dgm:t>
        <a:bodyPr/>
        <a:lstStyle/>
        <a:p>
          <a:endParaRPr lang="en-US"/>
        </a:p>
      </dgm:t>
    </dgm:pt>
    <dgm:pt modelId="{3909BB41-990F-48E2-9884-6325BD0FB28A}" type="pres">
      <dgm:prSet presAssocID="{8FCBBB20-AA2B-4F13-AD7A-2BB43B5A0367}" presName="Childtext1" presStyleLbl="revTx" presStyleIdx="0" presStyleCnt="3" custScaleX="202974" custScaleY="193204" custLinFactNeighborX="34066" custLinFactNeighborY="21436">
        <dgm:presLayoutVars>
          <dgm:chMax val="0"/>
          <dgm:chPref val="0"/>
          <dgm:bulletEnabled val="1"/>
        </dgm:presLayoutVars>
      </dgm:prSet>
      <dgm:spPr/>
      <dgm:t>
        <a:bodyPr/>
        <a:lstStyle/>
        <a:p>
          <a:endParaRPr lang="en-US"/>
        </a:p>
      </dgm:t>
    </dgm:pt>
    <dgm:pt modelId="{3F50C6BF-189B-4AD4-B776-0450BF1525CE}" type="pres">
      <dgm:prSet presAssocID="{8FCBBB20-AA2B-4F13-AD7A-2BB43B5A0367}" presName="BalanceSpacing" presStyleCnt="0"/>
      <dgm:spPr/>
    </dgm:pt>
    <dgm:pt modelId="{5A02ACD4-EE4A-47FE-ABE7-7031A9F52454}" type="pres">
      <dgm:prSet presAssocID="{8FCBBB20-AA2B-4F13-AD7A-2BB43B5A0367}" presName="BalanceSpacing1" presStyleCnt="0"/>
      <dgm:spPr/>
    </dgm:pt>
    <dgm:pt modelId="{11D3A71B-62D9-4823-8F26-BBBCF5B6545A}" type="pres">
      <dgm:prSet presAssocID="{C192E4C9-86BA-4171-AEE8-2C40B239CCF8}" presName="Accent1Text" presStyleLbl="node1" presStyleIdx="1" presStyleCnt="6" custLinFactNeighborX="-43005" custLinFactNeighborY="12862"/>
      <dgm:spPr/>
      <dgm:t>
        <a:bodyPr/>
        <a:lstStyle/>
        <a:p>
          <a:endParaRPr lang="en-US"/>
        </a:p>
      </dgm:t>
    </dgm:pt>
    <dgm:pt modelId="{E242BFC6-BA7B-49E2-B58D-E835FC3128FD}" type="pres">
      <dgm:prSet presAssocID="{C192E4C9-86BA-4171-AEE8-2C40B239CCF8}" presName="spaceBetweenRectangles" presStyleCnt="0"/>
      <dgm:spPr/>
    </dgm:pt>
    <dgm:pt modelId="{0DBCB7C0-C7AC-4694-B407-7B354F331F97}" type="pres">
      <dgm:prSet presAssocID="{C4E59D32-753C-4CED-A1EB-DD4E9F60B57C}" presName="composite" presStyleCnt="0"/>
      <dgm:spPr/>
    </dgm:pt>
    <dgm:pt modelId="{06E5973F-3EA0-46B9-842E-4F92DBD4A896}" type="pres">
      <dgm:prSet presAssocID="{C4E59D32-753C-4CED-A1EB-DD4E9F60B57C}" presName="Parent1" presStyleLbl="node1" presStyleIdx="2" presStyleCnt="6" custScaleX="143361" custLinFactNeighborX="22131">
        <dgm:presLayoutVars>
          <dgm:chMax val="1"/>
          <dgm:chPref val="1"/>
          <dgm:bulletEnabled val="1"/>
        </dgm:presLayoutVars>
      </dgm:prSet>
      <dgm:spPr/>
      <dgm:t>
        <a:bodyPr/>
        <a:lstStyle/>
        <a:p>
          <a:endParaRPr lang="en-US"/>
        </a:p>
      </dgm:t>
    </dgm:pt>
    <dgm:pt modelId="{FDEA3894-3F54-47CE-840A-A812CD9A57A2}" type="pres">
      <dgm:prSet presAssocID="{C4E59D32-753C-4CED-A1EB-DD4E9F60B57C}" presName="Childtext1" presStyleLbl="revTx" presStyleIdx="1" presStyleCnt="3" custScaleX="163312" custScaleY="260523" custLinFactNeighborX="-28068" custLinFactNeighborY="-2328">
        <dgm:presLayoutVars>
          <dgm:chMax val="0"/>
          <dgm:chPref val="0"/>
          <dgm:bulletEnabled val="1"/>
        </dgm:presLayoutVars>
      </dgm:prSet>
      <dgm:spPr/>
      <dgm:t>
        <a:bodyPr/>
        <a:lstStyle/>
        <a:p>
          <a:endParaRPr lang="en-US"/>
        </a:p>
      </dgm:t>
    </dgm:pt>
    <dgm:pt modelId="{BED56670-20A0-4F4E-80FB-C8158C343BCF}" type="pres">
      <dgm:prSet presAssocID="{C4E59D32-753C-4CED-A1EB-DD4E9F60B57C}" presName="BalanceSpacing" presStyleCnt="0"/>
      <dgm:spPr/>
    </dgm:pt>
    <dgm:pt modelId="{3B2135C8-405A-47AA-9FC5-CEE8896CD669}" type="pres">
      <dgm:prSet presAssocID="{C4E59D32-753C-4CED-A1EB-DD4E9F60B57C}" presName="BalanceSpacing1" presStyleCnt="0"/>
      <dgm:spPr/>
    </dgm:pt>
    <dgm:pt modelId="{EF60C87E-5458-47A0-B598-E757ACA6153A}" type="pres">
      <dgm:prSet presAssocID="{A2D2C3D2-0CBA-48E1-95C4-87E8EC617EA8}" presName="Accent1Text" presStyleLbl="node1" presStyleIdx="3" presStyleCnt="6" custLinFactNeighborX="38911"/>
      <dgm:spPr/>
      <dgm:t>
        <a:bodyPr/>
        <a:lstStyle/>
        <a:p>
          <a:endParaRPr lang="en-US"/>
        </a:p>
      </dgm:t>
    </dgm:pt>
    <dgm:pt modelId="{C98910D7-1BED-41D1-A28F-CE763E45AB81}" type="pres">
      <dgm:prSet presAssocID="{A2D2C3D2-0CBA-48E1-95C4-87E8EC617EA8}" presName="spaceBetweenRectangles" presStyleCnt="0"/>
      <dgm:spPr/>
    </dgm:pt>
    <dgm:pt modelId="{E8107B96-2CEE-4FFA-997C-FA31F61EA53F}" type="pres">
      <dgm:prSet presAssocID="{C11DC342-EF6A-4D74-AE7D-9689CFFD1116}" presName="composite" presStyleCnt="0"/>
      <dgm:spPr/>
    </dgm:pt>
    <dgm:pt modelId="{709C0F14-A47B-4E36-8EDE-BB7B17F0FCD1}" type="pres">
      <dgm:prSet presAssocID="{C11DC342-EF6A-4D74-AE7D-9689CFFD1116}" presName="Parent1" presStyleLbl="node1" presStyleIdx="4" presStyleCnt="6" custLinFactNeighborY="-12135">
        <dgm:presLayoutVars>
          <dgm:chMax val="1"/>
          <dgm:chPref val="1"/>
          <dgm:bulletEnabled val="1"/>
        </dgm:presLayoutVars>
      </dgm:prSet>
      <dgm:spPr/>
      <dgm:t>
        <a:bodyPr/>
        <a:lstStyle/>
        <a:p>
          <a:endParaRPr lang="en-US"/>
        </a:p>
      </dgm:t>
    </dgm:pt>
    <dgm:pt modelId="{FACAA695-73F7-4674-BBC6-FB7B8E0B9C44}" type="pres">
      <dgm:prSet presAssocID="{C11DC342-EF6A-4D74-AE7D-9689CFFD1116}" presName="Childtext1" presStyleLbl="revTx" presStyleIdx="2" presStyleCnt="3" custScaleX="151785" custScaleY="167990" custLinFactNeighborX="30226" custLinFactNeighborY="-20225">
        <dgm:presLayoutVars>
          <dgm:chMax val="0"/>
          <dgm:chPref val="0"/>
          <dgm:bulletEnabled val="1"/>
        </dgm:presLayoutVars>
      </dgm:prSet>
      <dgm:spPr/>
      <dgm:t>
        <a:bodyPr/>
        <a:lstStyle/>
        <a:p>
          <a:endParaRPr lang="en-US"/>
        </a:p>
      </dgm:t>
    </dgm:pt>
    <dgm:pt modelId="{0853190F-5E9D-493C-B0FE-2941EC544502}" type="pres">
      <dgm:prSet presAssocID="{C11DC342-EF6A-4D74-AE7D-9689CFFD1116}" presName="BalanceSpacing" presStyleCnt="0"/>
      <dgm:spPr/>
    </dgm:pt>
    <dgm:pt modelId="{13421078-5924-407A-A977-6C3113C6C5F4}" type="pres">
      <dgm:prSet presAssocID="{C11DC342-EF6A-4D74-AE7D-9689CFFD1116}" presName="BalanceSpacing1" presStyleCnt="0"/>
      <dgm:spPr/>
    </dgm:pt>
    <dgm:pt modelId="{308F4FE6-E405-4A48-81D4-4A43D975E580}" type="pres">
      <dgm:prSet presAssocID="{202BD191-7ADF-4F14-8763-D7802DF949F1}" presName="Accent1Text" presStyleLbl="node1" presStyleIdx="5" presStyleCnt="6" custLinFactNeighborY="-11699"/>
      <dgm:spPr/>
      <dgm:t>
        <a:bodyPr/>
        <a:lstStyle/>
        <a:p>
          <a:endParaRPr lang="en-US"/>
        </a:p>
      </dgm:t>
    </dgm:pt>
  </dgm:ptLst>
  <dgm:cxnLst>
    <dgm:cxn modelId="{9A3262F3-A23D-4D1B-AAB7-6A1EC7D5D39E}" type="presOf" srcId="{69BE5D2C-07F7-4930-B8DE-54F855C7452E}" destId="{3909BB41-990F-48E2-9884-6325BD0FB28A}" srcOrd="0" destOrd="0" presId="urn:microsoft.com/office/officeart/2008/layout/AlternatingHexagons"/>
    <dgm:cxn modelId="{9FCA6820-AFCF-4F0F-B852-1A89D5E215ED}" type="presOf" srcId="{8FCBBB20-AA2B-4F13-AD7A-2BB43B5A0367}" destId="{7B381483-5A79-4A33-9439-14FC359A2923}" srcOrd="0" destOrd="0" presId="urn:microsoft.com/office/officeart/2008/layout/AlternatingHexagons"/>
    <dgm:cxn modelId="{E0218BE2-AE62-4106-9B54-29274AE8DBEF}" type="presOf" srcId="{A2D2C3D2-0CBA-48E1-95C4-87E8EC617EA8}" destId="{EF60C87E-5458-47A0-B598-E757ACA6153A}" srcOrd="0" destOrd="0" presId="urn:microsoft.com/office/officeart/2008/layout/AlternatingHexagons"/>
    <dgm:cxn modelId="{D750AAA3-BDE7-48E4-8A3D-6CA96F0C4D9B}" srcId="{8FCBBB20-AA2B-4F13-AD7A-2BB43B5A0367}" destId="{69BE5D2C-07F7-4930-B8DE-54F855C7452E}" srcOrd="0" destOrd="0" parTransId="{30E1C108-2986-4BC6-A9E9-1C35F7C8ADD5}" sibTransId="{5B85641E-A214-424F-B301-39AE0610B8CA}"/>
    <dgm:cxn modelId="{FA4AFFA4-FFB7-479B-A017-D5DD231D4E4C}" type="presOf" srcId="{C11DC342-EF6A-4D74-AE7D-9689CFFD1116}" destId="{709C0F14-A47B-4E36-8EDE-BB7B17F0FCD1}" srcOrd="0" destOrd="0" presId="urn:microsoft.com/office/officeart/2008/layout/AlternatingHexagons"/>
    <dgm:cxn modelId="{51AE690B-DD70-4691-83B3-A415287C8667}" srcId="{C11DC342-EF6A-4D74-AE7D-9689CFFD1116}" destId="{4E135B67-ADC2-4644-BA18-FDCDE9B34762}" srcOrd="0" destOrd="0" parTransId="{3504D31C-E9E7-4106-B99E-CBC121125D43}" sibTransId="{366CE18C-D745-4B67-B362-4F028DA6FBCA}"/>
    <dgm:cxn modelId="{3EF5F8A6-EE91-448D-A4A3-D4EB218C0473}" type="presOf" srcId="{86F9FB00-F1E6-412D-B89E-155EEF259974}" destId="{FDEA3894-3F54-47CE-840A-A812CD9A57A2}" srcOrd="0" destOrd="0" presId="urn:microsoft.com/office/officeart/2008/layout/AlternatingHexagons"/>
    <dgm:cxn modelId="{FEEA575C-76C1-4DD7-9283-9FE0C7A766B4}" type="presOf" srcId="{4E135B67-ADC2-4644-BA18-FDCDE9B34762}" destId="{FACAA695-73F7-4674-BBC6-FB7B8E0B9C44}" srcOrd="0" destOrd="0" presId="urn:microsoft.com/office/officeart/2008/layout/AlternatingHexagons"/>
    <dgm:cxn modelId="{9BE47F31-FDEE-4FAE-A567-2CCFD135A974}" type="presOf" srcId="{202BD191-7ADF-4F14-8763-D7802DF949F1}" destId="{308F4FE6-E405-4A48-81D4-4A43D975E580}" srcOrd="0" destOrd="0" presId="urn:microsoft.com/office/officeart/2008/layout/AlternatingHexagons"/>
    <dgm:cxn modelId="{503CB9F0-1BAA-43F8-A611-BB1BB6798684}" srcId="{C4E59D32-753C-4CED-A1EB-DD4E9F60B57C}" destId="{86F9FB00-F1E6-412D-B89E-155EEF259974}" srcOrd="0" destOrd="0" parTransId="{AA1C13E5-387B-4E07-AF81-951DE5EBF9B8}" sibTransId="{CDFCA0BD-3DD8-4EFD-A392-0B263332A4E6}"/>
    <dgm:cxn modelId="{DD192BC1-E409-4A51-B1C2-D3CE5A485E5D}" srcId="{E2AEFAB2-4405-4CB9-81CF-174C13B9BE98}" destId="{C4E59D32-753C-4CED-A1EB-DD4E9F60B57C}" srcOrd="1" destOrd="0" parTransId="{8ECAA16F-D867-44E5-A0E4-4574CFE5D8FE}" sibTransId="{A2D2C3D2-0CBA-48E1-95C4-87E8EC617EA8}"/>
    <dgm:cxn modelId="{56E2755D-AA11-4EA6-A047-6DA5227D8B9A}" srcId="{E2AEFAB2-4405-4CB9-81CF-174C13B9BE98}" destId="{C11DC342-EF6A-4D74-AE7D-9689CFFD1116}" srcOrd="2" destOrd="0" parTransId="{6F39D0FC-E384-4CC2-ABF8-FA0508515967}" sibTransId="{202BD191-7ADF-4F14-8763-D7802DF949F1}"/>
    <dgm:cxn modelId="{F566CCEA-CB4A-47D1-8992-369856E1F741}" srcId="{E2AEFAB2-4405-4CB9-81CF-174C13B9BE98}" destId="{8FCBBB20-AA2B-4F13-AD7A-2BB43B5A0367}" srcOrd="0" destOrd="0" parTransId="{822BEBB3-703E-4E37-A171-31D9727E63F1}" sibTransId="{C192E4C9-86BA-4171-AEE8-2C40B239CCF8}"/>
    <dgm:cxn modelId="{76114493-0DD1-4C23-8682-2E76CE3EB050}" type="presOf" srcId="{C192E4C9-86BA-4171-AEE8-2C40B239CCF8}" destId="{11D3A71B-62D9-4823-8F26-BBBCF5B6545A}" srcOrd="0" destOrd="0" presId="urn:microsoft.com/office/officeart/2008/layout/AlternatingHexagons"/>
    <dgm:cxn modelId="{12E4F9C7-F454-432A-B236-38008BF80A4E}" type="presOf" srcId="{E2AEFAB2-4405-4CB9-81CF-174C13B9BE98}" destId="{2E5BBF18-17E3-4D9A-863E-675F784AC3E4}" srcOrd="0" destOrd="0" presId="urn:microsoft.com/office/officeart/2008/layout/AlternatingHexagons"/>
    <dgm:cxn modelId="{DD5CF321-A99C-4A5E-B81A-9B8E1F6EBCB5}" type="presOf" srcId="{C4E59D32-753C-4CED-A1EB-DD4E9F60B57C}" destId="{06E5973F-3EA0-46B9-842E-4F92DBD4A896}" srcOrd="0" destOrd="0" presId="urn:microsoft.com/office/officeart/2008/layout/AlternatingHexagons"/>
    <dgm:cxn modelId="{F0228720-1339-4E95-830A-AF6DED89498D}" type="presParOf" srcId="{2E5BBF18-17E3-4D9A-863E-675F784AC3E4}" destId="{3CD6CB9B-FE66-4F95-9400-8CDB4A1F1D03}" srcOrd="0" destOrd="0" presId="urn:microsoft.com/office/officeart/2008/layout/AlternatingHexagons"/>
    <dgm:cxn modelId="{164C8880-69F5-4959-95F4-DF692BD17879}" type="presParOf" srcId="{3CD6CB9B-FE66-4F95-9400-8CDB4A1F1D03}" destId="{7B381483-5A79-4A33-9439-14FC359A2923}" srcOrd="0" destOrd="0" presId="urn:microsoft.com/office/officeart/2008/layout/AlternatingHexagons"/>
    <dgm:cxn modelId="{F79D1BDF-FBB5-42C9-8E5E-37BC11C6450A}" type="presParOf" srcId="{3CD6CB9B-FE66-4F95-9400-8CDB4A1F1D03}" destId="{3909BB41-990F-48E2-9884-6325BD0FB28A}" srcOrd="1" destOrd="0" presId="urn:microsoft.com/office/officeart/2008/layout/AlternatingHexagons"/>
    <dgm:cxn modelId="{BB910B5E-1B58-4EAD-9756-F0331F69F40E}" type="presParOf" srcId="{3CD6CB9B-FE66-4F95-9400-8CDB4A1F1D03}" destId="{3F50C6BF-189B-4AD4-B776-0450BF1525CE}" srcOrd="2" destOrd="0" presId="urn:microsoft.com/office/officeart/2008/layout/AlternatingHexagons"/>
    <dgm:cxn modelId="{6BF136C8-7DEB-4F08-8CA4-9DA0DB0A4A5F}" type="presParOf" srcId="{3CD6CB9B-FE66-4F95-9400-8CDB4A1F1D03}" destId="{5A02ACD4-EE4A-47FE-ABE7-7031A9F52454}" srcOrd="3" destOrd="0" presId="urn:microsoft.com/office/officeart/2008/layout/AlternatingHexagons"/>
    <dgm:cxn modelId="{76049411-C254-410C-9430-4F20DE9E54C9}" type="presParOf" srcId="{3CD6CB9B-FE66-4F95-9400-8CDB4A1F1D03}" destId="{11D3A71B-62D9-4823-8F26-BBBCF5B6545A}" srcOrd="4" destOrd="0" presId="urn:microsoft.com/office/officeart/2008/layout/AlternatingHexagons"/>
    <dgm:cxn modelId="{E114E7BF-34FD-4844-B8AA-D1942C96A518}" type="presParOf" srcId="{2E5BBF18-17E3-4D9A-863E-675F784AC3E4}" destId="{E242BFC6-BA7B-49E2-B58D-E835FC3128FD}" srcOrd="1" destOrd="0" presId="urn:microsoft.com/office/officeart/2008/layout/AlternatingHexagons"/>
    <dgm:cxn modelId="{8BAEFEDF-61E5-4287-BA3E-BC38C0B31E71}" type="presParOf" srcId="{2E5BBF18-17E3-4D9A-863E-675F784AC3E4}" destId="{0DBCB7C0-C7AC-4694-B407-7B354F331F97}" srcOrd="2" destOrd="0" presId="urn:microsoft.com/office/officeart/2008/layout/AlternatingHexagons"/>
    <dgm:cxn modelId="{EBAA8515-798F-4911-AB2C-AA821D8BB07A}" type="presParOf" srcId="{0DBCB7C0-C7AC-4694-B407-7B354F331F97}" destId="{06E5973F-3EA0-46B9-842E-4F92DBD4A896}" srcOrd="0" destOrd="0" presId="urn:microsoft.com/office/officeart/2008/layout/AlternatingHexagons"/>
    <dgm:cxn modelId="{BCEB029E-085A-426A-89E5-320052F67B40}" type="presParOf" srcId="{0DBCB7C0-C7AC-4694-B407-7B354F331F97}" destId="{FDEA3894-3F54-47CE-840A-A812CD9A57A2}" srcOrd="1" destOrd="0" presId="urn:microsoft.com/office/officeart/2008/layout/AlternatingHexagons"/>
    <dgm:cxn modelId="{B2E36DBF-260D-4F93-A08B-56CEA6D6E354}" type="presParOf" srcId="{0DBCB7C0-C7AC-4694-B407-7B354F331F97}" destId="{BED56670-20A0-4F4E-80FB-C8158C343BCF}" srcOrd="2" destOrd="0" presId="urn:microsoft.com/office/officeart/2008/layout/AlternatingHexagons"/>
    <dgm:cxn modelId="{D8BEE36A-BF3E-4E79-8783-246A3C4866BD}" type="presParOf" srcId="{0DBCB7C0-C7AC-4694-B407-7B354F331F97}" destId="{3B2135C8-405A-47AA-9FC5-CEE8896CD669}" srcOrd="3" destOrd="0" presId="urn:microsoft.com/office/officeart/2008/layout/AlternatingHexagons"/>
    <dgm:cxn modelId="{FA6D249E-A683-488A-B753-371A80962C5C}" type="presParOf" srcId="{0DBCB7C0-C7AC-4694-B407-7B354F331F97}" destId="{EF60C87E-5458-47A0-B598-E757ACA6153A}" srcOrd="4" destOrd="0" presId="urn:microsoft.com/office/officeart/2008/layout/AlternatingHexagons"/>
    <dgm:cxn modelId="{07A8139D-B82F-413D-B82A-DA9B05F92247}" type="presParOf" srcId="{2E5BBF18-17E3-4D9A-863E-675F784AC3E4}" destId="{C98910D7-1BED-41D1-A28F-CE763E45AB81}" srcOrd="3" destOrd="0" presId="urn:microsoft.com/office/officeart/2008/layout/AlternatingHexagons"/>
    <dgm:cxn modelId="{27A52B6E-FEDA-47FA-BEA1-902EEDB85CB0}" type="presParOf" srcId="{2E5BBF18-17E3-4D9A-863E-675F784AC3E4}" destId="{E8107B96-2CEE-4FFA-997C-FA31F61EA53F}" srcOrd="4" destOrd="0" presId="urn:microsoft.com/office/officeart/2008/layout/AlternatingHexagons"/>
    <dgm:cxn modelId="{CDB4FF43-8522-46B6-A365-76BFDD93D949}" type="presParOf" srcId="{E8107B96-2CEE-4FFA-997C-FA31F61EA53F}" destId="{709C0F14-A47B-4E36-8EDE-BB7B17F0FCD1}" srcOrd="0" destOrd="0" presId="urn:microsoft.com/office/officeart/2008/layout/AlternatingHexagons"/>
    <dgm:cxn modelId="{1B508EBF-CD2D-4E70-9CFD-CB1E9ECE2738}" type="presParOf" srcId="{E8107B96-2CEE-4FFA-997C-FA31F61EA53F}" destId="{FACAA695-73F7-4674-BBC6-FB7B8E0B9C44}" srcOrd="1" destOrd="0" presId="urn:microsoft.com/office/officeart/2008/layout/AlternatingHexagons"/>
    <dgm:cxn modelId="{CE4B64FC-305C-49DE-AC44-837AB1EE2FBF}" type="presParOf" srcId="{E8107B96-2CEE-4FFA-997C-FA31F61EA53F}" destId="{0853190F-5E9D-493C-B0FE-2941EC544502}" srcOrd="2" destOrd="0" presId="urn:microsoft.com/office/officeart/2008/layout/AlternatingHexagons"/>
    <dgm:cxn modelId="{5B01C9C7-1EDF-49CF-8623-275D5BAC9AD7}" type="presParOf" srcId="{E8107B96-2CEE-4FFA-997C-FA31F61EA53F}" destId="{13421078-5924-407A-A977-6C3113C6C5F4}" srcOrd="3" destOrd="0" presId="urn:microsoft.com/office/officeart/2008/layout/AlternatingHexagons"/>
    <dgm:cxn modelId="{3A3F1DDC-E7BD-43D8-9148-CD40D4D64F7A}" type="presParOf" srcId="{E8107B96-2CEE-4FFA-997C-FA31F61EA53F}" destId="{308F4FE6-E405-4A48-81D4-4A43D975E58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634300-D0A6-417D-AB30-A1DAED1A20E0}" type="doc">
      <dgm:prSet loTypeId="urn:microsoft.com/office/officeart/2005/8/layout/venn1" loCatId="relationship" qsTypeId="urn:microsoft.com/office/officeart/2005/8/quickstyle/simple1" qsCatId="simple" csTypeId="urn:microsoft.com/office/officeart/2005/8/colors/accent1_2" csCatId="accent1" phldr="1"/>
      <dgm:spPr/>
    </dgm:pt>
    <dgm:pt modelId="{93D24A2C-88A8-4FB4-8439-75061D9D0F1B}">
      <dgm:prSet phldrT="[Text]" custT="1"/>
      <dgm:spPr>
        <a:solidFill>
          <a:schemeClr val="accent4">
            <a:lumMod val="20000"/>
            <a:lumOff val="80000"/>
          </a:schemeClr>
        </a:solidFill>
      </dgm:spPr>
      <dgm:t>
        <a:bodyPr/>
        <a:lstStyle/>
        <a:p>
          <a:endParaRPr lang="en-US" sz="1100" dirty="0"/>
        </a:p>
      </dgm:t>
    </dgm:pt>
    <dgm:pt modelId="{EAB04E50-766D-4C76-8DB3-3E4EEA01908A}" type="parTrans" cxnId="{B0A70663-65F8-40D0-A9DD-B605B7A2123C}">
      <dgm:prSet/>
      <dgm:spPr/>
      <dgm:t>
        <a:bodyPr/>
        <a:lstStyle/>
        <a:p>
          <a:endParaRPr lang="en-US"/>
        </a:p>
      </dgm:t>
    </dgm:pt>
    <dgm:pt modelId="{69045307-F008-4520-A7C1-18D3EC2D1ED1}" type="sibTrans" cxnId="{B0A70663-65F8-40D0-A9DD-B605B7A2123C}">
      <dgm:prSet/>
      <dgm:spPr/>
      <dgm:t>
        <a:bodyPr/>
        <a:lstStyle/>
        <a:p>
          <a:endParaRPr lang="en-US"/>
        </a:p>
      </dgm:t>
    </dgm:pt>
    <dgm:pt modelId="{23A24D2C-3235-4A9F-8261-6AF14AB8A7E6}">
      <dgm:prSet phldrT="[Text]" custT="1"/>
      <dgm:spPr>
        <a:solidFill>
          <a:schemeClr val="accent6">
            <a:lumMod val="40000"/>
            <a:lumOff val="60000"/>
            <a:alpha val="50000"/>
          </a:schemeClr>
        </a:solidFill>
      </dgm:spPr>
      <dgm:t>
        <a:bodyPr/>
        <a:lstStyle/>
        <a:p>
          <a:endParaRPr lang="en-US" sz="1200" dirty="0"/>
        </a:p>
      </dgm:t>
    </dgm:pt>
    <dgm:pt modelId="{7A46A4D1-DCE6-43AE-9960-037C1EABA0E8}" type="parTrans" cxnId="{9BD8BFE9-16D5-4543-BC73-44CC806E9621}">
      <dgm:prSet/>
      <dgm:spPr/>
      <dgm:t>
        <a:bodyPr/>
        <a:lstStyle/>
        <a:p>
          <a:endParaRPr lang="en-US"/>
        </a:p>
      </dgm:t>
    </dgm:pt>
    <dgm:pt modelId="{A1B68E71-842F-4E05-83C2-3524F12C212F}" type="sibTrans" cxnId="{9BD8BFE9-16D5-4543-BC73-44CC806E9621}">
      <dgm:prSet/>
      <dgm:spPr/>
      <dgm:t>
        <a:bodyPr/>
        <a:lstStyle/>
        <a:p>
          <a:endParaRPr lang="en-US"/>
        </a:p>
      </dgm:t>
    </dgm:pt>
    <dgm:pt modelId="{4B3B275C-CFE4-48DF-8F8E-EAD9434CFBD3}">
      <dgm:prSet phldrT="[Text]" custT="1"/>
      <dgm:spPr>
        <a:solidFill>
          <a:schemeClr val="accent1">
            <a:lumMod val="75000"/>
            <a:alpha val="49804"/>
          </a:schemeClr>
        </a:solidFill>
      </dgm:spPr>
      <dgm:t>
        <a:bodyPr/>
        <a:lstStyle/>
        <a:p>
          <a:endParaRPr lang="en-US" sz="1200" dirty="0"/>
        </a:p>
      </dgm:t>
    </dgm:pt>
    <dgm:pt modelId="{C12DCBE4-54FE-4A87-855C-C16E231C8225}" type="parTrans" cxnId="{F15DA26E-4C95-4A73-99CD-613DFBD76497}">
      <dgm:prSet/>
      <dgm:spPr/>
      <dgm:t>
        <a:bodyPr/>
        <a:lstStyle/>
        <a:p>
          <a:endParaRPr lang="en-US"/>
        </a:p>
      </dgm:t>
    </dgm:pt>
    <dgm:pt modelId="{5E092FA7-9331-4C8B-86D4-CA75EBFF853B}" type="sibTrans" cxnId="{F15DA26E-4C95-4A73-99CD-613DFBD76497}">
      <dgm:prSet/>
      <dgm:spPr/>
      <dgm:t>
        <a:bodyPr/>
        <a:lstStyle/>
        <a:p>
          <a:endParaRPr lang="en-US"/>
        </a:p>
      </dgm:t>
    </dgm:pt>
    <dgm:pt modelId="{2D282EAA-8421-44AE-AE12-4B5829EAF97A}" type="pres">
      <dgm:prSet presAssocID="{F8634300-D0A6-417D-AB30-A1DAED1A20E0}" presName="compositeShape" presStyleCnt="0">
        <dgm:presLayoutVars>
          <dgm:chMax val="7"/>
          <dgm:dir/>
          <dgm:resizeHandles val="exact"/>
        </dgm:presLayoutVars>
      </dgm:prSet>
      <dgm:spPr/>
    </dgm:pt>
    <dgm:pt modelId="{4B97A1FE-79B8-4F26-BCE1-75C1DF7272A1}" type="pres">
      <dgm:prSet presAssocID="{93D24A2C-88A8-4FB4-8439-75061D9D0F1B}" presName="circ1" presStyleLbl="vennNode1" presStyleIdx="0" presStyleCnt="3"/>
      <dgm:spPr/>
      <dgm:t>
        <a:bodyPr/>
        <a:lstStyle/>
        <a:p>
          <a:endParaRPr lang="en-US"/>
        </a:p>
      </dgm:t>
    </dgm:pt>
    <dgm:pt modelId="{CC06C377-43C8-44C8-B02D-4C874DFB3BEF}" type="pres">
      <dgm:prSet presAssocID="{93D24A2C-88A8-4FB4-8439-75061D9D0F1B}" presName="circ1Tx" presStyleLbl="revTx" presStyleIdx="0" presStyleCnt="0">
        <dgm:presLayoutVars>
          <dgm:chMax val="0"/>
          <dgm:chPref val="0"/>
          <dgm:bulletEnabled val="1"/>
        </dgm:presLayoutVars>
      </dgm:prSet>
      <dgm:spPr/>
      <dgm:t>
        <a:bodyPr/>
        <a:lstStyle/>
        <a:p>
          <a:endParaRPr lang="en-US"/>
        </a:p>
      </dgm:t>
    </dgm:pt>
    <dgm:pt modelId="{7210898D-2B8A-4E9D-9879-BDA3B3171B9E}" type="pres">
      <dgm:prSet presAssocID="{23A24D2C-3235-4A9F-8261-6AF14AB8A7E6}" presName="circ2" presStyleLbl="vennNode1" presStyleIdx="1" presStyleCnt="3"/>
      <dgm:spPr/>
      <dgm:t>
        <a:bodyPr/>
        <a:lstStyle/>
        <a:p>
          <a:endParaRPr lang="en-US"/>
        </a:p>
      </dgm:t>
    </dgm:pt>
    <dgm:pt modelId="{349342CF-9BE4-4820-BC68-8B1EBE0DA38E}" type="pres">
      <dgm:prSet presAssocID="{23A24D2C-3235-4A9F-8261-6AF14AB8A7E6}" presName="circ2Tx" presStyleLbl="revTx" presStyleIdx="0" presStyleCnt="0">
        <dgm:presLayoutVars>
          <dgm:chMax val="0"/>
          <dgm:chPref val="0"/>
          <dgm:bulletEnabled val="1"/>
        </dgm:presLayoutVars>
      </dgm:prSet>
      <dgm:spPr/>
      <dgm:t>
        <a:bodyPr/>
        <a:lstStyle/>
        <a:p>
          <a:endParaRPr lang="en-US"/>
        </a:p>
      </dgm:t>
    </dgm:pt>
    <dgm:pt modelId="{55598A79-514F-4A00-B3E0-102CB3E9567A}" type="pres">
      <dgm:prSet presAssocID="{4B3B275C-CFE4-48DF-8F8E-EAD9434CFBD3}" presName="circ3" presStyleLbl="vennNode1" presStyleIdx="2" presStyleCnt="3"/>
      <dgm:spPr/>
      <dgm:t>
        <a:bodyPr/>
        <a:lstStyle/>
        <a:p>
          <a:endParaRPr lang="en-US"/>
        </a:p>
      </dgm:t>
    </dgm:pt>
    <dgm:pt modelId="{E2BF100C-7E58-46A8-84BB-3FA5901C2E9D}" type="pres">
      <dgm:prSet presAssocID="{4B3B275C-CFE4-48DF-8F8E-EAD9434CFBD3}" presName="circ3Tx" presStyleLbl="revTx" presStyleIdx="0" presStyleCnt="0">
        <dgm:presLayoutVars>
          <dgm:chMax val="0"/>
          <dgm:chPref val="0"/>
          <dgm:bulletEnabled val="1"/>
        </dgm:presLayoutVars>
      </dgm:prSet>
      <dgm:spPr/>
      <dgm:t>
        <a:bodyPr/>
        <a:lstStyle/>
        <a:p>
          <a:endParaRPr lang="en-US"/>
        </a:p>
      </dgm:t>
    </dgm:pt>
  </dgm:ptLst>
  <dgm:cxnLst>
    <dgm:cxn modelId="{C9B1E36D-95C8-410E-8DB3-D5EAC838EB5C}" type="presOf" srcId="{23A24D2C-3235-4A9F-8261-6AF14AB8A7E6}" destId="{7210898D-2B8A-4E9D-9879-BDA3B3171B9E}" srcOrd="0" destOrd="0" presId="urn:microsoft.com/office/officeart/2005/8/layout/venn1"/>
    <dgm:cxn modelId="{BF8DDFA9-E45B-4A88-8D27-9899E40C7A9B}" type="presOf" srcId="{4B3B275C-CFE4-48DF-8F8E-EAD9434CFBD3}" destId="{E2BF100C-7E58-46A8-84BB-3FA5901C2E9D}" srcOrd="1" destOrd="0" presId="urn:microsoft.com/office/officeart/2005/8/layout/venn1"/>
    <dgm:cxn modelId="{1C463F22-8700-4A43-A450-12E71D9213BA}" type="presOf" srcId="{23A24D2C-3235-4A9F-8261-6AF14AB8A7E6}" destId="{349342CF-9BE4-4820-BC68-8B1EBE0DA38E}" srcOrd="1" destOrd="0" presId="urn:microsoft.com/office/officeart/2005/8/layout/venn1"/>
    <dgm:cxn modelId="{9F4E7BB6-3578-4BE0-B164-1F79D63A3A4E}" type="presOf" srcId="{4B3B275C-CFE4-48DF-8F8E-EAD9434CFBD3}" destId="{55598A79-514F-4A00-B3E0-102CB3E9567A}" srcOrd="0" destOrd="0" presId="urn:microsoft.com/office/officeart/2005/8/layout/venn1"/>
    <dgm:cxn modelId="{EAF03D8E-3E9E-4772-AAB5-137A5E2CF055}" type="presOf" srcId="{93D24A2C-88A8-4FB4-8439-75061D9D0F1B}" destId="{4B97A1FE-79B8-4F26-BCE1-75C1DF7272A1}" srcOrd="0" destOrd="0" presId="urn:microsoft.com/office/officeart/2005/8/layout/venn1"/>
    <dgm:cxn modelId="{4BD2C9B8-32E4-422E-A362-9D41EDCF6EE6}" type="presOf" srcId="{F8634300-D0A6-417D-AB30-A1DAED1A20E0}" destId="{2D282EAA-8421-44AE-AE12-4B5829EAF97A}" srcOrd="0" destOrd="0" presId="urn:microsoft.com/office/officeart/2005/8/layout/venn1"/>
    <dgm:cxn modelId="{9BD8BFE9-16D5-4543-BC73-44CC806E9621}" srcId="{F8634300-D0A6-417D-AB30-A1DAED1A20E0}" destId="{23A24D2C-3235-4A9F-8261-6AF14AB8A7E6}" srcOrd="1" destOrd="0" parTransId="{7A46A4D1-DCE6-43AE-9960-037C1EABA0E8}" sibTransId="{A1B68E71-842F-4E05-83C2-3524F12C212F}"/>
    <dgm:cxn modelId="{B0A70663-65F8-40D0-A9DD-B605B7A2123C}" srcId="{F8634300-D0A6-417D-AB30-A1DAED1A20E0}" destId="{93D24A2C-88A8-4FB4-8439-75061D9D0F1B}" srcOrd="0" destOrd="0" parTransId="{EAB04E50-766D-4C76-8DB3-3E4EEA01908A}" sibTransId="{69045307-F008-4520-A7C1-18D3EC2D1ED1}"/>
    <dgm:cxn modelId="{BC654E82-605B-4CA0-B664-E092DEDABFA3}" type="presOf" srcId="{93D24A2C-88A8-4FB4-8439-75061D9D0F1B}" destId="{CC06C377-43C8-44C8-B02D-4C874DFB3BEF}" srcOrd="1" destOrd="0" presId="urn:microsoft.com/office/officeart/2005/8/layout/venn1"/>
    <dgm:cxn modelId="{F15DA26E-4C95-4A73-99CD-613DFBD76497}" srcId="{F8634300-D0A6-417D-AB30-A1DAED1A20E0}" destId="{4B3B275C-CFE4-48DF-8F8E-EAD9434CFBD3}" srcOrd="2" destOrd="0" parTransId="{C12DCBE4-54FE-4A87-855C-C16E231C8225}" sibTransId="{5E092FA7-9331-4C8B-86D4-CA75EBFF853B}"/>
    <dgm:cxn modelId="{D7305B38-7961-4D4B-A73F-E5DDCCA59611}" type="presParOf" srcId="{2D282EAA-8421-44AE-AE12-4B5829EAF97A}" destId="{4B97A1FE-79B8-4F26-BCE1-75C1DF7272A1}" srcOrd="0" destOrd="0" presId="urn:microsoft.com/office/officeart/2005/8/layout/venn1"/>
    <dgm:cxn modelId="{BC5E6449-DC67-49DA-B271-9266AF1209A0}" type="presParOf" srcId="{2D282EAA-8421-44AE-AE12-4B5829EAF97A}" destId="{CC06C377-43C8-44C8-B02D-4C874DFB3BEF}" srcOrd="1" destOrd="0" presId="urn:microsoft.com/office/officeart/2005/8/layout/venn1"/>
    <dgm:cxn modelId="{175C4FE6-15E9-464B-A2B4-0EEED1F48C77}" type="presParOf" srcId="{2D282EAA-8421-44AE-AE12-4B5829EAF97A}" destId="{7210898D-2B8A-4E9D-9879-BDA3B3171B9E}" srcOrd="2" destOrd="0" presId="urn:microsoft.com/office/officeart/2005/8/layout/venn1"/>
    <dgm:cxn modelId="{642EACF2-BF99-46E3-BD33-2ED4F5103EB5}" type="presParOf" srcId="{2D282EAA-8421-44AE-AE12-4B5829EAF97A}" destId="{349342CF-9BE4-4820-BC68-8B1EBE0DA38E}" srcOrd="3" destOrd="0" presId="urn:microsoft.com/office/officeart/2005/8/layout/venn1"/>
    <dgm:cxn modelId="{1B1681D4-212D-4BA8-8F82-1B7F80E6BCE1}" type="presParOf" srcId="{2D282EAA-8421-44AE-AE12-4B5829EAF97A}" destId="{55598A79-514F-4A00-B3E0-102CB3E9567A}" srcOrd="4" destOrd="0" presId="urn:microsoft.com/office/officeart/2005/8/layout/venn1"/>
    <dgm:cxn modelId="{ACD26CC3-E5E4-4405-AB38-85C54735ECDD}" type="presParOf" srcId="{2D282EAA-8421-44AE-AE12-4B5829EAF97A}" destId="{E2BF100C-7E58-46A8-84BB-3FA5901C2E9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6ECD53-C1D4-4AA1-90FC-812328768B39}" type="doc">
      <dgm:prSet loTypeId="urn:microsoft.com/office/officeart/2005/8/layout/arrow2" loCatId="process" qsTypeId="urn:microsoft.com/office/officeart/2005/8/quickstyle/simple1" qsCatId="simple" csTypeId="urn:microsoft.com/office/officeart/2005/8/colors/colorful1" csCatId="colorful" phldr="1"/>
      <dgm:spPr/>
      <dgm:t>
        <a:bodyPr/>
        <a:lstStyle/>
        <a:p>
          <a:endParaRPr lang="en-US"/>
        </a:p>
      </dgm:t>
    </dgm:pt>
    <dgm:pt modelId="{9F952A84-633D-49BB-8309-0FDA48012350}">
      <dgm:prSet phldrT="[Text]" custT="1"/>
      <dgm:spPr/>
      <dgm:t>
        <a:bodyPr/>
        <a:lstStyle/>
        <a:p>
          <a:r>
            <a:rPr lang="en-US" sz="1600" dirty="0" smtClean="0"/>
            <a:t>*Integrative Physiology</a:t>
          </a:r>
        </a:p>
        <a:p>
          <a:r>
            <a:rPr lang="en-US" sz="1600" dirty="0" smtClean="0"/>
            <a:t>*Survey/Qualitative </a:t>
          </a:r>
          <a:br>
            <a:rPr lang="en-US" sz="1600" dirty="0" smtClean="0"/>
          </a:br>
          <a:r>
            <a:rPr lang="en-US" sz="1600" dirty="0" smtClean="0"/>
            <a:t>  Research</a:t>
          </a:r>
        </a:p>
        <a:p>
          <a:r>
            <a:rPr lang="en-US" sz="1600" dirty="0" smtClean="0"/>
            <a:t>*Cellular/Molecular</a:t>
          </a:r>
          <a:endParaRPr lang="en-US" sz="1000" dirty="0"/>
        </a:p>
      </dgm:t>
    </dgm:pt>
    <dgm:pt modelId="{548ED467-3B57-4444-AE95-7352149607B3}" type="parTrans" cxnId="{752279E4-A0C1-4DEE-9333-B8FDBAEDBDF0}">
      <dgm:prSet/>
      <dgm:spPr/>
      <dgm:t>
        <a:bodyPr/>
        <a:lstStyle/>
        <a:p>
          <a:endParaRPr lang="en-US"/>
        </a:p>
      </dgm:t>
    </dgm:pt>
    <dgm:pt modelId="{D3994AAE-FA84-465B-8C24-FE3E64ED8AF0}" type="sibTrans" cxnId="{752279E4-A0C1-4DEE-9333-B8FDBAEDBDF0}">
      <dgm:prSet/>
      <dgm:spPr/>
      <dgm:t>
        <a:bodyPr/>
        <a:lstStyle/>
        <a:p>
          <a:endParaRPr lang="en-US"/>
        </a:p>
      </dgm:t>
    </dgm:pt>
    <dgm:pt modelId="{455D15D7-1BA5-4052-A675-39416C40E2CB}">
      <dgm:prSet phldrT="[Text]" custT="1"/>
      <dgm:spPr/>
      <dgm:t>
        <a:bodyPr/>
        <a:lstStyle/>
        <a:p>
          <a:r>
            <a:rPr lang="en-US" sz="1600" dirty="0" smtClean="0"/>
            <a:t>*Behavioral Treatments</a:t>
          </a:r>
        </a:p>
        <a:p>
          <a:r>
            <a:rPr lang="en-US" sz="1600" dirty="0" smtClean="0"/>
            <a:t>*Novel Medical Devices</a:t>
          </a:r>
        </a:p>
        <a:p>
          <a:r>
            <a:rPr lang="en-US" sz="1600" dirty="0" smtClean="0"/>
            <a:t>*Exercise</a:t>
          </a:r>
        </a:p>
        <a:p>
          <a:r>
            <a:rPr lang="en-US" sz="1600" dirty="0" smtClean="0"/>
            <a:t>*Integrative medicine</a:t>
          </a:r>
          <a:endParaRPr lang="en-US" sz="1600" dirty="0"/>
        </a:p>
      </dgm:t>
    </dgm:pt>
    <dgm:pt modelId="{282F80D2-B458-4B39-A750-1C9BF2AC6763}" type="parTrans" cxnId="{6DB78280-1FB4-4B29-A196-6FA05C82F5DE}">
      <dgm:prSet/>
      <dgm:spPr/>
      <dgm:t>
        <a:bodyPr/>
        <a:lstStyle/>
        <a:p>
          <a:endParaRPr lang="en-US"/>
        </a:p>
      </dgm:t>
    </dgm:pt>
    <dgm:pt modelId="{D214A9DC-7841-44D2-BB9A-AEAF6BCB0B99}" type="sibTrans" cxnId="{6DB78280-1FB4-4B29-A196-6FA05C82F5DE}">
      <dgm:prSet/>
      <dgm:spPr/>
      <dgm:t>
        <a:bodyPr/>
        <a:lstStyle/>
        <a:p>
          <a:endParaRPr lang="en-US"/>
        </a:p>
      </dgm:t>
    </dgm:pt>
    <dgm:pt modelId="{8B60AEE7-3177-42E6-A4DB-66F47D08FB3C}">
      <dgm:prSet phldrT="[Text]" custT="1"/>
      <dgm:spPr/>
      <dgm:t>
        <a:bodyPr/>
        <a:lstStyle/>
        <a:p>
          <a:r>
            <a:rPr lang="en-US" sz="1600" dirty="0" smtClean="0"/>
            <a:t>*Telemedicine</a:t>
          </a:r>
        </a:p>
        <a:p>
          <a:r>
            <a:rPr lang="en-US" sz="1600" dirty="0" smtClean="0"/>
            <a:t>*Implementation of new services</a:t>
          </a:r>
        </a:p>
        <a:p>
          <a:r>
            <a:rPr lang="en-US" sz="1600" dirty="0" smtClean="0"/>
            <a:t>*Risk Communication</a:t>
          </a:r>
        </a:p>
        <a:p>
          <a:r>
            <a:rPr lang="en-US" sz="1600" dirty="0" smtClean="0"/>
            <a:t>*Doctor Patient </a:t>
          </a:r>
          <a:br>
            <a:rPr lang="en-US" sz="1600" dirty="0" smtClean="0"/>
          </a:br>
          <a:r>
            <a:rPr lang="en-US" sz="1600" dirty="0" smtClean="0"/>
            <a:t>  Communication</a:t>
          </a:r>
        </a:p>
        <a:p>
          <a:endParaRPr lang="en-US" sz="900" dirty="0"/>
        </a:p>
      </dgm:t>
    </dgm:pt>
    <dgm:pt modelId="{DF286802-262C-4535-A3E2-B81CB45E2D48}" type="parTrans" cxnId="{6C3FC0D3-74BC-4B35-83B6-0B308983A100}">
      <dgm:prSet/>
      <dgm:spPr/>
      <dgm:t>
        <a:bodyPr/>
        <a:lstStyle/>
        <a:p>
          <a:endParaRPr lang="en-US"/>
        </a:p>
      </dgm:t>
    </dgm:pt>
    <dgm:pt modelId="{063C6B22-D45C-44F9-B3BD-A0146D789478}" type="sibTrans" cxnId="{6C3FC0D3-74BC-4B35-83B6-0B308983A100}">
      <dgm:prSet/>
      <dgm:spPr/>
      <dgm:t>
        <a:bodyPr/>
        <a:lstStyle/>
        <a:p>
          <a:endParaRPr lang="en-US"/>
        </a:p>
      </dgm:t>
    </dgm:pt>
    <dgm:pt modelId="{9750AF77-045F-4A25-B0B0-DBACE8A0E215}" type="pres">
      <dgm:prSet presAssocID="{146ECD53-C1D4-4AA1-90FC-812328768B39}" presName="arrowDiagram" presStyleCnt="0">
        <dgm:presLayoutVars>
          <dgm:chMax val="5"/>
          <dgm:dir/>
          <dgm:resizeHandles val="exact"/>
        </dgm:presLayoutVars>
      </dgm:prSet>
      <dgm:spPr/>
      <dgm:t>
        <a:bodyPr/>
        <a:lstStyle/>
        <a:p>
          <a:endParaRPr lang="en-US"/>
        </a:p>
      </dgm:t>
    </dgm:pt>
    <dgm:pt modelId="{0C392D1B-EB99-4655-BBA0-600B6F53193D}" type="pres">
      <dgm:prSet presAssocID="{146ECD53-C1D4-4AA1-90FC-812328768B39}" presName="arrow" presStyleLbl="bgShp" presStyleIdx="0" presStyleCnt="1" custLinFactNeighborX="970" custLinFactNeighborY="1724"/>
      <dgm:spPr/>
      <dgm:t>
        <a:bodyPr/>
        <a:lstStyle/>
        <a:p>
          <a:endParaRPr lang="en-US"/>
        </a:p>
      </dgm:t>
    </dgm:pt>
    <dgm:pt modelId="{6CDF263C-4A17-4809-80D0-50F2EA3DBC63}" type="pres">
      <dgm:prSet presAssocID="{146ECD53-C1D4-4AA1-90FC-812328768B39}" presName="arrowDiagram3" presStyleCnt="0"/>
      <dgm:spPr/>
      <dgm:t>
        <a:bodyPr/>
        <a:lstStyle/>
        <a:p>
          <a:endParaRPr lang="en-US"/>
        </a:p>
      </dgm:t>
    </dgm:pt>
    <dgm:pt modelId="{BC819135-0172-45CA-A420-FFCBB7DA0B64}" type="pres">
      <dgm:prSet presAssocID="{9F952A84-633D-49BB-8309-0FDA48012350}" presName="bullet3a" presStyleLbl="node1" presStyleIdx="0" presStyleCnt="3"/>
      <dgm:spPr/>
      <dgm:t>
        <a:bodyPr/>
        <a:lstStyle/>
        <a:p>
          <a:endParaRPr lang="en-US"/>
        </a:p>
      </dgm:t>
    </dgm:pt>
    <dgm:pt modelId="{9CCF08AE-7CC3-4DD7-B8DC-D7AA382F2203}" type="pres">
      <dgm:prSet presAssocID="{9F952A84-633D-49BB-8309-0FDA48012350}" presName="textBox3a" presStyleLbl="revTx" presStyleIdx="0" presStyleCnt="3" custScaleX="149740" custScaleY="76136" custLinFactNeighborX="1320" custLinFactNeighborY="-1420">
        <dgm:presLayoutVars>
          <dgm:bulletEnabled val="1"/>
        </dgm:presLayoutVars>
      </dgm:prSet>
      <dgm:spPr/>
      <dgm:t>
        <a:bodyPr/>
        <a:lstStyle/>
        <a:p>
          <a:endParaRPr lang="en-US"/>
        </a:p>
      </dgm:t>
    </dgm:pt>
    <dgm:pt modelId="{A527F43C-BFEE-46CD-9903-A445EAB96BD4}" type="pres">
      <dgm:prSet presAssocID="{455D15D7-1BA5-4052-A675-39416C40E2CB}" presName="bullet3b" presStyleLbl="node1" presStyleIdx="1" presStyleCnt="3"/>
      <dgm:spPr/>
      <dgm:t>
        <a:bodyPr/>
        <a:lstStyle/>
        <a:p>
          <a:endParaRPr lang="en-US"/>
        </a:p>
      </dgm:t>
    </dgm:pt>
    <dgm:pt modelId="{983F59A4-E2B5-4D44-83E2-4CC7E1BAF2B1}" type="pres">
      <dgm:prSet presAssocID="{455D15D7-1BA5-4052-A675-39416C40E2CB}" presName="textBox3b" presStyleLbl="revTx" presStyleIdx="1" presStyleCnt="3" custScaleX="139188" custScaleY="74645" custLinFactNeighborX="17960" custLinFactNeighborY="-4589">
        <dgm:presLayoutVars>
          <dgm:bulletEnabled val="1"/>
        </dgm:presLayoutVars>
      </dgm:prSet>
      <dgm:spPr/>
      <dgm:t>
        <a:bodyPr/>
        <a:lstStyle/>
        <a:p>
          <a:endParaRPr lang="en-US"/>
        </a:p>
      </dgm:t>
    </dgm:pt>
    <dgm:pt modelId="{EAA89261-B603-44C9-A63D-4261D6DF824D}" type="pres">
      <dgm:prSet presAssocID="{8B60AEE7-3177-42E6-A4DB-66F47D08FB3C}" presName="bullet3c" presStyleLbl="node1" presStyleIdx="2" presStyleCnt="3"/>
      <dgm:spPr/>
      <dgm:t>
        <a:bodyPr/>
        <a:lstStyle/>
        <a:p>
          <a:endParaRPr lang="en-US"/>
        </a:p>
      </dgm:t>
    </dgm:pt>
    <dgm:pt modelId="{C7E85775-505D-4657-8A9D-B61AFF977E88}" type="pres">
      <dgm:prSet presAssocID="{8B60AEE7-3177-42E6-A4DB-66F47D08FB3C}" presName="textBox3c" presStyleLbl="revTx" presStyleIdx="2" presStyleCnt="3" custScaleX="152192" custScaleY="50530" custLinFactNeighborX="26940" custLinFactNeighborY="-32250">
        <dgm:presLayoutVars>
          <dgm:bulletEnabled val="1"/>
        </dgm:presLayoutVars>
      </dgm:prSet>
      <dgm:spPr/>
      <dgm:t>
        <a:bodyPr/>
        <a:lstStyle/>
        <a:p>
          <a:endParaRPr lang="en-US"/>
        </a:p>
      </dgm:t>
    </dgm:pt>
  </dgm:ptLst>
  <dgm:cxnLst>
    <dgm:cxn modelId="{752279E4-A0C1-4DEE-9333-B8FDBAEDBDF0}" srcId="{146ECD53-C1D4-4AA1-90FC-812328768B39}" destId="{9F952A84-633D-49BB-8309-0FDA48012350}" srcOrd="0" destOrd="0" parTransId="{548ED467-3B57-4444-AE95-7352149607B3}" sibTransId="{D3994AAE-FA84-465B-8C24-FE3E64ED8AF0}"/>
    <dgm:cxn modelId="{4920E568-9A6D-4C69-A6F9-273DBCFFDC44}" type="presOf" srcId="{455D15D7-1BA5-4052-A675-39416C40E2CB}" destId="{983F59A4-E2B5-4D44-83E2-4CC7E1BAF2B1}" srcOrd="0" destOrd="0" presId="urn:microsoft.com/office/officeart/2005/8/layout/arrow2"/>
    <dgm:cxn modelId="{BF4205F5-3B42-45F9-B607-0C713832E033}" type="presOf" srcId="{146ECD53-C1D4-4AA1-90FC-812328768B39}" destId="{9750AF77-045F-4A25-B0B0-DBACE8A0E215}" srcOrd="0" destOrd="0" presId="urn:microsoft.com/office/officeart/2005/8/layout/arrow2"/>
    <dgm:cxn modelId="{EF58BEF4-EFD4-4826-9EEE-FF379748A7DA}" type="presOf" srcId="{8B60AEE7-3177-42E6-A4DB-66F47D08FB3C}" destId="{C7E85775-505D-4657-8A9D-B61AFF977E88}" srcOrd="0" destOrd="0" presId="urn:microsoft.com/office/officeart/2005/8/layout/arrow2"/>
    <dgm:cxn modelId="{CF9DC6F4-447D-4F18-8F5A-B7341B97E7EA}" type="presOf" srcId="{9F952A84-633D-49BB-8309-0FDA48012350}" destId="{9CCF08AE-7CC3-4DD7-B8DC-D7AA382F2203}" srcOrd="0" destOrd="0" presId="urn:microsoft.com/office/officeart/2005/8/layout/arrow2"/>
    <dgm:cxn modelId="{6DB78280-1FB4-4B29-A196-6FA05C82F5DE}" srcId="{146ECD53-C1D4-4AA1-90FC-812328768B39}" destId="{455D15D7-1BA5-4052-A675-39416C40E2CB}" srcOrd="1" destOrd="0" parTransId="{282F80D2-B458-4B39-A750-1C9BF2AC6763}" sibTransId="{D214A9DC-7841-44D2-BB9A-AEAF6BCB0B99}"/>
    <dgm:cxn modelId="{6C3FC0D3-74BC-4B35-83B6-0B308983A100}" srcId="{146ECD53-C1D4-4AA1-90FC-812328768B39}" destId="{8B60AEE7-3177-42E6-A4DB-66F47D08FB3C}" srcOrd="2" destOrd="0" parTransId="{DF286802-262C-4535-A3E2-B81CB45E2D48}" sibTransId="{063C6B22-D45C-44F9-B3BD-A0146D789478}"/>
    <dgm:cxn modelId="{948F16FC-6E6C-433C-880E-519F251B2922}" type="presParOf" srcId="{9750AF77-045F-4A25-B0B0-DBACE8A0E215}" destId="{0C392D1B-EB99-4655-BBA0-600B6F53193D}" srcOrd="0" destOrd="0" presId="urn:microsoft.com/office/officeart/2005/8/layout/arrow2"/>
    <dgm:cxn modelId="{09DDA538-07BF-43F8-89B6-AC77E16C73E3}" type="presParOf" srcId="{9750AF77-045F-4A25-B0B0-DBACE8A0E215}" destId="{6CDF263C-4A17-4809-80D0-50F2EA3DBC63}" srcOrd="1" destOrd="0" presId="urn:microsoft.com/office/officeart/2005/8/layout/arrow2"/>
    <dgm:cxn modelId="{94556CDC-9CF2-46BF-B549-3EF0260182DF}" type="presParOf" srcId="{6CDF263C-4A17-4809-80D0-50F2EA3DBC63}" destId="{BC819135-0172-45CA-A420-FFCBB7DA0B64}" srcOrd="0" destOrd="0" presId="urn:microsoft.com/office/officeart/2005/8/layout/arrow2"/>
    <dgm:cxn modelId="{17955F34-3970-4959-A221-FC277DD0A5D3}" type="presParOf" srcId="{6CDF263C-4A17-4809-80D0-50F2EA3DBC63}" destId="{9CCF08AE-7CC3-4DD7-B8DC-D7AA382F2203}" srcOrd="1" destOrd="0" presId="urn:microsoft.com/office/officeart/2005/8/layout/arrow2"/>
    <dgm:cxn modelId="{57EB99C9-1D85-46C7-BFB5-E3D90C9226E5}" type="presParOf" srcId="{6CDF263C-4A17-4809-80D0-50F2EA3DBC63}" destId="{A527F43C-BFEE-46CD-9903-A445EAB96BD4}" srcOrd="2" destOrd="0" presId="urn:microsoft.com/office/officeart/2005/8/layout/arrow2"/>
    <dgm:cxn modelId="{8524F48C-7C5A-4DD5-A316-FFA1996AC153}" type="presParOf" srcId="{6CDF263C-4A17-4809-80D0-50F2EA3DBC63}" destId="{983F59A4-E2B5-4D44-83E2-4CC7E1BAF2B1}" srcOrd="3" destOrd="0" presId="urn:microsoft.com/office/officeart/2005/8/layout/arrow2"/>
    <dgm:cxn modelId="{CEFC720D-09DC-4265-B013-2258D5D648F5}" type="presParOf" srcId="{6CDF263C-4A17-4809-80D0-50F2EA3DBC63}" destId="{EAA89261-B603-44C9-A63D-4261D6DF824D}" srcOrd="4" destOrd="0" presId="urn:microsoft.com/office/officeart/2005/8/layout/arrow2"/>
    <dgm:cxn modelId="{FB4A1221-D42B-45A5-84E2-C94C8256EE3C}" type="presParOf" srcId="{6CDF263C-4A17-4809-80D0-50F2EA3DBC63}" destId="{C7E85775-505D-4657-8A9D-B61AFF977E8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C04C40-4401-4A2C-9562-1F60AE4EE439}" type="doc">
      <dgm:prSet loTypeId="urn:microsoft.com/office/officeart/2005/8/layout/rings+Icon" loCatId="relationship" qsTypeId="urn:microsoft.com/office/officeart/2005/8/quickstyle/simple1" qsCatId="simple" csTypeId="urn:microsoft.com/office/officeart/2005/8/colors/accent1_2" csCatId="accent1" phldr="1"/>
      <dgm:spPr>
        <a:scene3d>
          <a:camera prst="orthographicFront"/>
          <a:lightRig rig="threePt" dir="t">
            <a:rot lat="0" lon="0" rev="1200000"/>
          </a:lightRig>
        </a:scene3d>
      </dgm:spPr>
      <dgm:t>
        <a:bodyPr/>
        <a:lstStyle/>
        <a:p>
          <a:endParaRPr lang="en-US"/>
        </a:p>
      </dgm:t>
    </dgm:pt>
    <dgm:pt modelId="{13AD3708-497A-47B5-9155-7639A0DD7303}">
      <dgm:prSet custT="1"/>
      <dgm:spPr>
        <a:solidFill>
          <a:schemeClr val="accent1">
            <a:lumMod val="75000"/>
          </a:schemeClr>
        </a:solidFill>
      </dgm:spPr>
      <dgm:t>
        <a:bodyPr/>
        <a:lstStyle/>
        <a:p>
          <a:r>
            <a:rPr lang="en-US" sz="2000" b="1" dirty="0" smtClean="0"/>
            <a:t>54 </a:t>
          </a:r>
          <a:r>
            <a:rPr lang="en-US" sz="2000" b="0" dirty="0" smtClean="0"/>
            <a:t>Active Protocols</a:t>
          </a:r>
          <a:endParaRPr lang="en-US" sz="2400" dirty="0" smtClean="0">
            <a:effectLst>
              <a:outerShdw blurRad="38100" dist="38100" dir="2700000" algn="tl">
                <a:srgbClr val="000000">
                  <a:alpha val="43137"/>
                </a:srgbClr>
              </a:outerShdw>
            </a:effectLst>
          </a:endParaRPr>
        </a:p>
      </dgm:t>
    </dgm:pt>
    <dgm:pt modelId="{58F51B9A-998D-4397-BA19-C5C2E644ECB4}" type="parTrans" cxnId="{1DBBF1F3-E8D6-4A9B-B643-08890C74B99A}">
      <dgm:prSet/>
      <dgm:spPr/>
      <dgm:t>
        <a:bodyPr/>
        <a:lstStyle/>
        <a:p>
          <a:endParaRPr lang="en-US"/>
        </a:p>
      </dgm:t>
    </dgm:pt>
    <dgm:pt modelId="{D73E989E-7DF2-4672-9C06-A12DB16B0B85}" type="sibTrans" cxnId="{1DBBF1F3-E8D6-4A9B-B643-08890C74B99A}">
      <dgm:prSet/>
      <dgm:spPr/>
      <dgm:t>
        <a:bodyPr/>
        <a:lstStyle/>
        <a:p>
          <a:endParaRPr lang="en-US"/>
        </a:p>
      </dgm:t>
    </dgm:pt>
    <dgm:pt modelId="{3121075F-2F30-483F-AD6E-037CF9BE6FCB}">
      <dgm:prSet custT="1"/>
      <dgm:spPr>
        <a:solidFill>
          <a:schemeClr val="accent1">
            <a:lumMod val="75000"/>
          </a:schemeClr>
        </a:solidFill>
      </dgm:spPr>
      <dgm:t>
        <a:bodyPr/>
        <a:lstStyle/>
        <a:p>
          <a:r>
            <a:rPr lang="en-US" sz="2000" b="1" dirty="0" smtClean="0"/>
            <a:t>1050+</a:t>
          </a:r>
          <a:r>
            <a:rPr lang="en-US" sz="2000" dirty="0" smtClean="0"/>
            <a:t> Veterans enrolled</a:t>
          </a:r>
          <a:endParaRPr lang="en-US" sz="2000" b="0" dirty="0" smtClean="0"/>
        </a:p>
      </dgm:t>
    </dgm:pt>
    <dgm:pt modelId="{8638CD6A-90D6-46D5-B069-8742A7BC5BC3}" type="parTrans" cxnId="{0EC19471-9AAC-445D-9BAC-326E2209DC17}">
      <dgm:prSet/>
      <dgm:spPr/>
      <dgm:t>
        <a:bodyPr/>
        <a:lstStyle/>
        <a:p>
          <a:endParaRPr lang="en-US"/>
        </a:p>
      </dgm:t>
    </dgm:pt>
    <dgm:pt modelId="{9D13ED92-B471-4EA0-948D-DFEC14DCD09F}" type="sibTrans" cxnId="{0EC19471-9AAC-445D-9BAC-326E2209DC17}">
      <dgm:prSet/>
      <dgm:spPr/>
      <dgm:t>
        <a:bodyPr/>
        <a:lstStyle/>
        <a:p>
          <a:endParaRPr lang="en-US"/>
        </a:p>
      </dgm:t>
    </dgm:pt>
    <dgm:pt modelId="{4417504F-2B32-4B2A-BCBD-082B52AFF71D}">
      <dgm:prSet custT="1"/>
      <dgm:spPr>
        <a:solidFill>
          <a:schemeClr val="accent1">
            <a:lumMod val="75000"/>
          </a:schemeClr>
        </a:solidFill>
      </dgm:spPr>
      <dgm:t>
        <a:bodyPr/>
        <a:lstStyle/>
        <a:p>
          <a:r>
            <a:rPr lang="en-US" sz="2000" b="1" dirty="0" smtClean="0"/>
            <a:t>14 </a:t>
          </a:r>
          <a:r>
            <a:rPr lang="en-US" sz="2000" b="0" dirty="0" smtClean="0"/>
            <a:t>New Grants</a:t>
          </a:r>
          <a:endParaRPr lang="en-US" sz="1600" dirty="0"/>
        </a:p>
      </dgm:t>
    </dgm:pt>
    <dgm:pt modelId="{EC0ED894-00C2-4EE4-9B2B-3D77D27BD7E0}" type="parTrans" cxnId="{09559A07-50D3-453B-B8AA-38E6886110EF}">
      <dgm:prSet/>
      <dgm:spPr/>
      <dgm:t>
        <a:bodyPr/>
        <a:lstStyle/>
        <a:p>
          <a:endParaRPr lang="en-US"/>
        </a:p>
      </dgm:t>
    </dgm:pt>
    <dgm:pt modelId="{387DB25D-EE31-41FA-A3F2-583612C50294}" type="sibTrans" cxnId="{09559A07-50D3-453B-B8AA-38E6886110EF}">
      <dgm:prSet/>
      <dgm:spPr/>
      <dgm:t>
        <a:bodyPr/>
        <a:lstStyle/>
        <a:p>
          <a:endParaRPr lang="en-US"/>
        </a:p>
      </dgm:t>
    </dgm:pt>
    <dgm:pt modelId="{3B843811-9B6E-419B-B818-AE0EA8C3263B}">
      <dgm:prSet custT="1"/>
      <dgm:spPr>
        <a:solidFill>
          <a:schemeClr val="accent1">
            <a:lumMod val="75000"/>
          </a:schemeClr>
        </a:solidFill>
      </dgm:spPr>
      <dgm:t>
        <a:bodyPr/>
        <a:lstStyle/>
        <a:p>
          <a:r>
            <a:rPr lang="en-US" sz="2000" b="1" dirty="0" smtClean="0"/>
            <a:t>89% </a:t>
          </a:r>
          <a:r>
            <a:rPr lang="en-US" sz="2000" b="0" dirty="0" smtClean="0"/>
            <a:t>PIs Grant-Funded</a:t>
          </a:r>
          <a:endParaRPr lang="en-US" sz="2000" dirty="0"/>
        </a:p>
      </dgm:t>
    </dgm:pt>
    <dgm:pt modelId="{3A85B349-B305-4C2C-A5AD-9014D554544A}" type="parTrans" cxnId="{1834D2B1-0729-4C51-8740-8A922BEF8857}">
      <dgm:prSet/>
      <dgm:spPr/>
      <dgm:t>
        <a:bodyPr/>
        <a:lstStyle/>
        <a:p>
          <a:endParaRPr lang="en-US"/>
        </a:p>
      </dgm:t>
    </dgm:pt>
    <dgm:pt modelId="{B33EEAF0-4345-4A2A-AEBA-AF79EB5DD093}" type="sibTrans" cxnId="{1834D2B1-0729-4C51-8740-8A922BEF8857}">
      <dgm:prSet/>
      <dgm:spPr/>
      <dgm:t>
        <a:bodyPr/>
        <a:lstStyle/>
        <a:p>
          <a:endParaRPr lang="en-US"/>
        </a:p>
      </dgm:t>
    </dgm:pt>
    <dgm:pt modelId="{72DF27E0-DEB1-46C1-A4BD-6A1B9A37F0E0}">
      <dgm:prSet custT="1"/>
      <dgm:spPr>
        <a:solidFill>
          <a:schemeClr val="accent1">
            <a:lumMod val="75000"/>
          </a:schemeClr>
        </a:solidFill>
      </dgm:spPr>
      <dgm:t>
        <a:bodyPr/>
        <a:lstStyle/>
        <a:p>
          <a:r>
            <a:rPr lang="en-US" sz="2000" b="1" dirty="0" smtClean="0"/>
            <a:t>40</a:t>
          </a:r>
          <a:r>
            <a:rPr lang="en-US" sz="1700" dirty="0" smtClean="0"/>
            <a:t> Conference Presentations</a:t>
          </a:r>
          <a:endParaRPr lang="en-US" sz="1700" b="0" dirty="0"/>
        </a:p>
      </dgm:t>
    </dgm:pt>
    <dgm:pt modelId="{5442A452-8F60-4B30-A4BA-1C33B80D5468}" type="sibTrans" cxnId="{BF792678-6443-42BF-945C-56961187F40C}">
      <dgm:prSet/>
      <dgm:spPr/>
      <dgm:t>
        <a:bodyPr/>
        <a:lstStyle/>
        <a:p>
          <a:endParaRPr lang="en-US"/>
        </a:p>
      </dgm:t>
    </dgm:pt>
    <dgm:pt modelId="{004CEB29-0828-433B-B0DD-2C037BE03242}" type="parTrans" cxnId="{BF792678-6443-42BF-945C-56961187F40C}">
      <dgm:prSet/>
      <dgm:spPr/>
      <dgm:t>
        <a:bodyPr/>
        <a:lstStyle/>
        <a:p>
          <a:endParaRPr lang="en-US"/>
        </a:p>
      </dgm:t>
    </dgm:pt>
    <dgm:pt modelId="{E97855C3-5003-4718-88F5-631B28E76F44}">
      <dgm:prSet custT="1"/>
      <dgm:spPr>
        <a:solidFill>
          <a:schemeClr val="accent1">
            <a:lumMod val="75000"/>
          </a:schemeClr>
        </a:solidFill>
      </dgm:spPr>
      <dgm:t>
        <a:bodyPr/>
        <a:lstStyle/>
        <a:p>
          <a:r>
            <a:rPr lang="en-US" sz="2000" dirty="0" smtClean="0"/>
            <a:t>48 Peer-Reviewed Articles</a:t>
          </a:r>
          <a:endParaRPr lang="en-US" sz="2000" b="0" dirty="0"/>
        </a:p>
      </dgm:t>
    </dgm:pt>
    <dgm:pt modelId="{C9CC3DE3-72CE-471E-94A1-A6FD5E29A7F2}" type="parTrans" cxnId="{B2DE5924-E000-4C2C-B037-81C4B0063E2B}">
      <dgm:prSet/>
      <dgm:spPr/>
      <dgm:t>
        <a:bodyPr/>
        <a:lstStyle/>
        <a:p>
          <a:endParaRPr lang="en-US"/>
        </a:p>
      </dgm:t>
    </dgm:pt>
    <dgm:pt modelId="{FD0576DB-87EE-4601-88BA-B7ADEE1F6A50}" type="sibTrans" cxnId="{B2DE5924-E000-4C2C-B037-81C4B0063E2B}">
      <dgm:prSet/>
      <dgm:spPr/>
      <dgm:t>
        <a:bodyPr/>
        <a:lstStyle/>
        <a:p>
          <a:endParaRPr lang="en-US"/>
        </a:p>
      </dgm:t>
    </dgm:pt>
    <dgm:pt modelId="{DB9E9EC9-9D2E-4164-AB85-A36022504389}" type="pres">
      <dgm:prSet presAssocID="{2CC04C40-4401-4A2C-9562-1F60AE4EE439}" presName="Name0" presStyleCnt="0">
        <dgm:presLayoutVars>
          <dgm:chMax val="7"/>
          <dgm:dir/>
          <dgm:resizeHandles val="exact"/>
        </dgm:presLayoutVars>
      </dgm:prSet>
      <dgm:spPr/>
      <dgm:t>
        <a:bodyPr/>
        <a:lstStyle/>
        <a:p>
          <a:endParaRPr lang="en-US"/>
        </a:p>
      </dgm:t>
    </dgm:pt>
    <dgm:pt modelId="{95A48970-BB89-4732-9769-216CC8C3260C}" type="pres">
      <dgm:prSet presAssocID="{2CC04C40-4401-4A2C-9562-1F60AE4EE439}" presName="ellipse1" presStyleLbl="vennNode1" presStyleIdx="0" presStyleCnt="6">
        <dgm:presLayoutVars>
          <dgm:bulletEnabled val="1"/>
        </dgm:presLayoutVars>
      </dgm:prSet>
      <dgm:spPr/>
      <dgm:t>
        <a:bodyPr/>
        <a:lstStyle/>
        <a:p>
          <a:endParaRPr lang="en-US"/>
        </a:p>
      </dgm:t>
    </dgm:pt>
    <dgm:pt modelId="{13A7A82E-64BE-4685-ACE1-E3DFF243EEFD}" type="pres">
      <dgm:prSet presAssocID="{2CC04C40-4401-4A2C-9562-1F60AE4EE439}" presName="ellipse2" presStyleLbl="vennNode1" presStyleIdx="1" presStyleCnt="6">
        <dgm:presLayoutVars>
          <dgm:bulletEnabled val="1"/>
        </dgm:presLayoutVars>
      </dgm:prSet>
      <dgm:spPr/>
      <dgm:t>
        <a:bodyPr/>
        <a:lstStyle/>
        <a:p>
          <a:endParaRPr lang="en-US"/>
        </a:p>
      </dgm:t>
    </dgm:pt>
    <dgm:pt modelId="{4A0AF015-509E-445D-B6C0-70C08674EE17}" type="pres">
      <dgm:prSet presAssocID="{2CC04C40-4401-4A2C-9562-1F60AE4EE439}" presName="ellipse3" presStyleLbl="vennNode1" presStyleIdx="2" presStyleCnt="6">
        <dgm:presLayoutVars>
          <dgm:bulletEnabled val="1"/>
        </dgm:presLayoutVars>
      </dgm:prSet>
      <dgm:spPr/>
      <dgm:t>
        <a:bodyPr/>
        <a:lstStyle/>
        <a:p>
          <a:endParaRPr lang="en-US"/>
        </a:p>
      </dgm:t>
    </dgm:pt>
    <dgm:pt modelId="{4241D692-CBF2-4000-89D0-AE6F87658CCC}" type="pres">
      <dgm:prSet presAssocID="{2CC04C40-4401-4A2C-9562-1F60AE4EE439}" presName="ellipse4" presStyleLbl="vennNode1" presStyleIdx="3" presStyleCnt="6">
        <dgm:presLayoutVars>
          <dgm:bulletEnabled val="1"/>
        </dgm:presLayoutVars>
      </dgm:prSet>
      <dgm:spPr/>
      <dgm:t>
        <a:bodyPr/>
        <a:lstStyle/>
        <a:p>
          <a:endParaRPr lang="en-US"/>
        </a:p>
      </dgm:t>
    </dgm:pt>
    <dgm:pt modelId="{F8F06616-9FDE-4E37-84A6-193729135F2D}" type="pres">
      <dgm:prSet presAssocID="{2CC04C40-4401-4A2C-9562-1F60AE4EE439}" presName="ellipse5" presStyleLbl="vennNode1" presStyleIdx="4" presStyleCnt="6">
        <dgm:presLayoutVars>
          <dgm:bulletEnabled val="1"/>
        </dgm:presLayoutVars>
      </dgm:prSet>
      <dgm:spPr/>
      <dgm:t>
        <a:bodyPr/>
        <a:lstStyle/>
        <a:p>
          <a:endParaRPr lang="en-US"/>
        </a:p>
      </dgm:t>
    </dgm:pt>
    <dgm:pt modelId="{7E6D9FA9-8F07-409D-ABF0-18494F78BE69}" type="pres">
      <dgm:prSet presAssocID="{2CC04C40-4401-4A2C-9562-1F60AE4EE439}" presName="ellipse6" presStyleLbl="vennNode1" presStyleIdx="5" presStyleCnt="6">
        <dgm:presLayoutVars>
          <dgm:bulletEnabled val="1"/>
        </dgm:presLayoutVars>
      </dgm:prSet>
      <dgm:spPr/>
      <dgm:t>
        <a:bodyPr/>
        <a:lstStyle/>
        <a:p>
          <a:endParaRPr lang="en-US"/>
        </a:p>
      </dgm:t>
    </dgm:pt>
  </dgm:ptLst>
  <dgm:cxnLst>
    <dgm:cxn modelId="{BC62612E-2CC1-4CDD-9B41-CAC9B1EDD488}" type="presOf" srcId="{72DF27E0-DEB1-46C1-A4BD-6A1B9A37F0E0}" destId="{4A0AF015-509E-445D-B6C0-70C08674EE17}" srcOrd="0" destOrd="0" presId="urn:microsoft.com/office/officeart/2005/8/layout/rings+Icon"/>
    <dgm:cxn modelId="{1DBBF1F3-E8D6-4A9B-B643-08890C74B99A}" srcId="{2CC04C40-4401-4A2C-9562-1F60AE4EE439}" destId="{13AD3708-497A-47B5-9155-7639A0DD7303}" srcOrd="0" destOrd="0" parTransId="{58F51B9A-998D-4397-BA19-C5C2E644ECB4}" sibTransId="{D73E989E-7DF2-4672-9C06-A12DB16B0B85}"/>
    <dgm:cxn modelId="{B2DE5924-E000-4C2C-B037-81C4B0063E2B}" srcId="{2CC04C40-4401-4A2C-9562-1F60AE4EE439}" destId="{E97855C3-5003-4718-88F5-631B28E76F44}" srcOrd="3" destOrd="0" parTransId="{C9CC3DE3-72CE-471E-94A1-A6FD5E29A7F2}" sibTransId="{FD0576DB-87EE-4601-88BA-B7ADEE1F6A50}"/>
    <dgm:cxn modelId="{09559A07-50D3-453B-B8AA-38E6886110EF}" srcId="{2CC04C40-4401-4A2C-9562-1F60AE4EE439}" destId="{4417504F-2B32-4B2A-BCBD-082B52AFF71D}" srcOrd="4" destOrd="0" parTransId="{EC0ED894-00C2-4EE4-9B2B-3D77D27BD7E0}" sibTransId="{387DB25D-EE31-41FA-A3F2-583612C50294}"/>
    <dgm:cxn modelId="{78F477C1-EAD1-4351-972A-BF6FA6C8C751}" type="presOf" srcId="{13AD3708-497A-47B5-9155-7639A0DD7303}" destId="{95A48970-BB89-4732-9769-216CC8C3260C}" srcOrd="0" destOrd="0" presId="urn:microsoft.com/office/officeart/2005/8/layout/rings+Icon"/>
    <dgm:cxn modelId="{1834D2B1-0729-4C51-8740-8A922BEF8857}" srcId="{2CC04C40-4401-4A2C-9562-1F60AE4EE439}" destId="{3B843811-9B6E-419B-B818-AE0EA8C3263B}" srcOrd="5" destOrd="0" parTransId="{3A85B349-B305-4C2C-A5AD-9014D554544A}" sibTransId="{B33EEAF0-4345-4A2A-AEBA-AF79EB5DD093}"/>
    <dgm:cxn modelId="{0EC19471-9AAC-445D-9BAC-326E2209DC17}" srcId="{2CC04C40-4401-4A2C-9562-1F60AE4EE439}" destId="{3121075F-2F30-483F-AD6E-037CF9BE6FCB}" srcOrd="1" destOrd="0" parTransId="{8638CD6A-90D6-46D5-B069-8742A7BC5BC3}" sibTransId="{9D13ED92-B471-4EA0-948D-DFEC14DCD09F}"/>
    <dgm:cxn modelId="{683F1A37-C1B0-4B32-98E1-B43FDE25D25D}" type="presOf" srcId="{E97855C3-5003-4718-88F5-631B28E76F44}" destId="{4241D692-CBF2-4000-89D0-AE6F87658CCC}" srcOrd="0" destOrd="0" presId="urn:microsoft.com/office/officeart/2005/8/layout/rings+Icon"/>
    <dgm:cxn modelId="{F54F52DC-808A-48B3-AE57-D0F8C7AB35B5}" type="presOf" srcId="{4417504F-2B32-4B2A-BCBD-082B52AFF71D}" destId="{F8F06616-9FDE-4E37-84A6-193729135F2D}" srcOrd="0" destOrd="0" presId="urn:microsoft.com/office/officeart/2005/8/layout/rings+Icon"/>
    <dgm:cxn modelId="{F0A2D10D-39F9-4B20-88C9-8880E46502CF}" type="presOf" srcId="{2CC04C40-4401-4A2C-9562-1F60AE4EE439}" destId="{DB9E9EC9-9D2E-4164-AB85-A36022504389}" srcOrd="0" destOrd="0" presId="urn:microsoft.com/office/officeart/2005/8/layout/rings+Icon"/>
    <dgm:cxn modelId="{BF792678-6443-42BF-945C-56961187F40C}" srcId="{2CC04C40-4401-4A2C-9562-1F60AE4EE439}" destId="{72DF27E0-DEB1-46C1-A4BD-6A1B9A37F0E0}" srcOrd="2" destOrd="0" parTransId="{004CEB29-0828-433B-B0DD-2C037BE03242}" sibTransId="{5442A452-8F60-4B30-A4BA-1C33B80D5468}"/>
    <dgm:cxn modelId="{A553E20E-5C76-49F1-88D2-C1667A7EFC23}" type="presOf" srcId="{3121075F-2F30-483F-AD6E-037CF9BE6FCB}" destId="{13A7A82E-64BE-4685-ACE1-E3DFF243EEFD}" srcOrd="0" destOrd="0" presId="urn:microsoft.com/office/officeart/2005/8/layout/rings+Icon"/>
    <dgm:cxn modelId="{7272662D-FCC3-4570-B580-3FEC71CB0590}" type="presOf" srcId="{3B843811-9B6E-419B-B818-AE0EA8C3263B}" destId="{7E6D9FA9-8F07-409D-ABF0-18494F78BE69}" srcOrd="0" destOrd="0" presId="urn:microsoft.com/office/officeart/2005/8/layout/rings+Icon"/>
    <dgm:cxn modelId="{1E0E3849-4A60-4F8B-AA13-3F5ADAC3D470}" type="presParOf" srcId="{DB9E9EC9-9D2E-4164-AB85-A36022504389}" destId="{95A48970-BB89-4732-9769-216CC8C3260C}" srcOrd="0" destOrd="0" presId="urn:microsoft.com/office/officeart/2005/8/layout/rings+Icon"/>
    <dgm:cxn modelId="{2B06CDA6-FCB2-40BC-A32D-59DD88E5BD59}" type="presParOf" srcId="{DB9E9EC9-9D2E-4164-AB85-A36022504389}" destId="{13A7A82E-64BE-4685-ACE1-E3DFF243EEFD}" srcOrd="1" destOrd="0" presId="urn:microsoft.com/office/officeart/2005/8/layout/rings+Icon"/>
    <dgm:cxn modelId="{331400A0-CD4E-4384-A8FC-5DC4541DEEEB}" type="presParOf" srcId="{DB9E9EC9-9D2E-4164-AB85-A36022504389}" destId="{4A0AF015-509E-445D-B6C0-70C08674EE17}" srcOrd="2" destOrd="0" presId="urn:microsoft.com/office/officeart/2005/8/layout/rings+Icon"/>
    <dgm:cxn modelId="{2B910F7C-F51E-4162-A781-9E3645D87551}" type="presParOf" srcId="{DB9E9EC9-9D2E-4164-AB85-A36022504389}" destId="{4241D692-CBF2-4000-89D0-AE6F87658CCC}" srcOrd="3" destOrd="0" presId="urn:microsoft.com/office/officeart/2005/8/layout/rings+Icon"/>
    <dgm:cxn modelId="{0776F81A-515B-4CE2-A284-2B19B51AE544}" type="presParOf" srcId="{DB9E9EC9-9D2E-4164-AB85-A36022504389}" destId="{F8F06616-9FDE-4E37-84A6-193729135F2D}" srcOrd="4" destOrd="0" presId="urn:microsoft.com/office/officeart/2005/8/layout/rings+Icon"/>
    <dgm:cxn modelId="{B8E84CA2-FD9C-46C2-BFFB-5906E3F87885}" type="presParOf" srcId="{DB9E9EC9-9D2E-4164-AB85-A36022504389}" destId="{7E6D9FA9-8F07-409D-ABF0-18494F78BE69}" srcOrd="5"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634300-D0A6-417D-AB30-A1DAED1A20E0}" type="doc">
      <dgm:prSet loTypeId="urn:microsoft.com/office/officeart/2005/8/layout/venn1" loCatId="relationship" qsTypeId="urn:microsoft.com/office/officeart/2005/8/quickstyle/simple1" qsCatId="simple" csTypeId="urn:microsoft.com/office/officeart/2005/8/colors/accent1_2" csCatId="accent1" phldr="1"/>
      <dgm:spPr/>
    </dgm:pt>
    <dgm:pt modelId="{93D24A2C-88A8-4FB4-8439-75061D9D0F1B}">
      <dgm:prSet phldrT="[Text]" custT="1"/>
      <dgm:spPr>
        <a:solidFill>
          <a:schemeClr val="accent4">
            <a:lumMod val="20000"/>
            <a:lumOff val="80000"/>
          </a:schemeClr>
        </a:solidFill>
      </dgm:spPr>
      <dgm:t>
        <a:bodyPr/>
        <a:lstStyle/>
        <a:p>
          <a:endParaRPr lang="en-US" sz="1100" dirty="0"/>
        </a:p>
      </dgm:t>
    </dgm:pt>
    <dgm:pt modelId="{EAB04E50-766D-4C76-8DB3-3E4EEA01908A}" type="parTrans" cxnId="{B0A70663-65F8-40D0-A9DD-B605B7A2123C}">
      <dgm:prSet/>
      <dgm:spPr/>
      <dgm:t>
        <a:bodyPr/>
        <a:lstStyle/>
        <a:p>
          <a:endParaRPr lang="en-US"/>
        </a:p>
      </dgm:t>
    </dgm:pt>
    <dgm:pt modelId="{69045307-F008-4520-A7C1-18D3EC2D1ED1}" type="sibTrans" cxnId="{B0A70663-65F8-40D0-A9DD-B605B7A2123C}">
      <dgm:prSet/>
      <dgm:spPr/>
      <dgm:t>
        <a:bodyPr/>
        <a:lstStyle/>
        <a:p>
          <a:endParaRPr lang="en-US"/>
        </a:p>
      </dgm:t>
    </dgm:pt>
    <dgm:pt modelId="{23A24D2C-3235-4A9F-8261-6AF14AB8A7E6}">
      <dgm:prSet phldrT="[Text]" custT="1"/>
      <dgm:spPr>
        <a:solidFill>
          <a:schemeClr val="accent1">
            <a:lumMod val="60000"/>
            <a:lumOff val="40000"/>
            <a:alpha val="50000"/>
          </a:schemeClr>
        </a:solidFill>
      </dgm:spPr>
      <dgm:t>
        <a:bodyPr/>
        <a:lstStyle/>
        <a:p>
          <a:endParaRPr lang="en-US" sz="1200" dirty="0"/>
        </a:p>
      </dgm:t>
    </dgm:pt>
    <dgm:pt modelId="{7A46A4D1-DCE6-43AE-9960-037C1EABA0E8}" type="parTrans" cxnId="{9BD8BFE9-16D5-4543-BC73-44CC806E9621}">
      <dgm:prSet/>
      <dgm:spPr/>
      <dgm:t>
        <a:bodyPr/>
        <a:lstStyle/>
        <a:p>
          <a:endParaRPr lang="en-US"/>
        </a:p>
      </dgm:t>
    </dgm:pt>
    <dgm:pt modelId="{A1B68E71-842F-4E05-83C2-3524F12C212F}" type="sibTrans" cxnId="{9BD8BFE9-16D5-4543-BC73-44CC806E9621}">
      <dgm:prSet/>
      <dgm:spPr/>
      <dgm:t>
        <a:bodyPr/>
        <a:lstStyle/>
        <a:p>
          <a:endParaRPr lang="en-US"/>
        </a:p>
      </dgm:t>
    </dgm:pt>
    <dgm:pt modelId="{4B3B275C-CFE4-48DF-8F8E-EAD9434CFBD3}">
      <dgm:prSet phldrT="[Text]" custT="1"/>
      <dgm:spPr>
        <a:solidFill>
          <a:srgbClr val="FFC000">
            <a:alpha val="50000"/>
          </a:srgbClr>
        </a:solidFill>
      </dgm:spPr>
      <dgm:t>
        <a:bodyPr/>
        <a:lstStyle/>
        <a:p>
          <a:endParaRPr lang="en-US" sz="1200" dirty="0"/>
        </a:p>
      </dgm:t>
    </dgm:pt>
    <dgm:pt modelId="{C12DCBE4-54FE-4A87-855C-C16E231C8225}" type="parTrans" cxnId="{F15DA26E-4C95-4A73-99CD-613DFBD76497}">
      <dgm:prSet/>
      <dgm:spPr/>
      <dgm:t>
        <a:bodyPr/>
        <a:lstStyle/>
        <a:p>
          <a:endParaRPr lang="en-US"/>
        </a:p>
      </dgm:t>
    </dgm:pt>
    <dgm:pt modelId="{5E092FA7-9331-4C8B-86D4-CA75EBFF853B}" type="sibTrans" cxnId="{F15DA26E-4C95-4A73-99CD-613DFBD76497}">
      <dgm:prSet/>
      <dgm:spPr/>
      <dgm:t>
        <a:bodyPr/>
        <a:lstStyle/>
        <a:p>
          <a:endParaRPr lang="en-US"/>
        </a:p>
      </dgm:t>
    </dgm:pt>
    <dgm:pt modelId="{2D282EAA-8421-44AE-AE12-4B5829EAF97A}" type="pres">
      <dgm:prSet presAssocID="{F8634300-D0A6-417D-AB30-A1DAED1A20E0}" presName="compositeShape" presStyleCnt="0">
        <dgm:presLayoutVars>
          <dgm:chMax val="7"/>
          <dgm:dir/>
          <dgm:resizeHandles val="exact"/>
        </dgm:presLayoutVars>
      </dgm:prSet>
      <dgm:spPr/>
    </dgm:pt>
    <dgm:pt modelId="{4B97A1FE-79B8-4F26-BCE1-75C1DF7272A1}" type="pres">
      <dgm:prSet presAssocID="{93D24A2C-88A8-4FB4-8439-75061D9D0F1B}" presName="circ1" presStyleLbl="vennNode1" presStyleIdx="0" presStyleCnt="3"/>
      <dgm:spPr/>
      <dgm:t>
        <a:bodyPr/>
        <a:lstStyle/>
        <a:p>
          <a:endParaRPr lang="en-US"/>
        </a:p>
      </dgm:t>
    </dgm:pt>
    <dgm:pt modelId="{CC06C377-43C8-44C8-B02D-4C874DFB3BEF}" type="pres">
      <dgm:prSet presAssocID="{93D24A2C-88A8-4FB4-8439-75061D9D0F1B}" presName="circ1Tx" presStyleLbl="revTx" presStyleIdx="0" presStyleCnt="0">
        <dgm:presLayoutVars>
          <dgm:chMax val="0"/>
          <dgm:chPref val="0"/>
          <dgm:bulletEnabled val="1"/>
        </dgm:presLayoutVars>
      </dgm:prSet>
      <dgm:spPr/>
      <dgm:t>
        <a:bodyPr/>
        <a:lstStyle/>
        <a:p>
          <a:endParaRPr lang="en-US"/>
        </a:p>
      </dgm:t>
    </dgm:pt>
    <dgm:pt modelId="{7210898D-2B8A-4E9D-9879-BDA3B3171B9E}" type="pres">
      <dgm:prSet presAssocID="{23A24D2C-3235-4A9F-8261-6AF14AB8A7E6}" presName="circ2" presStyleLbl="vennNode1" presStyleIdx="1" presStyleCnt="3"/>
      <dgm:spPr/>
      <dgm:t>
        <a:bodyPr/>
        <a:lstStyle/>
        <a:p>
          <a:endParaRPr lang="en-US"/>
        </a:p>
      </dgm:t>
    </dgm:pt>
    <dgm:pt modelId="{349342CF-9BE4-4820-BC68-8B1EBE0DA38E}" type="pres">
      <dgm:prSet presAssocID="{23A24D2C-3235-4A9F-8261-6AF14AB8A7E6}" presName="circ2Tx" presStyleLbl="revTx" presStyleIdx="0" presStyleCnt="0">
        <dgm:presLayoutVars>
          <dgm:chMax val="0"/>
          <dgm:chPref val="0"/>
          <dgm:bulletEnabled val="1"/>
        </dgm:presLayoutVars>
      </dgm:prSet>
      <dgm:spPr/>
      <dgm:t>
        <a:bodyPr/>
        <a:lstStyle/>
        <a:p>
          <a:endParaRPr lang="en-US"/>
        </a:p>
      </dgm:t>
    </dgm:pt>
    <dgm:pt modelId="{55598A79-514F-4A00-B3E0-102CB3E9567A}" type="pres">
      <dgm:prSet presAssocID="{4B3B275C-CFE4-48DF-8F8E-EAD9434CFBD3}" presName="circ3" presStyleLbl="vennNode1" presStyleIdx="2" presStyleCnt="3"/>
      <dgm:spPr/>
      <dgm:t>
        <a:bodyPr/>
        <a:lstStyle/>
        <a:p>
          <a:endParaRPr lang="en-US"/>
        </a:p>
      </dgm:t>
    </dgm:pt>
    <dgm:pt modelId="{E2BF100C-7E58-46A8-84BB-3FA5901C2E9D}" type="pres">
      <dgm:prSet presAssocID="{4B3B275C-CFE4-48DF-8F8E-EAD9434CFBD3}" presName="circ3Tx" presStyleLbl="revTx" presStyleIdx="0" presStyleCnt="0">
        <dgm:presLayoutVars>
          <dgm:chMax val="0"/>
          <dgm:chPref val="0"/>
          <dgm:bulletEnabled val="1"/>
        </dgm:presLayoutVars>
      </dgm:prSet>
      <dgm:spPr/>
      <dgm:t>
        <a:bodyPr/>
        <a:lstStyle/>
        <a:p>
          <a:endParaRPr lang="en-US"/>
        </a:p>
      </dgm:t>
    </dgm:pt>
  </dgm:ptLst>
  <dgm:cxnLst>
    <dgm:cxn modelId="{8E8425A5-F4B6-4C3A-BC45-BA6E167EB6C3}" type="presOf" srcId="{23A24D2C-3235-4A9F-8261-6AF14AB8A7E6}" destId="{349342CF-9BE4-4820-BC68-8B1EBE0DA38E}" srcOrd="1" destOrd="0" presId="urn:microsoft.com/office/officeart/2005/8/layout/venn1"/>
    <dgm:cxn modelId="{9BD8BFE9-16D5-4543-BC73-44CC806E9621}" srcId="{F8634300-D0A6-417D-AB30-A1DAED1A20E0}" destId="{23A24D2C-3235-4A9F-8261-6AF14AB8A7E6}" srcOrd="1" destOrd="0" parTransId="{7A46A4D1-DCE6-43AE-9960-037C1EABA0E8}" sibTransId="{A1B68E71-842F-4E05-83C2-3524F12C212F}"/>
    <dgm:cxn modelId="{F15DA26E-4C95-4A73-99CD-613DFBD76497}" srcId="{F8634300-D0A6-417D-AB30-A1DAED1A20E0}" destId="{4B3B275C-CFE4-48DF-8F8E-EAD9434CFBD3}" srcOrd="2" destOrd="0" parTransId="{C12DCBE4-54FE-4A87-855C-C16E231C8225}" sibTransId="{5E092FA7-9331-4C8B-86D4-CA75EBFF853B}"/>
    <dgm:cxn modelId="{908D14AB-8C1D-4E06-B711-77D474077B9A}" type="presOf" srcId="{F8634300-D0A6-417D-AB30-A1DAED1A20E0}" destId="{2D282EAA-8421-44AE-AE12-4B5829EAF97A}" srcOrd="0" destOrd="0" presId="urn:microsoft.com/office/officeart/2005/8/layout/venn1"/>
    <dgm:cxn modelId="{614333BD-6F92-40D2-944D-69152C8FF9D6}" type="presOf" srcId="{93D24A2C-88A8-4FB4-8439-75061D9D0F1B}" destId="{4B97A1FE-79B8-4F26-BCE1-75C1DF7272A1}" srcOrd="0" destOrd="0" presId="urn:microsoft.com/office/officeart/2005/8/layout/venn1"/>
    <dgm:cxn modelId="{DE48F35B-6F7F-4A90-BC1B-33F50B822DDE}" type="presOf" srcId="{93D24A2C-88A8-4FB4-8439-75061D9D0F1B}" destId="{CC06C377-43C8-44C8-B02D-4C874DFB3BEF}" srcOrd="1" destOrd="0" presId="urn:microsoft.com/office/officeart/2005/8/layout/venn1"/>
    <dgm:cxn modelId="{26A7C59B-4A37-47CC-B982-4776A9A705A5}" type="presOf" srcId="{4B3B275C-CFE4-48DF-8F8E-EAD9434CFBD3}" destId="{55598A79-514F-4A00-B3E0-102CB3E9567A}" srcOrd="0" destOrd="0" presId="urn:microsoft.com/office/officeart/2005/8/layout/venn1"/>
    <dgm:cxn modelId="{7FF48FF2-2403-4C60-81F3-FA38467437DE}" type="presOf" srcId="{23A24D2C-3235-4A9F-8261-6AF14AB8A7E6}" destId="{7210898D-2B8A-4E9D-9879-BDA3B3171B9E}" srcOrd="0" destOrd="0" presId="urn:microsoft.com/office/officeart/2005/8/layout/venn1"/>
    <dgm:cxn modelId="{B0A70663-65F8-40D0-A9DD-B605B7A2123C}" srcId="{F8634300-D0A6-417D-AB30-A1DAED1A20E0}" destId="{93D24A2C-88A8-4FB4-8439-75061D9D0F1B}" srcOrd="0" destOrd="0" parTransId="{EAB04E50-766D-4C76-8DB3-3E4EEA01908A}" sibTransId="{69045307-F008-4520-A7C1-18D3EC2D1ED1}"/>
    <dgm:cxn modelId="{4A2445DF-2BC4-42F6-B1B3-DEA0C44E381A}" type="presOf" srcId="{4B3B275C-CFE4-48DF-8F8E-EAD9434CFBD3}" destId="{E2BF100C-7E58-46A8-84BB-3FA5901C2E9D}" srcOrd="1" destOrd="0" presId="urn:microsoft.com/office/officeart/2005/8/layout/venn1"/>
    <dgm:cxn modelId="{18BFBBF2-0335-4088-B0E4-63C14CA8C0CD}" type="presParOf" srcId="{2D282EAA-8421-44AE-AE12-4B5829EAF97A}" destId="{4B97A1FE-79B8-4F26-BCE1-75C1DF7272A1}" srcOrd="0" destOrd="0" presId="urn:microsoft.com/office/officeart/2005/8/layout/venn1"/>
    <dgm:cxn modelId="{3F30267A-B53A-4FF0-A231-614D15A6F308}" type="presParOf" srcId="{2D282EAA-8421-44AE-AE12-4B5829EAF97A}" destId="{CC06C377-43C8-44C8-B02D-4C874DFB3BEF}" srcOrd="1" destOrd="0" presId="urn:microsoft.com/office/officeart/2005/8/layout/venn1"/>
    <dgm:cxn modelId="{EAC8E863-C2FF-413F-A0A7-8252AFCC9684}" type="presParOf" srcId="{2D282EAA-8421-44AE-AE12-4B5829EAF97A}" destId="{7210898D-2B8A-4E9D-9879-BDA3B3171B9E}" srcOrd="2" destOrd="0" presId="urn:microsoft.com/office/officeart/2005/8/layout/venn1"/>
    <dgm:cxn modelId="{AADF9B9E-B246-4739-BA57-CB3C14098E1D}" type="presParOf" srcId="{2D282EAA-8421-44AE-AE12-4B5829EAF97A}" destId="{349342CF-9BE4-4820-BC68-8B1EBE0DA38E}" srcOrd="3" destOrd="0" presId="urn:microsoft.com/office/officeart/2005/8/layout/venn1"/>
    <dgm:cxn modelId="{62A1C301-469B-4942-B6DB-60439A393B62}" type="presParOf" srcId="{2D282EAA-8421-44AE-AE12-4B5829EAF97A}" destId="{55598A79-514F-4A00-B3E0-102CB3E9567A}" srcOrd="4" destOrd="0" presId="urn:microsoft.com/office/officeart/2005/8/layout/venn1"/>
    <dgm:cxn modelId="{A152A5C0-DA67-4BAB-818D-9D39F64F845D}" type="presParOf" srcId="{2D282EAA-8421-44AE-AE12-4B5829EAF97A}" destId="{E2BF100C-7E58-46A8-84BB-3FA5901C2E9D}"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1D882-DA28-4807-BF1E-9438DD459125}" type="datetimeFigureOut">
              <a:rPr lang="en-US" smtClean="0"/>
              <a:t>8/18/2014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F4D534-49DF-4CCF-BE77-1288763D9B05}" type="slidenum">
              <a:rPr lang="en-US" smtClean="0"/>
              <a:t>‹#›</a:t>
            </a:fld>
            <a:endParaRPr lang="en-US"/>
          </a:p>
        </p:txBody>
      </p:sp>
    </p:spTree>
    <p:extLst>
      <p:ext uri="{BB962C8B-B14F-4D97-AF65-F5344CB8AC3E}">
        <p14:creationId xmlns:p14="http://schemas.microsoft.com/office/powerpoint/2010/main" val="281142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2</a:t>
            </a:fld>
            <a:endParaRPr lang="en-US"/>
          </a:p>
        </p:txBody>
      </p:sp>
    </p:spTree>
    <p:extLst>
      <p:ext uri="{BB962C8B-B14F-4D97-AF65-F5344CB8AC3E}">
        <p14:creationId xmlns:p14="http://schemas.microsoft.com/office/powerpoint/2010/main" val="124426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Emphasize that types</a:t>
            </a:r>
            <a:r>
              <a:rPr lang="en-US" baseline="0" dirty="0" smtClean="0"/>
              <a:t> of evaluations have evolved over time to meet needs of PCPs</a:t>
            </a:r>
          </a:p>
          <a:p>
            <a:pPr eaLnBrk="1" hangingPunct="1">
              <a:spcBef>
                <a:spcPct val="0"/>
              </a:spcBef>
            </a:pPr>
            <a:r>
              <a:rPr lang="en-US" baseline="0" dirty="0" smtClean="0"/>
              <a:t>N=449</a:t>
            </a: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3DE850-7E55-4F87-9D8F-6EB7E1707364}" type="slidenum">
              <a:rPr lang="en-US" smtClean="0"/>
              <a:pPr/>
              <a:t>19</a:t>
            </a:fld>
            <a:endParaRPr lang="en-US" smtClean="0"/>
          </a:p>
        </p:txBody>
      </p:sp>
    </p:spTree>
    <p:extLst>
      <p:ext uri="{BB962C8B-B14F-4D97-AF65-F5344CB8AC3E}">
        <p14:creationId xmlns:p14="http://schemas.microsoft.com/office/powerpoint/2010/main" val="3003340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5AF8135-65AD-4F70-90CC-3973B02BFE10}" type="slidenum">
              <a:rPr lang="en-US" smtClean="0"/>
              <a:t>20</a:t>
            </a:fld>
            <a:endParaRPr lang="en-US"/>
          </a:p>
        </p:txBody>
      </p:sp>
    </p:spTree>
    <p:extLst>
      <p:ext uri="{BB962C8B-B14F-4D97-AF65-F5344CB8AC3E}">
        <p14:creationId xmlns:p14="http://schemas.microsoft.com/office/powerpoint/2010/main" val="3842962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Denominator:</a:t>
            </a:r>
            <a:r>
              <a:rPr lang="en-US" baseline="0" dirty="0" smtClean="0"/>
              <a:t>  Veterans who received a comprehensive evaluation in FY2013</a:t>
            </a:r>
            <a:endParaRPr lang="en-US" dirty="0" smtClean="0"/>
          </a:p>
          <a:p>
            <a:r>
              <a:rPr lang="en-US" dirty="0" smtClean="0"/>
              <a:t>What is interesting about this slide?</a:t>
            </a:r>
          </a:p>
          <a:p>
            <a:r>
              <a:rPr lang="en-US" dirty="0" smtClean="0"/>
              <a:t>	1.</a:t>
            </a:r>
            <a:r>
              <a:rPr lang="en-US" baseline="0" dirty="0" smtClean="0"/>
              <a:t> Pain marked</a:t>
            </a:r>
          </a:p>
          <a:p>
            <a:r>
              <a:rPr lang="en-US" baseline="0" dirty="0" smtClean="0"/>
              <a:t>	2. Other respiratory?</a:t>
            </a:r>
          </a:p>
          <a:p>
            <a:r>
              <a:rPr lang="en-US" baseline="0" dirty="0" smtClean="0"/>
              <a:t>	3. Cognitive complaints in “younger” Veterans</a:t>
            </a:r>
          </a:p>
          <a:p>
            <a:endParaRPr lang="en-US" baseline="0" dirty="0" smtClean="0"/>
          </a:p>
          <a:p>
            <a:r>
              <a:rPr lang="en-US" baseline="0" dirty="0" smtClean="0"/>
              <a:t>These inform our research priorities.</a:t>
            </a:r>
          </a:p>
          <a:p>
            <a:endParaRPr lang="en-US" baseline="0" dirty="0" smtClean="0"/>
          </a:p>
          <a:p>
            <a:r>
              <a:rPr lang="en-US" baseline="0" dirty="0" smtClean="0"/>
              <a:t>These represent the challenges of management in primary care, as well.</a:t>
            </a:r>
          </a:p>
        </p:txBody>
      </p:sp>
      <p:sp>
        <p:nvSpPr>
          <p:cNvPr id="4" name="Slide Number Placeholder 3"/>
          <p:cNvSpPr>
            <a:spLocks noGrp="1"/>
          </p:cNvSpPr>
          <p:nvPr>
            <p:ph type="sldNum" sz="quarter" idx="10"/>
          </p:nvPr>
        </p:nvSpPr>
        <p:spPr/>
        <p:txBody>
          <a:bodyPr/>
          <a:lstStyle/>
          <a:p>
            <a:fld id="{55AF8135-65AD-4F70-90CC-3973B02BFE10}" type="slidenum">
              <a:rPr lang="en-US" smtClean="0"/>
              <a:t>21</a:t>
            </a:fld>
            <a:endParaRPr lang="en-US"/>
          </a:p>
        </p:txBody>
      </p:sp>
    </p:spTree>
    <p:extLst>
      <p:ext uri="{BB962C8B-B14F-4D97-AF65-F5344CB8AC3E}">
        <p14:creationId xmlns:p14="http://schemas.microsoft.com/office/powerpoint/2010/main" val="57880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Denominator:  Veterans who received a comprehensive evaluation in FY2013</a:t>
            </a:r>
          </a:p>
          <a:p>
            <a:endParaRPr lang="en-US" dirty="0" smtClean="0"/>
          </a:p>
          <a:p>
            <a:r>
              <a:rPr lang="en-US" dirty="0" smtClean="0"/>
              <a:t>These are a concern for all veterans (40% are concerned about </a:t>
            </a:r>
            <a:r>
              <a:rPr lang="en-US" dirty="0" err="1" smtClean="0"/>
              <a:t>occ</a:t>
            </a:r>
            <a:r>
              <a:rPr lang="en-US" dirty="0" smtClean="0"/>
              <a:t>/</a:t>
            </a:r>
            <a:r>
              <a:rPr lang="en-US" dirty="0" err="1" smtClean="0"/>
              <a:t>env</a:t>
            </a:r>
            <a:r>
              <a:rPr lang="en-US" baseline="0" dirty="0" smtClean="0"/>
              <a:t> exposures)</a:t>
            </a:r>
            <a:endParaRPr lang="en-US" dirty="0"/>
          </a:p>
        </p:txBody>
      </p:sp>
      <p:sp>
        <p:nvSpPr>
          <p:cNvPr id="4" name="Slide Number Placeholder 3"/>
          <p:cNvSpPr>
            <a:spLocks noGrp="1"/>
          </p:cNvSpPr>
          <p:nvPr>
            <p:ph type="sldNum" sz="quarter" idx="10"/>
          </p:nvPr>
        </p:nvSpPr>
        <p:spPr/>
        <p:txBody>
          <a:bodyPr/>
          <a:lstStyle/>
          <a:p>
            <a:fld id="{55AF8135-65AD-4F70-90CC-3973B02BFE10}" type="slidenum">
              <a:rPr lang="en-US" smtClean="0"/>
              <a:t>22</a:t>
            </a:fld>
            <a:endParaRPr lang="en-US"/>
          </a:p>
        </p:txBody>
      </p:sp>
    </p:spTree>
    <p:extLst>
      <p:ext uri="{BB962C8B-B14F-4D97-AF65-F5344CB8AC3E}">
        <p14:creationId xmlns:p14="http://schemas.microsoft.com/office/powerpoint/2010/main" val="117107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24</a:t>
            </a:fld>
            <a:endParaRPr lang="en-US"/>
          </a:p>
        </p:txBody>
      </p:sp>
    </p:spTree>
    <p:extLst>
      <p:ext uri="{BB962C8B-B14F-4D97-AF65-F5344CB8AC3E}">
        <p14:creationId xmlns:p14="http://schemas.microsoft.com/office/powerpoint/2010/main" val="149977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to typical primary care ratings- in the 80’s. our group is typically more</a:t>
            </a:r>
            <a:r>
              <a:rPr lang="en-US" baseline="0" dirty="0" smtClean="0"/>
              <a:t> challenging.</a:t>
            </a:r>
          </a:p>
          <a:p>
            <a:endParaRPr lang="en-US" baseline="0" dirty="0" smtClean="0"/>
          </a:p>
          <a:p>
            <a:r>
              <a:rPr lang="en-US" baseline="0" dirty="0" smtClean="0"/>
              <a:t>Positive experiences are communicated via patient networks to national VSO leaders and advocates.</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27</a:t>
            </a:fld>
            <a:endParaRPr lang="en-US"/>
          </a:p>
        </p:txBody>
      </p:sp>
    </p:spTree>
    <p:extLst>
      <p:ext uri="{BB962C8B-B14F-4D97-AF65-F5344CB8AC3E}">
        <p14:creationId xmlns:p14="http://schemas.microsoft.com/office/powerpoint/2010/main" val="1567211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29</a:t>
            </a:fld>
            <a:endParaRPr lang="en-US"/>
          </a:p>
        </p:txBody>
      </p:sp>
    </p:spTree>
    <p:extLst>
      <p:ext uri="{BB962C8B-B14F-4D97-AF65-F5344CB8AC3E}">
        <p14:creationId xmlns:p14="http://schemas.microsoft.com/office/powerpoint/2010/main" val="349066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4CF731-85A7-4564-9073-01F046C7719E}" type="slidenum">
              <a:rPr lang="en-US" smtClean="0"/>
              <a:pPr>
                <a:defRPr/>
              </a:pPr>
              <a:t>31</a:t>
            </a:fld>
            <a:endParaRPr lang="en-US"/>
          </a:p>
        </p:txBody>
      </p:sp>
    </p:spTree>
    <p:extLst>
      <p:ext uri="{BB962C8B-B14F-4D97-AF65-F5344CB8AC3E}">
        <p14:creationId xmlns:p14="http://schemas.microsoft.com/office/powerpoint/2010/main" val="2371411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Leverage research $ more than 3:1 (HSRD standard for COE’s)</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32</a:t>
            </a:fld>
            <a:endParaRPr lang="en-US"/>
          </a:p>
        </p:txBody>
      </p:sp>
    </p:spTree>
    <p:extLst>
      <p:ext uri="{BB962C8B-B14F-4D97-AF65-F5344CB8AC3E}">
        <p14:creationId xmlns:p14="http://schemas.microsoft.com/office/powerpoint/2010/main" val="2563669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dirty="0" smtClean="0"/>
              <a:t>Follow the figure clockwise</a:t>
            </a:r>
            <a:r>
              <a:rPr lang="en-US" dirty="0" smtClean="0"/>
              <a:t>.  The WRIISC had</a:t>
            </a:r>
            <a:r>
              <a:rPr lang="en-US" baseline="0" dirty="0" smtClean="0"/>
              <a:t> a very successful research year.  We had</a:t>
            </a:r>
            <a:r>
              <a:rPr lang="en-US" dirty="0" smtClean="0"/>
              <a:t> 54 active</a:t>
            </a:r>
            <a:r>
              <a:rPr lang="en-US" baseline="0" dirty="0" smtClean="0"/>
              <a:t> protocols with over 1050 Veterans enrolled in those projects.  This has yield 40 presentations at (mostly) National conferences and 36 peer reviewed publications, many in high-impact and top specialty journals.  We are additionally proud to report that even in the intensely competitive grant funding climate, WRIISC researchers secured 14 new grants in FY13 and now almost 90% of our principal investigators have external funding as PI.  </a:t>
            </a:r>
            <a:endParaRPr lang="en-US" dirty="0" smtClean="0"/>
          </a:p>
        </p:txBody>
      </p:sp>
      <p:sp>
        <p:nvSpPr>
          <p:cNvPr id="4" name="Slide Number Placeholder 3"/>
          <p:cNvSpPr>
            <a:spLocks noGrp="1"/>
          </p:cNvSpPr>
          <p:nvPr>
            <p:ph type="sldNum" sz="quarter" idx="10"/>
          </p:nvPr>
        </p:nvSpPr>
        <p:spPr/>
        <p:txBody>
          <a:bodyPr/>
          <a:lstStyle/>
          <a:p>
            <a:fld id="{55AF8135-65AD-4F70-90CC-3973B02BFE10}" type="slidenum">
              <a:rPr lang="en-US" smtClean="0"/>
              <a:t>33</a:t>
            </a:fld>
            <a:endParaRPr lang="en-US"/>
          </a:p>
        </p:txBody>
      </p:sp>
    </p:spTree>
    <p:extLst>
      <p:ext uri="{BB962C8B-B14F-4D97-AF65-F5344CB8AC3E}">
        <p14:creationId xmlns:p14="http://schemas.microsoft.com/office/powerpoint/2010/main" val="134063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Success is achieved through the integration of these activities to enhance translation and dissemination of best practices and new knowledge.  </a:t>
            </a:r>
          </a:p>
          <a:p>
            <a:r>
              <a:rPr lang="en-US" dirty="0" smtClean="0"/>
              <a:t>Priority is given to highly prevalent or visible conditions attributed to military combat deployment and perceived by Veterans and their healthcare providers to degrade the health and function of Veterans.</a:t>
            </a:r>
          </a:p>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3</a:t>
            </a:fld>
            <a:endParaRPr lang="en-US"/>
          </a:p>
        </p:txBody>
      </p:sp>
    </p:spTree>
    <p:extLst>
      <p:ext uri="{BB962C8B-B14F-4D97-AF65-F5344CB8AC3E}">
        <p14:creationId xmlns:p14="http://schemas.microsoft.com/office/powerpoint/2010/main" val="2641103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2100 provider</a:t>
            </a:r>
            <a:r>
              <a:rPr lang="en-US" baseline="0" dirty="0" smtClean="0"/>
              <a:t> attendees at WRIISC education activities (e.g., webinars, train the trainer, fact sheets, website)</a:t>
            </a:r>
          </a:p>
          <a:p>
            <a:r>
              <a:rPr lang="en-US" baseline="0" dirty="0" smtClean="0"/>
              <a:t>Outreach presentations reached another 700</a:t>
            </a:r>
          </a:p>
          <a:p>
            <a:r>
              <a:rPr lang="en-US" baseline="0" dirty="0" smtClean="0"/>
              <a:t>National VSO leadership research update</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34</a:t>
            </a:fld>
            <a:endParaRPr lang="en-US"/>
          </a:p>
        </p:txBody>
      </p:sp>
    </p:spTree>
    <p:extLst>
      <p:ext uri="{BB962C8B-B14F-4D97-AF65-F5344CB8AC3E}">
        <p14:creationId xmlns:p14="http://schemas.microsoft.com/office/powerpoint/2010/main" val="1455409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36</a:t>
            </a:fld>
            <a:endParaRPr lang="en-US"/>
          </a:p>
        </p:txBody>
      </p:sp>
    </p:spTree>
    <p:extLst>
      <p:ext uri="{BB962C8B-B14F-4D97-AF65-F5344CB8AC3E}">
        <p14:creationId xmlns:p14="http://schemas.microsoft.com/office/powerpoint/2010/main" val="957812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Reuse, recycle, reformat</a:t>
            </a:r>
          </a:p>
          <a:p>
            <a:endParaRPr lang="en-US" dirty="0" smtClean="0"/>
          </a:p>
          <a:p>
            <a:r>
              <a:rPr lang="en-US" dirty="0" smtClean="0"/>
              <a:t>Exploring</a:t>
            </a:r>
            <a:r>
              <a:rPr lang="en-US" baseline="0" dirty="0" smtClean="0"/>
              <a:t> new ways to educate Veterans and family members.</a:t>
            </a:r>
          </a:p>
          <a:p>
            <a:endParaRPr lang="en-US" baseline="0" dirty="0" smtClean="0"/>
          </a:p>
          <a:p>
            <a:r>
              <a:rPr lang="en-US" baseline="0" dirty="0" smtClean="0"/>
              <a:t>Need to finely calibrate public education- we’re a referral center requiring an inter-facility consult from a VA provider.</a:t>
            </a:r>
          </a:p>
          <a:p>
            <a:endParaRPr lang="en-US" baseline="0" dirty="0" smtClean="0"/>
          </a:p>
          <a:p>
            <a:r>
              <a:rPr lang="en-US" baseline="0" dirty="0" smtClean="0"/>
              <a:t>Research updates to national VSO leadership.</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37</a:t>
            </a:fld>
            <a:endParaRPr lang="en-US"/>
          </a:p>
        </p:txBody>
      </p:sp>
    </p:spTree>
    <p:extLst>
      <p:ext uri="{BB962C8B-B14F-4D97-AF65-F5344CB8AC3E}">
        <p14:creationId xmlns:p14="http://schemas.microsoft.com/office/powerpoint/2010/main" val="2545202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4CF731-85A7-4564-9073-01F046C7719E}" type="slidenum">
              <a:rPr lang="en-US" smtClean="0"/>
              <a:pPr>
                <a:defRPr/>
              </a:pPr>
              <a:t>38</a:t>
            </a:fld>
            <a:endParaRPr lang="en-US"/>
          </a:p>
        </p:txBody>
      </p:sp>
    </p:spTree>
    <p:extLst>
      <p:ext uri="{BB962C8B-B14F-4D97-AF65-F5344CB8AC3E}">
        <p14:creationId xmlns:p14="http://schemas.microsoft.com/office/powerpoint/2010/main" val="3906579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VA Providers includes: </a:t>
            </a:r>
            <a:r>
              <a:rPr lang="en-US" sz="1200" kern="1200" dirty="0" smtClean="0">
                <a:solidFill>
                  <a:schemeClr val="tx1"/>
                </a:solidFill>
                <a:latin typeface="+mn-lt"/>
                <a:ea typeface="+mn-ea"/>
                <a:cs typeface="+mn-cs"/>
              </a:rPr>
              <a:t>physicians, OEF/OIF program </a:t>
            </a:r>
            <a:r>
              <a:rPr lang="en-US" sz="1200" kern="1200" dirty="0" err="1" smtClean="0">
                <a:solidFill>
                  <a:schemeClr val="tx1"/>
                </a:solidFill>
                <a:latin typeface="+mn-lt"/>
                <a:ea typeface="+mn-ea"/>
                <a:cs typeface="+mn-cs"/>
              </a:rPr>
              <a:t>coord</a:t>
            </a:r>
            <a:r>
              <a:rPr lang="en-US" sz="1200" kern="1200" dirty="0" smtClean="0">
                <a:solidFill>
                  <a:schemeClr val="tx1"/>
                </a:solidFill>
                <a:latin typeface="+mn-lt"/>
                <a:ea typeface="+mn-ea"/>
                <a:cs typeface="+mn-cs"/>
              </a:rPr>
              <a:t>; SW, Psych, nurses and NPs, and others. </a:t>
            </a:r>
          </a:p>
        </p:txBody>
      </p:sp>
      <p:sp>
        <p:nvSpPr>
          <p:cNvPr id="4" name="Slide Number Placeholder 3"/>
          <p:cNvSpPr>
            <a:spLocks noGrp="1"/>
          </p:cNvSpPr>
          <p:nvPr>
            <p:ph type="sldNum" sz="quarter" idx="10"/>
          </p:nvPr>
        </p:nvSpPr>
        <p:spPr/>
        <p:txBody>
          <a:bodyPr/>
          <a:lstStyle/>
          <a:p>
            <a:pPr>
              <a:defRPr/>
            </a:pPr>
            <a:fld id="{904CF731-85A7-4564-9073-01F046C7719E}" type="slidenum">
              <a:rPr lang="en-US" smtClean="0"/>
              <a:pPr>
                <a:defRPr/>
              </a:pPr>
              <a:t>39</a:t>
            </a:fld>
            <a:endParaRPr lang="en-US"/>
          </a:p>
        </p:txBody>
      </p:sp>
    </p:spTree>
    <p:extLst>
      <p:ext uri="{BB962C8B-B14F-4D97-AF65-F5344CB8AC3E}">
        <p14:creationId xmlns:p14="http://schemas.microsoft.com/office/powerpoint/2010/main" val="3825490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Fellows become WRIISC faculty, other med school</a:t>
            </a:r>
            <a:r>
              <a:rPr lang="en-US" baseline="0" dirty="0" smtClean="0"/>
              <a:t> faculty, clinicians.</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42</a:t>
            </a:fld>
            <a:endParaRPr lang="en-US"/>
          </a:p>
        </p:txBody>
      </p:sp>
    </p:spTree>
    <p:extLst>
      <p:ext uri="{BB962C8B-B14F-4D97-AF65-F5344CB8AC3E}">
        <p14:creationId xmlns:p14="http://schemas.microsoft.com/office/powerpoint/2010/main" val="203109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that there is nowhere else for these Veterans to get help</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44</a:t>
            </a:fld>
            <a:endParaRPr lang="en-US"/>
          </a:p>
        </p:txBody>
      </p:sp>
    </p:spTree>
    <p:extLst>
      <p:ext uri="{BB962C8B-B14F-4D97-AF65-F5344CB8AC3E}">
        <p14:creationId xmlns:p14="http://schemas.microsoft.com/office/powerpoint/2010/main" val="2105139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Tapped as subject matter experts, asked about clinical experience with certain topics of concern, partner</a:t>
            </a:r>
            <a:r>
              <a:rPr lang="en-US" baseline="0" dirty="0" smtClean="0"/>
              <a:t> to find solutions. Tangible extension of VACO.</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45</a:t>
            </a:fld>
            <a:endParaRPr lang="en-US"/>
          </a:p>
        </p:txBody>
      </p:sp>
    </p:spTree>
    <p:extLst>
      <p:ext uri="{BB962C8B-B14F-4D97-AF65-F5344CB8AC3E}">
        <p14:creationId xmlns:p14="http://schemas.microsoft.com/office/powerpoint/2010/main" val="2529627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47</a:t>
            </a:fld>
            <a:endParaRPr lang="en-US"/>
          </a:p>
        </p:txBody>
      </p:sp>
    </p:spTree>
    <p:extLst>
      <p:ext uri="{BB962C8B-B14F-4D97-AF65-F5344CB8AC3E}">
        <p14:creationId xmlns:p14="http://schemas.microsoft.com/office/powerpoint/2010/main" val="1000190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Better coordination of WRIISC sites- standardize</a:t>
            </a:r>
            <a:r>
              <a:rPr lang="en-US" baseline="0" dirty="0" smtClean="0"/>
              <a:t> core services/activities/processes/metrics. Complementary strengths.</a:t>
            </a:r>
          </a:p>
          <a:p>
            <a:endParaRPr lang="en-US" baseline="0" dirty="0" smtClean="0"/>
          </a:p>
          <a:p>
            <a:r>
              <a:rPr lang="en-US" baseline="0" dirty="0" smtClean="0"/>
              <a:t>Education- SCAN-ECHO, </a:t>
            </a:r>
            <a:r>
              <a:rPr lang="en-US" baseline="0" dirty="0" err="1" smtClean="0"/>
              <a:t>eConsults</a:t>
            </a:r>
            <a:r>
              <a:rPr lang="en-US" baseline="0" dirty="0" smtClean="0"/>
              <a:t>, integrate into PACT, mini-residencies</a:t>
            </a:r>
          </a:p>
          <a:p>
            <a:endParaRPr lang="en-US" baseline="0" dirty="0" smtClean="0"/>
          </a:p>
          <a:p>
            <a:r>
              <a:rPr lang="en-US" baseline="0" dirty="0" smtClean="0"/>
              <a:t>Identify better solutions to assess and address post-deployment health concerns (intake packet, burn pit registry self-assessment).</a:t>
            </a:r>
          </a:p>
          <a:p>
            <a:endParaRPr lang="en-US" baseline="0" dirty="0" smtClean="0"/>
          </a:p>
          <a:p>
            <a:r>
              <a:rPr lang="en-US" baseline="0" dirty="0" smtClean="0"/>
              <a:t>Data collection, management, analysis, interpretation and dissemination.</a:t>
            </a:r>
          </a:p>
          <a:p>
            <a:endParaRPr lang="en-US" baseline="0" dirty="0" smtClean="0"/>
          </a:p>
          <a:p>
            <a:r>
              <a:rPr lang="en-US" baseline="0" dirty="0" smtClean="0"/>
              <a:t>Build on existing relationships with PDICI, PACT/primary care, EHP, pulmonary</a:t>
            </a:r>
          </a:p>
          <a:p>
            <a:endParaRPr lang="en-US" baseline="0" dirty="0" smtClean="0"/>
          </a:p>
        </p:txBody>
      </p:sp>
      <p:sp>
        <p:nvSpPr>
          <p:cNvPr id="4" name="Slide Number Placeholder 3"/>
          <p:cNvSpPr>
            <a:spLocks noGrp="1"/>
          </p:cNvSpPr>
          <p:nvPr>
            <p:ph type="sldNum" sz="quarter" idx="10"/>
          </p:nvPr>
        </p:nvSpPr>
        <p:spPr/>
        <p:txBody>
          <a:bodyPr/>
          <a:lstStyle/>
          <a:p>
            <a:fld id="{53F4D534-49DF-4CCF-BE77-1288763D9B05}" type="slidenum">
              <a:rPr lang="en-US" smtClean="0"/>
              <a:t>50</a:t>
            </a:fld>
            <a:endParaRPr lang="en-US"/>
          </a:p>
        </p:txBody>
      </p:sp>
    </p:spTree>
    <p:extLst>
      <p:ext uri="{BB962C8B-B14F-4D97-AF65-F5344CB8AC3E}">
        <p14:creationId xmlns:p14="http://schemas.microsoft.com/office/powerpoint/2010/main" val="2620701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 105-368 directed VA to contract with the National Academy of Sciences (NAS) to develop a plan for establishing national centers for the study of war-related illnesses and post-deployment issues.</a:t>
            </a:r>
          </a:p>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4</a:t>
            </a:fld>
            <a:endParaRPr lang="en-US"/>
          </a:p>
        </p:txBody>
      </p:sp>
    </p:spTree>
    <p:extLst>
      <p:ext uri="{BB962C8B-B14F-4D97-AF65-F5344CB8AC3E}">
        <p14:creationId xmlns:p14="http://schemas.microsoft.com/office/powerpoint/2010/main" val="117349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work and collaborate- network- with PDICI, ORD, </a:t>
            </a:r>
            <a:r>
              <a:rPr lang="en-US" baseline="0" dirty="0" err="1" smtClean="0"/>
              <a:t>polytrauma</a:t>
            </a:r>
            <a:r>
              <a:rPr lang="en-US" baseline="0" dirty="0" smtClean="0"/>
              <a:t>/TBI, OEF/OIF case management, MH, EHP</a:t>
            </a:r>
            <a:endParaRPr lang="en-US" dirty="0" smtClean="0"/>
          </a:p>
        </p:txBody>
      </p:sp>
      <p:sp>
        <p:nvSpPr>
          <p:cNvPr id="4" name="Slide Number Placeholder 3"/>
          <p:cNvSpPr>
            <a:spLocks noGrp="1"/>
          </p:cNvSpPr>
          <p:nvPr>
            <p:ph type="sldNum" sz="quarter" idx="10"/>
          </p:nvPr>
        </p:nvSpPr>
        <p:spPr/>
        <p:txBody>
          <a:bodyPr/>
          <a:lstStyle/>
          <a:p>
            <a:fld id="{53F4D534-49DF-4CCF-BE77-1288763D9B05}" type="slidenum">
              <a:rPr lang="en-US" smtClean="0"/>
              <a:t>5</a:t>
            </a:fld>
            <a:endParaRPr lang="en-US"/>
          </a:p>
        </p:txBody>
      </p:sp>
    </p:spTree>
    <p:extLst>
      <p:ext uri="{BB962C8B-B14F-4D97-AF65-F5344CB8AC3E}">
        <p14:creationId xmlns:p14="http://schemas.microsoft.com/office/powerpoint/2010/main" val="2452706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6</a:t>
            </a:fld>
            <a:endParaRPr lang="en-US"/>
          </a:p>
        </p:txBody>
      </p:sp>
    </p:spTree>
    <p:extLst>
      <p:ext uri="{BB962C8B-B14F-4D97-AF65-F5344CB8AC3E}">
        <p14:creationId xmlns:p14="http://schemas.microsoft.com/office/powerpoint/2010/main" val="3280127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7</a:t>
            </a:fld>
            <a:endParaRPr lang="en-US"/>
          </a:p>
        </p:txBody>
      </p:sp>
    </p:spTree>
    <p:extLst>
      <p:ext uri="{BB962C8B-B14F-4D97-AF65-F5344CB8AC3E}">
        <p14:creationId xmlns:p14="http://schemas.microsoft.com/office/powerpoint/2010/main" val="133967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solidFill>
                  <a:srgbClr val="FF0000"/>
                </a:solidFill>
                <a:effectLst/>
              </a:rPr>
              <a:t>Complex &amp; unusual issues often presenting with non-specific symptoms with a paucity of supporting clinical research</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14</a:t>
            </a:fld>
            <a:endParaRPr lang="en-US"/>
          </a:p>
        </p:txBody>
      </p:sp>
    </p:spTree>
    <p:extLst>
      <p:ext uri="{BB962C8B-B14F-4D97-AF65-F5344CB8AC3E}">
        <p14:creationId xmlns:p14="http://schemas.microsoft.com/office/powerpoint/2010/main" val="1292647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Necessary for these complex patient with sometimes contentious</a:t>
            </a:r>
            <a:r>
              <a:rPr lang="en-US" baseline="0" dirty="0" smtClean="0"/>
              <a:t> relationships</a:t>
            </a:r>
            <a:endParaRPr lang="en-US" dirty="0"/>
          </a:p>
        </p:txBody>
      </p:sp>
      <p:sp>
        <p:nvSpPr>
          <p:cNvPr id="4" name="Slide Number Placeholder 3"/>
          <p:cNvSpPr>
            <a:spLocks noGrp="1"/>
          </p:cNvSpPr>
          <p:nvPr>
            <p:ph type="sldNum" sz="quarter" idx="10"/>
          </p:nvPr>
        </p:nvSpPr>
        <p:spPr/>
        <p:txBody>
          <a:bodyPr/>
          <a:lstStyle/>
          <a:p>
            <a:fld id="{53F4D534-49DF-4CCF-BE77-1288763D9B05}" type="slidenum">
              <a:rPr lang="en-US" smtClean="0"/>
              <a:t>17</a:t>
            </a:fld>
            <a:endParaRPr lang="en-US"/>
          </a:p>
        </p:txBody>
      </p:sp>
    </p:spTree>
    <p:extLst>
      <p:ext uri="{BB962C8B-B14F-4D97-AF65-F5344CB8AC3E}">
        <p14:creationId xmlns:p14="http://schemas.microsoft.com/office/powerpoint/2010/main" val="3119286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04440-FCB9-482D-A3D2-DDE650D2BB8D}" type="slidenum">
              <a:rPr lang="en-US" smtClean="0"/>
              <a:pPr/>
              <a:t>18</a:t>
            </a:fld>
            <a:endParaRPr lang="en-US" smtClean="0"/>
          </a:p>
        </p:txBody>
      </p:sp>
    </p:spTree>
    <p:extLst>
      <p:ext uri="{BB962C8B-B14F-4D97-AF65-F5344CB8AC3E}">
        <p14:creationId xmlns:p14="http://schemas.microsoft.com/office/powerpoint/2010/main" val="14317138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42" name="Group 241"/>
          <p:cNvGrpSpPr/>
          <p:nvPr userDrawn="1"/>
        </p:nvGrpSpPr>
        <p:grpSpPr>
          <a:xfrm>
            <a:off x="-533400" y="-457200"/>
            <a:ext cx="10744200" cy="8077200"/>
            <a:chOff x="-533400" y="-457200"/>
            <a:chExt cx="10744200" cy="8077200"/>
          </a:xfrm>
        </p:grpSpPr>
        <p:grpSp>
          <p:nvGrpSpPr>
            <p:cNvPr id="243" name="Group 197"/>
            <p:cNvGrpSpPr/>
            <p:nvPr userDrawn="1"/>
          </p:nvGrpSpPr>
          <p:grpSpPr>
            <a:xfrm>
              <a:off x="-533400" y="-457200"/>
              <a:ext cx="10744200" cy="8077200"/>
              <a:chOff x="-533400" y="-457200"/>
              <a:chExt cx="10744200" cy="8077200"/>
            </a:xfrm>
          </p:grpSpPr>
          <p:sp>
            <p:nvSpPr>
              <p:cNvPr id="475" name="Oval 474"/>
              <p:cNvSpPr/>
              <p:nvPr userDrawn="1"/>
            </p:nvSpPr>
            <p:spPr>
              <a:xfrm>
                <a:off x="0" y="0"/>
                <a:ext cx="3505200" cy="35052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470" name="Oval 469"/>
              <p:cNvSpPr/>
              <p:nvPr userDrawn="1"/>
            </p:nvSpPr>
            <p:spPr>
              <a:xfrm>
                <a:off x="5867400" y="609600"/>
                <a:ext cx="3505200" cy="35052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471" name="Oval 4"/>
              <p:cNvSpPr/>
              <p:nvPr userDrawn="1"/>
            </p:nvSpPr>
            <p:spPr>
              <a:xfrm>
                <a:off x="2057400" y="-457200"/>
                <a:ext cx="5715000" cy="57150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472" name="Oval 471"/>
              <p:cNvSpPr/>
              <p:nvPr userDrawn="1"/>
            </p:nvSpPr>
            <p:spPr>
              <a:xfrm>
                <a:off x="2438400" y="3200400"/>
                <a:ext cx="4419600" cy="4419600"/>
              </a:xfrm>
              <a:prstGeom prst="ellipse">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473" name="Oval 472"/>
              <p:cNvSpPr/>
              <p:nvPr userDrawn="1"/>
            </p:nvSpPr>
            <p:spPr>
              <a:xfrm>
                <a:off x="6248400" y="2514600"/>
                <a:ext cx="3962400" cy="39624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474" name="Oval 473"/>
              <p:cNvSpPr/>
              <p:nvPr userDrawn="1"/>
            </p:nvSpPr>
            <p:spPr>
              <a:xfrm>
                <a:off x="-533400" y="2362200"/>
                <a:ext cx="4648200" cy="4648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grpSp>
          <p:nvGrpSpPr>
            <p:cNvPr id="244" name="Group 834"/>
            <p:cNvGrpSpPr/>
            <p:nvPr userDrawn="1"/>
          </p:nvGrpSpPr>
          <p:grpSpPr>
            <a:xfrm>
              <a:off x="0" y="4233335"/>
              <a:ext cx="9186332" cy="2319865"/>
              <a:chOff x="0" y="4233335"/>
              <a:chExt cx="9186332" cy="2319865"/>
            </a:xfrm>
            <a:gradFill>
              <a:gsLst>
                <a:gs pos="50000">
                  <a:schemeClr val="bg1">
                    <a:alpha val="37000"/>
                  </a:schemeClr>
                </a:gs>
                <a:gs pos="100000">
                  <a:schemeClr val="bg1">
                    <a:alpha val="48000"/>
                  </a:schemeClr>
                </a:gs>
              </a:gsLst>
              <a:lin ang="5400000" scaled="0"/>
            </a:gradFill>
          </p:grpSpPr>
          <p:sp>
            <p:nvSpPr>
              <p:cNvPr id="390" name="5-Point Star 389"/>
              <p:cNvSpPr/>
              <p:nvPr userDrawn="1"/>
            </p:nvSpPr>
            <p:spPr>
              <a:xfrm>
                <a:off x="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5-Point Star 390"/>
              <p:cNvSpPr/>
              <p:nvPr userDrawn="1"/>
            </p:nvSpPr>
            <p:spPr>
              <a:xfrm>
                <a:off x="25649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5-Point Star 391"/>
              <p:cNvSpPr/>
              <p:nvPr userDrawn="1"/>
            </p:nvSpPr>
            <p:spPr>
              <a:xfrm>
                <a:off x="51298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5-Point Star 392"/>
              <p:cNvSpPr/>
              <p:nvPr userDrawn="1"/>
            </p:nvSpPr>
            <p:spPr>
              <a:xfrm>
                <a:off x="76947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5-Point Star 393"/>
              <p:cNvSpPr/>
              <p:nvPr userDrawn="1"/>
            </p:nvSpPr>
            <p:spPr>
              <a:xfrm>
                <a:off x="102596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5-Point Star 394"/>
              <p:cNvSpPr/>
              <p:nvPr userDrawn="1"/>
            </p:nvSpPr>
            <p:spPr>
              <a:xfrm>
                <a:off x="128245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5-Point Star 395"/>
              <p:cNvSpPr/>
              <p:nvPr userDrawn="1"/>
            </p:nvSpPr>
            <p:spPr>
              <a:xfrm>
                <a:off x="153894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5-Point Star 396"/>
              <p:cNvSpPr/>
              <p:nvPr userDrawn="1"/>
            </p:nvSpPr>
            <p:spPr>
              <a:xfrm>
                <a:off x="179543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5-Point Star 397"/>
              <p:cNvSpPr/>
              <p:nvPr userDrawn="1"/>
            </p:nvSpPr>
            <p:spPr>
              <a:xfrm>
                <a:off x="205192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5-Point Star 398"/>
              <p:cNvSpPr/>
              <p:nvPr userDrawn="1"/>
            </p:nvSpPr>
            <p:spPr>
              <a:xfrm>
                <a:off x="230841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5-Point Star 399"/>
              <p:cNvSpPr/>
              <p:nvPr userDrawn="1"/>
            </p:nvSpPr>
            <p:spPr>
              <a:xfrm>
                <a:off x="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5-Point Star 400"/>
              <p:cNvSpPr/>
              <p:nvPr userDrawn="1"/>
            </p:nvSpPr>
            <p:spPr>
              <a:xfrm>
                <a:off x="25649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5-Point Star 401"/>
              <p:cNvSpPr/>
              <p:nvPr userDrawn="1"/>
            </p:nvSpPr>
            <p:spPr>
              <a:xfrm>
                <a:off x="51298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5-Point Star 402"/>
              <p:cNvSpPr/>
              <p:nvPr userDrawn="1"/>
            </p:nvSpPr>
            <p:spPr>
              <a:xfrm>
                <a:off x="76947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5-Point Star 403"/>
              <p:cNvSpPr/>
              <p:nvPr userDrawn="1"/>
            </p:nvSpPr>
            <p:spPr>
              <a:xfrm>
                <a:off x="102596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5-Point Star 404"/>
              <p:cNvSpPr/>
              <p:nvPr userDrawn="1"/>
            </p:nvSpPr>
            <p:spPr>
              <a:xfrm>
                <a:off x="128245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5-Point Star 405"/>
              <p:cNvSpPr/>
              <p:nvPr userDrawn="1"/>
            </p:nvSpPr>
            <p:spPr>
              <a:xfrm>
                <a:off x="153894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5-Point Star 406"/>
              <p:cNvSpPr/>
              <p:nvPr userDrawn="1"/>
            </p:nvSpPr>
            <p:spPr>
              <a:xfrm>
                <a:off x="179543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5-Point Star 407"/>
              <p:cNvSpPr/>
              <p:nvPr userDrawn="1"/>
            </p:nvSpPr>
            <p:spPr>
              <a:xfrm>
                <a:off x="205192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5-Point Star 408"/>
              <p:cNvSpPr/>
              <p:nvPr userDrawn="1"/>
            </p:nvSpPr>
            <p:spPr>
              <a:xfrm>
                <a:off x="230841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5-Point Star 409"/>
              <p:cNvSpPr/>
              <p:nvPr userDrawn="1"/>
            </p:nvSpPr>
            <p:spPr>
              <a:xfrm>
                <a:off x="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5-Point Star 410"/>
              <p:cNvSpPr/>
              <p:nvPr userDrawn="1"/>
            </p:nvSpPr>
            <p:spPr>
              <a:xfrm>
                <a:off x="2564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5-Point Star 411"/>
              <p:cNvSpPr/>
              <p:nvPr userDrawn="1"/>
            </p:nvSpPr>
            <p:spPr>
              <a:xfrm>
                <a:off x="5129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5-Point Star 412"/>
              <p:cNvSpPr/>
              <p:nvPr userDrawn="1"/>
            </p:nvSpPr>
            <p:spPr>
              <a:xfrm>
                <a:off x="7694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5-Point Star 413"/>
              <p:cNvSpPr/>
              <p:nvPr userDrawn="1"/>
            </p:nvSpPr>
            <p:spPr>
              <a:xfrm>
                <a:off x="10259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5-Point Star 414"/>
              <p:cNvSpPr/>
              <p:nvPr userDrawn="1"/>
            </p:nvSpPr>
            <p:spPr>
              <a:xfrm>
                <a:off x="12824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5-Point Star 415"/>
              <p:cNvSpPr/>
              <p:nvPr userDrawn="1"/>
            </p:nvSpPr>
            <p:spPr>
              <a:xfrm>
                <a:off x="15389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5-Point Star 416"/>
              <p:cNvSpPr/>
              <p:nvPr userDrawn="1"/>
            </p:nvSpPr>
            <p:spPr>
              <a:xfrm>
                <a:off x="17954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5-Point Star 417"/>
              <p:cNvSpPr/>
              <p:nvPr userDrawn="1"/>
            </p:nvSpPr>
            <p:spPr>
              <a:xfrm>
                <a:off x="20519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5-Point Star 418"/>
              <p:cNvSpPr/>
              <p:nvPr userDrawn="1"/>
            </p:nvSpPr>
            <p:spPr>
              <a:xfrm>
                <a:off x="23084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5-Point Star 419"/>
              <p:cNvSpPr/>
              <p:nvPr userDrawn="1"/>
            </p:nvSpPr>
            <p:spPr>
              <a:xfrm>
                <a:off x="25649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5-Point Star 420"/>
              <p:cNvSpPr/>
              <p:nvPr userDrawn="1"/>
            </p:nvSpPr>
            <p:spPr>
              <a:xfrm>
                <a:off x="28213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5-Point Star 421"/>
              <p:cNvSpPr/>
              <p:nvPr userDrawn="1"/>
            </p:nvSpPr>
            <p:spPr>
              <a:xfrm>
                <a:off x="30778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5-Point Star 422"/>
              <p:cNvSpPr/>
              <p:nvPr userDrawn="1"/>
            </p:nvSpPr>
            <p:spPr>
              <a:xfrm>
                <a:off x="33343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5-Point Star 423"/>
              <p:cNvSpPr/>
              <p:nvPr userDrawn="1"/>
            </p:nvSpPr>
            <p:spPr>
              <a:xfrm>
                <a:off x="35908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5-Point Star 424"/>
              <p:cNvSpPr/>
              <p:nvPr userDrawn="1"/>
            </p:nvSpPr>
            <p:spPr>
              <a:xfrm>
                <a:off x="38473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5-Point Star 425"/>
              <p:cNvSpPr/>
              <p:nvPr userDrawn="1"/>
            </p:nvSpPr>
            <p:spPr>
              <a:xfrm>
                <a:off x="41038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5-Point Star 426"/>
              <p:cNvSpPr/>
              <p:nvPr userDrawn="1"/>
            </p:nvSpPr>
            <p:spPr>
              <a:xfrm>
                <a:off x="43603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5-Point Star 427"/>
              <p:cNvSpPr/>
              <p:nvPr userDrawn="1"/>
            </p:nvSpPr>
            <p:spPr>
              <a:xfrm>
                <a:off x="46168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5-Point Star 428"/>
              <p:cNvSpPr/>
              <p:nvPr userDrawn="1"/>
            </p:nvSpPr>
            <p:spPr>
              <a:xfrm>
                <a:off x="48733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5-Point Star 429"/>
              <p:cNvSpPr/>
              <p:nvPr userDrawn="1"/>
            </p:nvSpPr>
            <p:spPr>
              <a:xfrm>
                <a:off x="51298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5-Point Star 430"/>
              <p:cNvSpPr/>
              <p:nvPr userDrawn="1"/>
            </p:nvSpPr>
            <p:spPr>
              <a:xfrm>
                <a:off x="53862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5-Point Star 431"/>
              <p:cNvSpPr/>
              <p:nvPr userDrawn="1"/>
            </p:nvSpPr>
            <p:spPr>
              <a:xfrm>
                <a:off x="56427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5-Point Star 432"/>
              <p:cNvSpPr/>
              <p:nvPr userDrawn="1"/>
            </p:nvSpPr>
            <p:spPr>
              <a:xfrm>
                <a:off x="58992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5-Point Star 433"/>
              <p:cNvSpPr/>
              <p:nvPr userDrawn="1"/>
            </p:nvSpPr>
            <p:spPr>
              <a:xfrm>
                <a:off x="61557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5-Point Star 434"/>
              <p:cNvSpPr/>
              <p:nvPr userDrawn="1"/>
            </p:nvSpPr>
            <p:spPr>
              <a:xfrm>
                <a:off x="64122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5-Point Star 435"/>
              <p:cNvSpPr/>
              <p:nvPr userDrawn="1"/>
            </p:nvSpPr>
            <p:spPr>
              <a:xfrm>
                <a:off x="66687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5-Point Star 436"/>
              <p:cNvSpPr/>
              <p:nvPr userDrawn="1"/>
            </p:nvSpPr>
            <p:spPr>
              <a:xfrm>
                <a:off x="69252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5-Point Star 437"/>
              <p:cNvSpPr/>
              <p:nvPr userDrawn="1"/>
            </p:nvSpPr>
            <p:spPr>
              <a:xfrm>
                <a:off x="71817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5-Point Star 438"/>
              <p:cNvSpPr/>
              <p:nvPr userDrawn="1"/>
            </p:nvSpPr>
            <p:spPr>
              <a:xfrm>
                <a:off x="74382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5-Point Star 439"/>
              <p:cNvSpPr/>
              <p:nvPr userDrawn="1"/>
            </p:nvSpPr>
            <p:spPr>
              <a:xfrm>
                <a:off x="76947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5-Point Star 440"/>
              <p:cNvSpPr/>
              <p:nvPr userDrawn="1"/>
            </p:nvSpPr>
            <p:spPr>
              <a:xfrm>
                <a:off x="79511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5-Point Star 441"/>
              <p:cNvSpPr/>
              <p:nvPr userDrawn="1"/>
            </p:nvSpPr>
            <p:spPr>
              <a:xfrm>
                <a:off x="82076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5-Point Star 442"/>
              <p:cNvSpPr/>
              <p:nvPr userDrawn="1"/>
            </p:nvSpPr>
            <p:spPr>
              <a:xfrm>
                <a:off x="84641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5-Point Star 443"/>
              <p:cNvSpPr/>
              <p:nvPr userDrawn="1"/>
            </p:nvSpPr>
            <p:spPr>
              <a:xfrm>
                <a:off x="8720665"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5-Point Star 444"/>
              <p:cNvSpPr/>
              <p:nvPr userDrawn="1"/>
            </p:nvSpPr>
            <p:spPr>
              <a:xfrm>
                <a:off x="8973498"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5-Point Star 445"/>
              <p:cNvSpPr/>
              <p:nvPr userDrawn="1"/>
            </p:nvSpPr>
            <p:spPr>
              <a:xfrm>
                <a:off x="820768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5-Point Star 446"/>
              <p:cNvSpPr/>
              <p:nvPr userDrawn="1"/>
            </p:nvSpPr>
            <p:spPr>
              <a:xfrm>
                <a:off x="846417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5-Point Star 447"/>
              <p:cNvSpPr/>
              <p:nvPr userDrawn="1"/>
            </p:nvSpPr>
            <p:spPr>
              <a:xfrm>
                <a:off x="8720665"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5-Point Star 448"/>
              <p:cNvSpPr/>
              <p:nvPr userDrawn="1"/>
            </p:nvSpPr>
            <p:spPr>
              <a:xfrm>
                <a:off x="8973498"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5-Point Star 449"/>
              <p:cNvSpPr/>
              <p:nvPr userDrawn="1"/>
            </p:nvSpPr>
            <p:spPr>
              <a:xfrm>
                <a:off x="820768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5-Point Star 450"/>
              <p:cNvSpPr/>
              <p:nvPr userDrawn="1"/>
            </p:nvSpPr>
            <p:spPr>
              <a:xfrm>
                <a:off x="846417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5-Point Star 451"/>
              <p:cNvSpPr/>
              <p:nvPr userDrawn="1"/>
            </p:nvSpPr>
            <p:spPr>
              <a:xfrm>
                <a:off x="8720665"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5-Point Star 452"/>
              <p:cNvSpPr/>
              <p:nvPr userDrawn="1"/>
            </p:nvSpPr>
            <p:spPr>
              <a:xfrm>
                <a:off x="8973498"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5-Point Star 453"/>
              <p:cNvSpPr/>
              <p:nvPr userDrawn="1"/>
            </p:nvSpPr>
            <p:spPr>
              <a:xfrm>
                <a:off x="820768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5-Point Star 454"/>
              <p:cNvSpPr/>
              <p:nvPr userDrawn="1"/>
            </p:nvSpPr>
            <p:spPr>
              <a:xfrm>
                <a:off x="846417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5-Point Star 455"/>
              <p:cNvSpPr/>
              <p:nvPr userDrawn="1"/>
            </p:nvSpPr>
            <p:spPr>
              <a:xfrm>
                <a:off x="8720665"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5-Point Star 456"/>
              <p:cNvSpPr/>
              <p:nvPr userDrawn="1"/>
            </p:nvSpPr>
            <p:spPr>
              <a:xfrm>
                <a:off x="8973498"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5-Point Star 457"/>
              <p:cNvSpPr/>
              <p:nvPr userDrawn="1"/>
            </p:nvSpPr>
            <p:spPr>
              <a:xfrm>
                <a:off x="820768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5-Point Star 458"/>
              <p:cNvSpPr/>
              <p:nvPr userDrawn="1"/>
            </p:nvSpPr>
            <p:spPr>
              <a:xfrm>
                <a:off x="846417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5-Point Star 459"/>
              <p:cNvSpPr/>
              <p:nvPr userDrawn="1"/>
            </p:nvSpPr>
            <p:spPr>
              <a:xfrm>
                <a:off x="8720665"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5-Point Star 460"/>
              <p:cNvSpPr/>
              <p:nvPr userDrawn="1"/>
            </p:nvSpPr>
            <p:spPr>
              <a:xfrm>
                <a:off x="8973498"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5-Point Star 461"/>
              <p:cNvSpPr/>
              <p:nvPr userDrawn="1"/>
            </p:nvSpPr>
            <p:spPr>
              <a:xfrm>
                <a:off x="820768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5-Point Star 462"/>
              <p:cNvSpPr/>
              <p:nvPr userDrawn="1"/>
            </p:nvSpPr>
            <p:spPr>
              <a:xfrm>
                <a:off x="846417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5-Point Star 463"/>
              <p:cNvSpPr/>
              <p:nvPr userDrawn="1"/>
            </p:nvSpPr>
            <p:spPr>
              <a:xfrm>
                <a:off x="8720665"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5-Point Star 464"/>
              <p:cNvSpPr/>
              <p:nvPr userDrawn="1"/>
            </p:nvSpPr>
            <p:spPr>
              <a:xfrm>
                <a:off x="8973498"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5-Point Star 465"/>
              <p:cNvSpPr/>
              <p:nvPr userDrawn="1"/>
            </p:nvSpPr>
            <p:spPr>
              <a:xfrm>
                <a:off x="820768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5-Point Star 466"/>
              <p:cNvSpPr/>
              <p:nvPr userDrawn="1"/>
            </p:nvSpPr>
            <p:spPr>
              <a:xfrm>
                <a:off x="846417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5-Point Star 467"/>
              <p:cNvSpPr/>
              <p:nvPr userDrawn="1"/>
            </p:nvSpPr>
            <p:spPr>
              <a:xfrm>
                <a:off x="8720665"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5-Point Star 468"/>
              <p:cNvSpPr/>
              <p:nvPr userDrawn="1"/>
            </p:nvSpPr>
            <p:spPr>
              <a:xfrm>
                <a:off x="8973498"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833"/>
            <p:cNvGrpSpPr/>
            <p:nvPr userDrawn="1"/>
          </p:nvGrpSpPr>
          <p:grpSpPr>
            <a:xfrm>
              <a:off x="-42332" y="0"/>
              <a:ext cx="9186332" cy="974838"/>
              <a:chOff x="-42332" y="0"/>
              <a:chExt cx="9186332" cy="974838"/>
            </a:xfrm>
            <a:gradFill>
              <a:gsLst>
                <a:gs pos="50000">
                  <a:schemeClr val="bg1">
                    <a:alpha val="24000"/>
                  </a:schemeClr>
                </a:gs>
                <a:gs pos="100000">
                  <a:schemeClr val="bg1">
                    <a:alpha val="12000"/>
                  </a:schemeClr>
                </a:gs>
              </a:gsLst>
              <a:lin ang="5400000" scaled="0"/>
            </a:gradFill>
          </p:grpSpPr>
          <p:sp>
            <p:nvSpPr>
              <p:cNvPr id="246" name="5-Point Star 245"/>
              <p:cNvSpPr/>
              <p:nvPr userDrawn="1"/>
            </p:nvSpPr>
            <p:spPr>
              <a:xfrm>
                <a:off x="-42332"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5-Point Star 246"/>
              <p:cNvSpPr/>
              <p:nvPr userDrawn="1"/>
            </p:nvSpPr>
            <p:spPr>
              <a:xfrm>
                <a:off x="2141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5-Point Star 247"/>
              <p:cNvSpPr/>
              <p:nvPr userDrawn="1"/>
            </p:nvSpPr>
            <p:spPr>
              <a:xfrm>
                <a:off x="4706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5-Point Star 248"/>
              <p:cNvSpPr/>
              <p:nvPr userDrawn="1"/>
            </p:nvSpPr>
            <p:spPr>
              <a:xfrm>
                <a:off x="7271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5-Point Star 249"/>
              <p:cNvSpPr/>
              <p:nvPr userDrawn="1"/>
            </p:nvSpPr>
            <p:spPr>
              <a:xfrm>
                <a:off x="9836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5-Point Star 250"/>
              <p:cNvSpPr/>
              <p:nvPr userDrawn="1"/>
            </p:nvSpPr>
            <p:spPr>
              <a:xfrm>
                <a:off x="12401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5-Point Star 251"/>
              <p:cNvSpPr/>
              <p:nvPr userDrawn="1"/>
            </p:nvSpPr>
            <p:spPr>
              <a:xfrm>
                <a:off x="14966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5-Point Star 252"/>
              <p:cNvSpPr/>
              <p:nvPr userDrawn="1"/>
            </p:nvSpPr>
            <p:spPr>
              <a:xfrm>
                <a:off x="17530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5-Point Star 253"/>
              <p:cNvSpPr/>
              <p:nvPr userDrawn="1"/>
            </p:nvSpPr>
            <p:spPr>
              <a:xfrm>
                <a:off x="20095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5-Point Star 254"/>
              <p:cNvSpPr/>
              <p:nvPr userDrawn="1"/>
            </p:nvSpPr>
            <p:spPr>
              <a:xfrm>
                <a:off x="22660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5-Point Star 255"/>
              <p:cNvSpPr/>
              <p:nvPr userDrawn="1"/>
            </p:nvSpPr>
            <p:spPr>
              <a:xfrm>
                <a:off x="25225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5-Point Star 256"/>
              <p:cNvSpPr/>
              <p:nvPr userDrawn="1"/>
            </p:nvSpPr>
            <p:spPr>
              <a:xfrm>
                <a:off x="27790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5-Point Star 257"/>
              <p:cNvSpPr/>
              <p:nvPr userDrawn="1"/>
            </p:nvSpPr>
            <p:spPr>
              <a:xfrm>
                <a:off x="30355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5-Point Star 258"/>
              <p:cNvSpPr/>
              <p:nvPr userDrawn="1"/>
            </p:nvSpPr>
            <p:spPr>
              <a:xfrm>
                <a:off x="32920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5-Point Star 259"/>
              <p:cNvSpPr/>
              <p:nvPr userDrawn="1"/>
            </p:nvSpPr>
            <p:spPr>
              <a:xfrm>
                <a:off x="35485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5-Point Star 260"/>
              <p:cNvSpPr/>
              <p:nvPr userDrawn="1"/>
            </p:nvSpPr>
            <p:spPr>
              <a:xfrm>
                <a:off x="38050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5-Point Star 261"/>
              <p:cNvSpPr/>
              <p:nvPr userDrawn="1"/>
            </p:nvSpPr>
            <p:spPr>
              <a:xfrm>
                <a:off x="40615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5-Point Star 262"/>
              <p:cNvSpPr/>
              <p:nvPr userDrawn="1"/>
            </p:nvSpPr>
            <p:spPr>
              <a:xfrm>
                <a:off x="43179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5-Point Star 263"/>
              <p:cNvSpPr/>
              <p:nvPr userDrawn="1"/>
            </p:nvSpPr>
            <p:spPr>
              <a:xfrm>
                <a:off x="45744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5-Point Star 264"/>
              <p:cNvSpPr/>
              <p:nvPr userDrawn="1"/>
            </p:nvSpPr>
            <p:spPr>
              <a:xfrm>
                <a:off x="48309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5-Point Star 265"/>
              <p:cNvSpPr/>
              <p:nvPr userDrawn="1"/>
            </p:nvSpPr>
            <p:spPr>
              <a:xfrm>
                <a:off x="50874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5-Point Star 266"/>
              <p:cNvSpPr/>
              <p:nvPr userDrawn="1"/>
            </p:nvSpPr>
            <p:spPr>
              <a:xfrm>
                <a:off x="53439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5-Point Star 267"/>
              <p:cNvSpPr/>
              <p:nvPr userDrawn="1"/>
            </p:nvSpPr>
            <p:spPr>
              <a:xfrm>
                <a:off x="56004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5-Point Star 268"/>
              <p:cNvSpPr/>
              <p:nvPr userDrawn="1"/>
            </p:nvSpPr>
            <p:spPr>
              <a:xfrm>
                <a:off x="58569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5-Point Star 269"/>
              <p:cNvSpPr/>
              <p:nvPr userDrawn="1"/>
            </p:nvSpPr>
            <p:spPr>
              <a:xfrm>
                <a:off x="61134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5-Point Star 270"/>
              <p:cNvSpPr/>
              <p:nvPr userDrawn="1"/>
            </p:nvSpPr>
            <p:spPr>
              <a:xfrm>
                <a:off x="63699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5-Point Star 271"/>
              <p:cNvSpPr/>
              <p:nvPr userDrawn="1"/>
            </p:nvSpPr>
            <p:spPr>
              <a:xfrm>
                <a:off x="66264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5-Point Star 272"/>
              <p:cNvSpPr/>
              <p:nvPr userDrawn="1"/>
            </p:nvSpPr>
            <p:spPr>
              <a:xfrm>
                <a:off x="68828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5-Point Star 273"/>
              <p:cNvSpPr/>
              <p:nvPr userDrawn="1"/>
            </p:nvSpPr>
            <p:spPr>
              <a:xfrm>
                <a:off x="71393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5-Point Star 274"/>
              <p:cNvSpPr/>
              <p:nvPr userDrawn="1"/>
            </p:nvSpPr>
            <p:spPr>
              <a:xfrm>
                <a:off x="73958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5-Point Star 275"/>
              <p:cNvSpPr/>
              <p:nvPr userDrawn="1"/>
            </p:nvSpPr>
            <p:spPr>
              <a:xfrm>
                <a:off x="76523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5-Point Star 276"/>
              <p:cNvSpPr/>
              <p:nvPr userDrawn="1"/>
            </p:nvSpPr>
            <p:spPr>
              <a:xfrm>
                <a:off x="79088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5-Point Star 277"/>
              <p:cNvSpPr/>
              <p:nvPr userDrawn="1"/>
            </p:nvSpPr>
            <p:spPr>
              <a:xfrm>
                <a:off x="81653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5-Point Star 278"/>
              <p:cNvSpPr/>
              <p:nvPr userDrawn="1"/>
            </p:nvSpPr>
            <p:spPr>
              <a:xfrm>
                <a:off x="84218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5-Point Star 279"/>
              <p:cNvSpPr/>
              <p:nvPr userDrawn="1"/>
            </p:nvSpPr>
            <p:spPr>
              <a:xfrm>
                <a:off x="8678333"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5-Point Star 280"/>
              <p:cNvSpPr/>
              <p:nvPr userDrawn="1"/>
            </p:nvSpPr>
            <p:spPr>
              <a:xfrm>
                <a:off x="8931166"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5-Point Star 281"/>
              <p:cNvSpPr/>
              <p:nvPr userDrawn="1"/>
            </p:nvSpPr>
            <p:spPr>
              <a:xfrm>
                <a:off x="-42332"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5-Point Star 282"/>
              <p:cNvSpPr/>
              <p:nvPr userDrawn="1"/>
            </p:nvSpPr>
            <p:spPr>
              <a:xfrm>
                <a:off x="2141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5-Point Star 283"/>
              <p:cNvSpPr/>
              <p:nvPr userDrawn="1"/>
            </p:nvSpPr>
            <p:spPr>
              <a:xfrm>
                <a:off x="4706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5-Point Star 284"/>
              <p:cNvSpPr/>
              <p:nvPr userDrawn="1"/>
            </p:nvSpPr>
            <p:spPr>
              <a:xfrm>
                <a:off x="7271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5-Point Star 285"/>
              <p:cNvSpPr/>
              <p:nvPr userDrawn="1"/>
            </p:nvSpPr>
            <p:spPr>
              <a:xfrm>
                <a:off x="9836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5-Point Star 286"/>
              <p:cNvSpPr/>
              <p:nvPr userDrawn="1"/>
            </p:nvSpPr>
            <p:spPr>
              <a:xfrm>
                <a:off x="12401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5-Point Star 287"/>
              <p:cNvSpPr/>
              <p:nvPr userDrawn="1"/>
            </p:nvSpPr>
            <p:spPr>
              <a:xfrm>
                <a:off x="14966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5-Point Star 288"/>
              <p:cNvSpPr/>
              <p:nvPr userDrawn="1"/>
            </p:nvSpPr>
            <p:spPr>
              <a:xfrm>
                <a:off x="17530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5-Point Star 289"/>
              <p:cNvSpPr/>
              <p:nvPr userDrawn="1"/>
            </p:nvSpPr>
            <p:spPr>
              <a:xfrm>
                <a:off x="20095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5-Point Star 290"/>
              <p:cNvSpPr/>
              <p:nvPr userDrawn="1"/>
            </p:nvSpPr>
            <p:spPr>
              <a:xfrm>
                <a:off x="22660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5-Point Star 291"/>
              <p:cNvSpPr/>
              <p:nvPr userDrawn="1"/>
            </p:nvSpPr>
            <p:spPr>
              <a:xfrm>
                <a:off x="25225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5-Point Star 292"/>
              <p:cNvSpPr/>
              <p:nvPr userDrawn="1"/>
            </p:nvSpPr>
            <p:spPr>
              <a:xfrm>
                <a:off x="27790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5-Point Star 293"/>
              <p:cNvSpPr/>
              <p:nvPr userDrawn="1"/>
            </p:nvSpPr>
            <p:spPr>
              <a:xfrm>
                <a:off x="30355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5-Point Star 294"/>
              <p:cNvSpPr/>
              <p:nvPr userDrawn="1"/>
            </p:nvSpPr>
            <p:spPr>
              <a:xfrm>
                <a:off x="32920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5-Point Star 295"/>
              <p:cNvSpPr/>
              <p:nvPr userDrawn="1"/>
            </p:nvSpPr>
            <p:spPr>
              <a:xfrm>
                <a:off x="35485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5-Point Star 296"/>
              <p:cNvSpPr/>
              <p:nvPr userDrawn="1"/>
            </p:nvSpPr>
            <p:spPr>
              <a:xfrm>
                <a:off x="38050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5-Point Star 297"/>
              <p:cNvSpPr/>
              <p:nvPr userDrawn="1"/>
            </p:nvSpPr>
            <p:spPr>
              <a:xfrm>
                <a:off x="40615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5-Point Star 298"/>
              <p:cNvSpPr/>
              <p:nvPr userDrawn="1"/>
            </p:nvSpPr>
            <p:spPr>
              <a:xfrm>
                <a:off x="43179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5-Point Star 299"/>
              <p:cNvSpPr/>
              <p:nvPr userDrawn="1"/>
            </p:nvSpPr>
            <p:spPr>
              <a:xfrm>
                <a:off x="45744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5-Point Star 300"/>
              <p:cNvSpPr/>
              <p:nvPr userDrawn="1"/>
            </p:nvSpPr>
            <p:spPr>
              <a:xfrm>
                <a:off x="48309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5-Point Star 301"/>
              <p:cNvSpPr/>
              <p:nvPr userDrawn="1"/>
            </p:nvSpPr>
            <p:spPr>
              <a:xfrm>
                <a:off x="50874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5-Point Star 302"/>
              <p:cNvSpPr/>
              <p:nvPr userDrawn="1"/>
            </p:nvSpPr>
            <p:spPr>
              <a:xfrm>
                <a:off x="53439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5-Point Star 303"/>
              <p:cNvSpPr/>
              <p:nvPr userDrawn="1"/>
            </p:nvSpPr>
            <p:spPr>
              <a:xfrm>
                <a:off x="56004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5-Point Star 304"/>
              <p:cNvSpPr/>
              <p:nvPr userDrawn="1"/>
            </p:nvSpPr>
            <p:spPr>
              <a:xfrm>
                <a:off x="58569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5-Point Star 305"/>
              <p:cNvSpPr/>
              <p:nvPr userDrawn="1"/>
            </p:nvSpPr>
            <p:spPr>
              <a:xfrm>
                <a:off x="61134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5-Point Star 306"/>
              <p:cNvSpPr/>
              <p:nvPr userDrawn="1"/>
            </p:nvSpPr>
            <p:spPr>
              <a:xfrm>
                <a:off x="63699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5-Point Star 307"/>
              <p:cNvSpPr/>
              <p:nvPr userDrawn="1"/>
            </p:nvSpPr>
            <p:spPr>
              <a:xfrm>
                <a:off x="66264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5-Point Star 308"/>
              <p:cNvSpPr/>
              <p:nvPr userDrawn="1"/>
            </p:nvSpPr>
            <p:spPr>
              <a:xfrm>
                <a:off x="68828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5-Point Star 309"/>
              <p:cNvSpPr/>
              <p:nvPr userDrawn="1"/>
            </p:nvSpPr>
            <p:spPr>
              <a:xfrm>
                <a:off x="71393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5-Point Star 310"/>
              <p:cNvSpPr/>
              <p:nvPr userDrawn="1"/>
            </p:nvSpPr>
            <p:spPr>
              <a:xfrm>
                <a:off x="73958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5-Point Star 311"/>
              <p:cNvSpPr/>
              <p:nvPr userDrawn="1"/>
            </p:nvSpPr>
            <p:spPr>
              <a:xfrm>
                <a:off x="76523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5-Point Star 312"/>
              <p:cNvSpPr/>
              <p:nvPr userDrawn="1"/>
            </p:nvSpPr>
            <p:spPr>
              <a:xfrm>
                <a:off x="79088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5-Point Star 313"/>
              <p:cNvSpPr/>
              <p:nvPr userDrawn="1"/>
            </p:nvSpPr>
            <p:spPr>
              <a:xfrm>
                <a:off x="81653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5-Point Star 314"/>
              <p:cNvSpPr/>
              <p:nvPr userDrawn="1"/>
            </p:nvSpPr>
            <p:spPr>
              <a:xfrm>
                <a:off x="84218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5-Point Star 315"/>
              <p:cNvSpPr/>
              <p:nvPr userDrawn="1"/>
            </p:nvSpPr>
            <p:spPr>
              <a:xfrm>
                <a:off x="8678333"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5-Point Star 316"/>
              <p:cNvSpPr/>
              <p:nvPr userDrawn="1"/>
            </p:nvSpPr>
            <p:spPr>
              <a:xfrm>
                <a:off x="8931166"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5-Point Star 317"/>
              <p:cNvSpPr/>
              <p:nvPr userDrawn="1"/>
            </p:nvSpPr>
            <p:spPr>
              <a:xfrm>
                <a:off x="-42332"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5-Point Star 318"/>
              <p:cNvSpPr/>
              <p:nvPr userDrawn="1"/>
            </p:nvSpPr>
            <p:spPr>
              <a:xfrm>
                <a:off x="2141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5-Point Star 319"/>
              <p:cNvSpPr/>
              <p:nvPr userDrawn="1"/>
            </p:nvSpPr>
            <p:spPr>
              <a:xfrm>
                <a:off x="4706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5-Point Star 320"/>
              <p:cNvSpPr/>
              <p:nvPr userDrawn="1"/>
            </p:nvSpPr>
            <p:spPr>
              <a:xfrm>
                <a:off x="7271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5-Point Star 321"/>
              <p:cNvSpPr/>
              <p:nvPr userDrawn="1"/>
            </p:nvSpPr>
            <p:spPr>
              <a:xfrm>
                <a:off x="9836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5-Point Star 322"/>
              <p:cNvSpPr/>
              <p:nvPr userDrawn="1"/>
            </p:nvSpPr>
            <p:spPr>
              <a:xfrm>
                <a:off x="12401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5-Point Star 323"/>
              <p:cNvSpPr/>
              <p:nvPr userDrawn="1"/>
            </p:nvSpPr>
            <p:spPr>
              <a:xfrm>
                <a:off x="14966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5-Point Star 324"/>
              <p:cNvSpPr/>
              <p:nvPr userDrawn="1"/>
            </p:nvSpPr>
            <p:spPr>
              <a:xfrm>
                <a:off x="17530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5-Point Star 325"/>
              <p:cNvSpPr/>
              <p:nvPr userDrawn="1"/>
            </p:nvSpPr>
            <p:spPr>
              <a:xfrm>
                <a:off x="20095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5-Point Star 326"/>
              <p:cNvSpPr/>
              <p:nvPr userDrawn="1"/>
            </p:nvSpPr>
            <p:spPr>
              <a:xfrm>
                <a:off x="22660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5-Point Star 327"/>
              <p:cNvSpPr/>
              <p:nvPr userDrawn="1"/>
            </p:nvSpPr>
            <p:spPr>
              <a:xfrm>
                <a:off x="25225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5-Point Star 328"/>
              <p:cNvSpPr/>
              <p:nvPr userDrawn="1"/>
            </p:nvSpPr>
            <p:spPr>
              <a:xfrm>
                <a:off x="27790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5-Point Star 329"/>
              <p:cNvSpPr/>
              <p:nvPr userDrawn="1"/>
            </p:nvSpPr>
            <p:spPr>
              <a:xfrm>
                <a:off x="30355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5-Point Star 330"/>
              <p:cNvSpPr/>
              <p:nvPr userDrawn="1"/>
            </p:nvSpPr>
            <p:spPr>
              <a:xfrm>
                <a:off x="32920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5-Point Star 331"/>
              <p:cNvSpPr/>
              <p:nvPr userDrawn="1"/>
            </p:nvSpPr>
            <p:spPr>
              <a:xfrm>
                <a:off x="35485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5-Point Star 332"/>
              <p:cNvSpPr/>
              <p:nvPr userDrawn="1"/>
            </p:nvSpPr>
            <p:spPr>
              <a:xfrm>
                <a:off x="38050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5-Point Star 333"/>
              <p:cNvSpPr/>
              <p:nvPr userDrawn="1"/>
            </p:nvSpPr>
            <p:spPr>
              <a:xfrm>
                <a:off x="40615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5-Point Star 334"/>
              <p:cNvSpPr/>
              <p:nvPr userDrawn="1"/>
            </p:nvSpPr>
            <p:spPr>
              <a:xfrm>
                <a:off x="43179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5-Point Star 335"/>
              <p:cNvSpPr/>
              <p:nvPr userDrawn="1"/>
            </p:nvSpPr>
            <p:spPr>
              <a:xfrm>
                <a:off x="45744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5-Point Star 336"/>
              <p:cNvSpPr/>
              <p:nvPr userDrawn="1"/>
            </p:nvSpPr>
            <p:spPr>
              <a:xfrm>
                <a:off x="48309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5-Point Star 337"/>
              <p:cNvSpPr/>
              <p:nvPr userDrawn="1"/>
            </p:nvSpPr>
            <p:spPr>
              <a:xfrm>
                <a:off x="50874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5-Point Star 338"/>
              <p:cNvSpPr/>
              <p:nvPr userDrawn="1"/>
            </p:nvSpPr>
            <p:spPr>
              <a:xfrm>
                <a:off x="53439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5-Point Star 339"/>
              <p:cNvSpPr/>
              <p:nvPr userDrawn="1"/>
            </p:nvSpPr>
            <p:spPr>
              <a:xfrm>
                <a:off x="56004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5-Point Star 340"/>
              <p:cNvSpPr/>
              <p:nvPr userDrawn="1"/>
            </p:nvSpPr>
            <p:spPr>
              <a:xfrm>
                <a:off x="58569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5-Point Star 341"/>
              <p:cNvSpPr/>
              <p:nvPr userDrawn="1"/>
            </p:nvSpPr>
            <p:spPr>
              <a:xfrm>
                <a:off x="61134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5-Point Star 342"/>
              <p:cNvSpPr/>
              <p:nvPr userDrawn="1"/>
            </p:nvSpPr>
            <p:spPr>
              <a:xfrm>
                <a:off x="63699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5-Point Star 343"/>
              <p:cNvSpPr/>
              <p:nvPr userDrawn="1"/>
            </p:nvSpPr>
            <p:spPr>
              <a:xfrm>
                <a:off x="66264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5-Point Star 344"/>
              <p:cNvSpPr/>
              <p:nvPr userDrawn="1"/>
            </p:nvSpPr>
            <p:spPr>
              <a:xfrm>
                <a:off x="68828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5-Point Star 345"/>
              <p:cNvSpPr/>
              <p:nvPr userDrawn="1"/>
            </p:nvSpPr>
            <p:spPr>
              <a:xfrm>
                <a:off x="71393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5-Point Star 346"/>
              <p:cNvSpPr/>
              <p:nvPr userDrawn="1"/>
            </p:nvSpPr>
            <p:spPr>
              <a:xfrm>
                <a:off x="73958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5-Point Star 347"/>
              <p:cNvSpPr/>
              <p:nvPr userDrawn="1"/>
            </p:nvSpPr>
            <p:spPr>
              <a:xfrm>
                <a:off x="76523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5-Point Star 348"/>
              <p:cNvSpPr/>
              <p:nvPr userDrawn="1"/>
            </p:nvSpPr>
            <p:spPr>
              <a:xfrm>
                <a:off x="79088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5-Point Star 349"/>
              <p:cNvSpPr/>
              <p:nvPr userDrawn="1"/>
            </p:nvSpPr>
            <p:spPr>
              <a:xfrm>
                <a:off x="81653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5-Point Star 350"/>
              <p:cNvSpPr/>
              <p:nvPr userDrawn="1"/>
            </p:nvSpPr>
            <p:spPr>
              <a:xfrm>
                <a:off x="84218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5-Point Star 351"/>
              <p:cNvSpPr/>
              <p:nvPr userDrawn="1"/>
            </p:nvSpPr>
            <p:spPr>
              <a:xfrm>
                <a:off x="8678333"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5-Point Star 352"/>
              <p:cNvSpPr/>
              <p:nvPr userDrawn="1"/>
            </p:nvSpPr>
            <p:spPr>
              <a:xfrm>
                <a:off x="8931166"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5-Point Star 353"/>
              <p:cNvSpPr/>
              <p:nvPr userDrawn="1"/>
            </p:nvSpPr>
            <p:spPr>
              <a:xfrm>
                <a:off x="-42332"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5-Point Star 354"/>
              <p:cNvSpPr/>
              <p:nvPr userDrawn="1"/>
            </p:nvSpPr>
            <p:spPr>
              <a:xfrm>
                <a:off x="2141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5-Point Star 355"/>
              <p:cNvSpPr/>
              <p:nvPr userDrawn="1"/>
            </p:nvSpPr>
            <p:spPr>
              <a:xfrm>
                <a:off x="4706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5-Point Star 356"/>
              <p:cNvSpPr/>
              <p:nvPr userDrawn="1"/>
            </p:nvSpPr>
            <p:spPr>
              <a:xfrm>
                <a:off x="7271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5-Point Star 357"/>
              <p:cNvSpPr/>
              <p:nvPr userDrawn="1"/>
            </p:nvSpPr>
            <p:spPr>
              <a:xfrm>
                <a:off x="9836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5-Point Star 358"/>
              <p:cNvSpPr/>
              <p:nvPr userDrawn="1"/>
            </p:nvSpPr>
            <p:spPr>
              <a:xfrm>
                <a:off x="12401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5-Point Star 359"/>
              <p:cNvSpPr/>
              <p:nvPr userDrawn="1"/>
            </p:nvSpPr>
            <p:spPr>
              <a:xfrm>
                <a:off x="14966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5-Point Star 360"/>
              <p:cNvSpPr/>
              <p:nvPr userDrawn="1"/>
            </p:nvSpPr>
            <p:spPr>
              <a:xfrm>
                <a:off x="17530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5-Point Star 361"/>
              <p:cNvSpPr/>
              <p:nvPr userDrawn="1"/>
            </p:nvSpPr>
            <p:spPr>
              <a:xfrm>
                <a:off x="20095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5-Point Star 362"/>
              <p:cNvSpPr/>
              <p:nvPr userDrawn="1"/>
            </p:nvSpPr>
            <p:spPr>
              <a:xfrm>
                <a:off x="22660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5-Point Star 363"/>
              <p:cNvSpPr/>
              <p:nvPr userDrawn="1"/>
            </p:nvSpPr>
            <p:spPr>
              <a:xfrm>
                <a:off x="25225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5-Point Star 364"/>
              <p:cNvSpPr/>
              <p:nvPr userDrawn="1"/>
            </p:nvSpPr>
            <p:spPr>
              <a:xfrm>
                <a:off x="27790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5-Point Star 365"/>
              <p:cNvSpPr/>
              <p:nvPr userDrawn="1"/>
            </p:nvSpPr>
            <p:spPr>
              <a:xfrm>
                <a:off x="30355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5-Point Star 366"/>
              <p:cNvSpPr/>
              <p:nvPr userDrawn="1"/>
            </p:nvSpPr>
            <p:spPr>
              <a:xfrm>
                <a:off x="32920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5-Point Star 367"/>
              <p:cNvSpPr/>
              <p:nvPr userDrawn="1"/>
            </p:nvSpPr>
            <p:spPr>
              <a:xfrm>
                <a:off x="35485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5-Point Star 368"/>
              <p:cNvSpPr/>
              <p:nvPr userDrawn="1"/>
            </p:nvSpPr>
            <p:spPr>
              <a:xfrm>
                <a:off x="38050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5-Point Star 369"/>
              <p:cNvSpPr/>
              <p:nvPr userDrawn="1"/>
            </p:nvSpPr>
            <p:spPr>
              <a:xfrm>
                <a:off x="40615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5-Point Star 370"/>
              <p:cNvSpPr/>
              <p:nvPr userDrawn="1"/>
            </p:nvSpPr>
            <p:spPr>
              <a:xfrm>
                <a:off x="43179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5-Point Star 371"/>
              <p:cNvSpPr/>
              <p:nvPr userDrawn="1"/>
            </p:nvSpPr>
            <p:spPr>
              <a:xfrm>
                <a:off x="45744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5-Point Star 372"/>
              <p:cNvSpPr/>
              <p:nvPr userDrawn="1"/>
            </p:nvSpPr>
            <p:spPr>
              <a:xfrm>
                <a:off x="48309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5-Point Star 373"/>
              <p:cNvSpPr/>
              <p:nvPr userDrawn="1"/>
            </p:nvSpPr>
            <p:spPr>
              <a:xfrm>
                <a:off x="50874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5-Point Star 374"/>
              <p:cNvSpPr/>
              <p:nvPr userDrawn="1"/>
            </p:nvSpPr>
            <p:spPr>
              <a:xfrm>
                <a:off x="53439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5-Point Star 375"/>
              <p:cNvSpPr/>
              <p:nvPr userDrawn="1"/>
            </p:nvSpPr>
            <p:spPr>
              <a:xfrm>
                <a:off x="56004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5-Point Star 376"/>
              <p:cNvSpPr/>
              <p:nvPr userDrawn="1"/>
            </p:nvSpPr>
            <p:spPr>
              <a:xfrm>
                <a:off x="58569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5-Point Star 377"/>
              <p:cNvSpPr/>
              <p:nvPr userDrawn="1"/>
            </p:nvSpPr>
            <p:spPr>
              <a:xfrm>
                <a:off x="61134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5-Point Star 378"/>
              <p:cNvSpPr/>
              <p:nvPr userDrawn="1"/>
            </p:nvSpPr>
            <p:spPr>
              <a:xfrm>
                <a:off x="63699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5-Point Star 379"/>
              <p:cNvSpPr/>
              <p:nvPr userDrawn="1"/>
            </p:nvSpPr>
            <p:spPr>
              <a:xfrm>
                <a:off x="66264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5-Point Star 380"/>
              <p:cNvSpPr/>
              <p:nvPr userDrawn="1"/>
            </p:nvSpPr>
            <p:spPr>
              <a:xfrm>
                <a:off x="68828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5-Point Star 381"/>
              <p:cNvSpPr/>
              <p:nvPr userDrawn="1"/>
            </p:nvSpPr>
            <p:spPr>
              <a:xfrm>
                <a:off x="71393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5-Point Star 382"/>
              <p:cNvSpPr/>
              <p:nvPr userDrawn="1"/>
            </p:nvSpPr>
            <p:spPr>
              <a:xfrm>
                <a:off x="73958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5-Point Star 383"/>
              <p:cNvSpPr/>
              <p:nvPr userDrawn="1"/>
            </p:nvSpPr>
            <p:spPr>
              <a:xfrm>
                <a:off x="76523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5-Point Star 384"/>
              <p:cNvSpPr/>
              <p:nvPr userDrawn="1"/>
            </p:nvSpPr>
            <p:spPr>
              <a:xfrm>
                <a:off x="79088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5-Point Star 385"/>
              <p:cNvSpPr/>
              <p:nvPr userDrawn="1"/>
            </p:nvSpPr>
            <p:spPr>
              <a:xfrm>
                <a:off x="81653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5-Point Star 386"/>
              <p:cNvSpPr/>
              <p:nvPr userDrawn="1"/>
            </p:nvSpPr>
            <p:spPr>
              <a:xfrm>
                <a:off x="84218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5-Point Star 387"/>
              <p:cNvSpPr/>
              <p:nvPr userDrawn="1"/>
            </p:nvSpPr>
            <p:spPr>
              <a:xfrm>
                <a:off x="8678333"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5-Point Star 388"/>
              <p:cNvSpPr/>
              <p:nvPr userDrawn="1"/>
            </p:nvSpPr>
            <p:spPr>
              <a:xfrm>
                <a:off x="8931166"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 name="Picture 2" descr="\\vhaeasfpc4\RUsers$\vhaeaschuaf\Desktop\WRIISC ppt top.wmf"/>
          <p:cNvPicPr>
            <a:picLocks noChangeAspect="1" noChangeArrowheads="1"/>
          </p:cNvPicPr>
          <p:nvPr userDrawn="1"/>
        </p:nvPicPr>
        <p:blipFill>
          <a:blip r:embed="rId2" cstate="print"/>
          <a:srcRect/>
          <a:stretch>
            <a:fillRect/>
          </a:stretch>
        </p:blipFill>
        <p:spPr bwMode="auto">
          <a:xfrm>
            <a:off x="0" y="0"/>
            <a:ext cx="9144000" cy="1370013"/>
          </a:xfrm>
          <a:prstGeom prst="rect">
            <a:avLst/>
          </a:prstGeom>
          <a:noFill/>
          <a:ln w="9525">
            <a:noFill/>
            <a:miter lim="800000"/>
            <a:headEnd/>
            <a:tailEnd/>
          </a:ln>
        </p:spPr>
      </p:pic>
      <p:pic>
        <p:nvPicPr>
          <p:cNvPr id="5" name="Picture 80" descr="\\vhaeasfpc3\RUsers$\vhaeaschuaf\Desktop\WRIISC logo\TRIWRIISC_bottom.emf"/>
          <p:cNvPicPr>
            <a:picLocks noChangeAspect="1" noChangeArrowheads="1"/>
          </p:cNvPicPr>
          <p:nvPr/>
        </p:nvPicPr>
        <p:blipFill>
          <a:blip r:embed="rId3" cstate="print"/>
          <a:srcRect/>
          <a:stretch>
            <a:fillRect/>
          </a:stretch>
        </p:blipFill>
        <p:spPr bwMode="auto">
          <a:xfrm>
            <a:off x="0" y="5972175"/>
            <a:ext cx="9153525" cy="885825"/>
          </a:xfrm>
          <a:prstGeom prst="rect">
            <a:avLst/>
          </a:prstGeom>
          <a:noFill/>
          <a:ln w="9525">
            <a:noFill/>
            <a:miter lim="800000"/>
            <a:headEnd/>
            <a:tailEnd/>
          </a:ln>
        </p:spPr>
      </p:pic>
      <p:sp>
        <p:nvSpPr>
          <p:cNvPr id="5124" name="Rectangle 4"/>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dirty="0"/>
          </a:p>
        </p:txBody>
      </p:sp>
      <p:sp>
        <p:nvSpPr>
          <p:cNvPr id="5125" name="Rectangle 5"/>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atin typeface="Tahoma" pitchFamily="34" charset="0"/>
              </a:defRPr>
            </a:lvl1pPr>
          </a:lstStyle>
          <a:p>
            <a:r>
              <a:rPr lang="en-US" smtClean="0"/>
              <a:t>Click to edit Master subtitle style</a:t>
            </a:r>
            <a:endParaRPr lang="en-US"/>
          </a:p>
        </p:txBody>
      </p:sp>
      <p:grpSp>
        <p:nvGrpSpPr>
          <p:cNvPr id="477" name="Group 476"/>
          <p:cNvGrpSpPr/>
          <p:nvPr userDrawn="1"/>
        </p:nvGrpSpPr>
        <p:grpSpPr>
          <a:xfrm>
            <a:off x="2778098" y="100013"/>
            <a:ext cx="6107140" cy="738187"/>
            <a:chOff x="2778098" y="100013"/>
            <a:chExt cx="6107140" cy="738187"/>
          </a:xfrm>
        </p:grpSpPr>
        <p:pic>
          <p:nvPicPr>
            <p:cNvPr id="7" name="Picture 3" descr="\\vhaeasfpc4\RUsers$\vhaeaschuaf\Desktop\va_health_seal_cmyk.jpg"/>
            <p:cNvPicPr>
              <a:picLocks noChangeAspect="1" noChangeArrowheads="1"/>
            </p:cNvPicPr>
            <p:nvPr/>
          </p:nvPicPr>
          <p:blipFill>
            <a:blip r:embed="rId4" cstate="print"/>
            <a:srcRect/>
            <a:stretch>
              <a:fillRect/>
            </a:stretch>
          </p:blipFill>
          <p:spPr bwMode="auto">
            <a:xfrm>
              <a:off x="5867400" y="100013"/>
              <a:ext cx="3017838" cy="738187"/>
            </a:xfrm>
            <a:prstGeom prst="rect">
              <a:avLst/>
            </a:prstGeom>
            <a:noFill/>
            <a:ln w="9525">
              <a:noFill/>
              <a:miter lim="800000"/>
              <a:headEnd/>
              <a:tailEnd/>
            </a:ln>
          </p:spPr>
        </p:pic>
        <p:pic>
          <p:nvPicPr>
            <p:cNvPr id="476" name="Picture 475" descr="M:\Assets\Public Health logo\PH-Logo_edit_new (color version)cs4.emf"/>
            <p:cNvPicPr>
              <a:picLocks noChangeAspect="1" noChangeArrowheads="1"/>
            </p:cNvPicPr>
            <p:nvPr userDrawn="1"/>
          </p:nvPicPr>
          <p:blipFill>
            <a:blip r:embed="rId5" cstate="print"/>
            <a:srcRect/>
            <a:stretch>
              <a:fillRect/>
            </a:stretch>
          </p:blipFill>
          <p:spPr bwMode="auto">
            <a:xfrm>
              <a:off x="2778098" y="212222"/>
              <a:ext cx="2670650" cy="616997"/>
            </a:xfrm>
            <a:prstGeom prst="rect">
              <a:avLst/>
            </a:prstGeom>
            <a:noFill/>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7514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grpSp>
        <p:nvGrpSpPr>
          <p:cNvPr id="836" name="Group 835"/>
          <p:cNvGrpSpPr/>
          <p:nvPr/>
        </p:nvGrpSpPr>
        <p:grpSpPr>
          <a:xfrm>
            <a:off x="-533400" y="-457200"/>
            <a:ext cx="10744200" cy="8077200"/>
            <a:chOff x="-533400" y="-457200"/>
            <a:chExt cx="10744200" cy="8077200"/>
          </a:xfrm>
        </p:grpSpPr>
        <p:grpSp>
          <p:nvGrpSpPr>
            <p:cNvPr id="198" name="Group 197"/>
            <p:cNvGrpSpPr/>
            <p:nvPr userDrawn="1"/>
          </p:nvGrpSpPr>
          <p:grpSpPr>
            <a:xfrm>
              <a:off x="-533400" y="-457200"/>
              <a:ext cx="10744200" cy="8077200"/>
              <a:chOff x="-533400" y="-457200"/>
              <a:chExt cx="10744200" cy="8077200"/>
            </a:xfrm>
          </p:grpSpPr>
          <p:sp>
            <p:nvSpPr>
              <p:cNvPr id="14" name="Oval 13"/>
              <p:cNvSpPr/>
              <p:nvPr userDrawn="1"/>
            </p:nvSpPr>
            <p:spPr>
              <a:xfrm>
                <a:off x="5867400" y="609600"/>
                <a:ext cx="3505200" cy="35052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5" name="Oval 4"/>
              <p:cNvSpPr/>
              <p:nvPr userDrawn="1"/>
            </p:nvSpPr>
            <p:spPr>
              <a:xfrm>
                <a:off x="2057400" y="-457200"/>
                <a:ext cx="5715000" cy="57150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6" name="Oval 5"/>
              <p:cNvSpPr/>
              <p:nvPr userDrawn="1"/>
            </p:nvSpPr>
            <p:spPr>
              <a:xfrm>
                <a:off x="2438400" y="3200400"/>
                <a:ext cx="4419600" cy="4419600"/>
              </a:xfrm>
              <a:prstGeom prst="ellipse">
                <a:avLst/>
              </a:prstGeom>
              <a:noFill/>
              <a:ln w="6350">
                <a:solidFill>
                  <a:schemeClr val="accent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8" name="Oval 7"/>
              <p:cNvSpPr/>
              <p:nvPr userDrawn="1"/>
            </p:nvSpPr>
            <p:spPr>
              <a:xfrm>
                <a:off x="6248400" y="2514600"/>
                <a:ext cx="3962400" cy="39624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9" name="Oval 8"/>
              <p:cNvSpPr/>
              <p:nvPr userDrawn="1"/>
            </p:nvSpPr>
            <p:spPr>
              <a:xfrm>
                <a:off x="-533400" y="2362200"/>
                <a:ext cx="4648200" cy="4648200"/>
              </a:xfrm>
              <a:prstGeom prst="ellipse">
                <a:avLst/>
              </a:prstGeom>
              <a:noFill/>
              <a:ln w="63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62" name="Oval 61"/>
              <p:cNvSpPr/>
              <p:nvPr userDrawn="1"/>
            </p:nvSpPr>
            <p:spPr>
              <a:xfrm>
                <a:off x="0" y="0"/>
                <a:ext cx="3505200" cy="3505200"/>
              </a:xfrm>
              <a:prstGeom prst="ellipse">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grpSp>
        <p:grpSp>
          <p:nvGrpSpPr>
            <p:cNvPr id="835" name="Group 834"/>
            <p:cNvGrpSpPr/>
            <p:nvPr userDrawn="1"/>
          </p:nvGrpSpPr>
          <p:grpSpPr>
            <a:xfrm>
              <a:off x="0" y="4233335"/>
              <a:ext cx="9186332" cy="2319865"/>
              <a:chOff x="0" y="4233335"/>
              <a:chExt cx="9186332" cy="2319865"/>
            </a:xfrm>
            <a:gradFill>
              <a:gsLst>
                <a:gs pos="50000">
                  <a:schemeClr val="bg1">
                    <a:alpha val="37000"/>
                  </a:schemeClr>
                </a:gs>
                <a:gs pos="100000">
                  <a:schemeClr val="bg1">
                    <a:alpha val="48000"/>
                  </a:schemeClr>
                </a:gs>
              </a:gsLst>
              <a:lin ang="5400000" scaled="0"/>
            </a:gradFill>
          </p:grpSpPr>
          <p:sp>
            <p:nvSpPr>
              <p:cNvPr id="12" name="5-Point Star 11"/>
              <p:cNvSpPr/>
              <p:nvPr userDrawn="1"/>
            </p:nvSpPr>
            <p:spPr>
              <a:xfrm>
                <a:off x="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userDrawn="1"/>
            </p:nvSpPr>
            <p:spPr>
              <a:xfrm>
                <a:off x="25649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5-Point Star 46"/>
              <p:cNvSpPr/>
              <p:nvPr userDrawn="1"/>
            </p:nvSpPr>
            <p:spPr>
              <a:xfrm>
                <a:off x="51298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userDrawn="1"/>
            </p:nvSpPr>
            <p:spPr>
              <a:xfrm>
                <a:off x="76947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5-Point Star 55"/>
              <p:cNvSpPr/>
              <p:nvPr userDrawn="1"/>
            </p:nvSpPr>
            <p:spPr>
              <a:xfrm>
                <a:off x="102596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userDrawn="1"/>
            </p:nvSpPr>
            <p:spPr>
              <a:xfrm>
                <a:off x="128245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5-Point Star 74"/>
              <p:cNvSpPr/>
              <p:nvPr userDrawn="1"/>
            </p:nvSpPr>
            <p:spPr>
              <a:xfrm>
                <a:off x="153894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5-Point Star 83"/>
              <p:cNvSpPr/>
              <p:nvPr userDrawn="1"/>
            </p:nvSpPr>
            <p:spPr>
              <a:xfrm>
                <a:off x="179543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5-Point Star 92"/>
              <p:cNvSpPr/>
              <p:nvPr userDrawn="1"/>
            </p:nvSpPr>
            <p:spPr>
              <a:xfrm>
                <a:off x="205192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5-Point Star 101"/>
              <p:cNvSpPr/>
              <p:nvPr userDrawn="1"/>
            </p:nvSpPr>
            <p:spPr>
              <a:xfrm>
                <a:off x="230841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userDrawn="1"/>
            </p:nvSpPr>
            <p:spPr>
              <a:xfrm>
                <a:off x="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userDrawn="1"/>
            </p:nvSpPr>
            <p:spPr>
              <a:xfrm>
                <a:off x="25649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5-Point Star 47"/>
              <p:cNvSpPr/>
              <p:nvPr userDrawn="1"/>
            </p:nvSpPr>
            <p:spPr>
              <a:xfrm>
                <a:off x="51298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userDrawn="1"/>
            </p:nvSpPr>
            <p:spPr>
              <a:xfrm>
                <a:off x="76947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5-Point Star 56"/>
              <p:cNvSpPr/>
              <p:nvPr userDrawn="1"/>
            </p:nvSpPr>
            <p:spPr>
              <a:xfrm>
                <a:off x="102596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5-Point Star 66"/>
              <p:cNvSpPr/>
              <p:nvPr userDrawn="1"/>
            </p:nvSpPr>
            <p:spPr>
              <a:xfrm>
                <a:off x="128245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5-Point Star 75"/>
              <p:cNvSpPr/>
              <p:nvPr userDrawn="1"/>
            </p:nvSpPr>
            <p:spPr>
              <a:xfrm>
                <a:off x="153894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5-Point Star 84"/>
              <p:cNvSpPr/>
              <p:nvPr userDrawn="1"/>
            </p:nvSpPr>
            <p:spPr>
              <a:xfrm>
                <a:off x="179543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5-Point Star 93"/>
              <p:cNvSpPr/>
              <p:nvPr userDrawn="1"/>
            </p:nvSpPr>
            <p:spPr>
              <a:xfrm>
                <a:off x="205192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5-Point Star 102"/>
              <p:cNvSpPr/>
              <p:nvPr userDrawn="1"/>
            </p:nvSpPr>
            <p:spPr>
              <a:xfrm>
                <a:off x="230841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userDrawn="1"/>
            </p:nvSpPr>
            <p:spPr>
              <a:xfrm>
                <a:off x="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5-Point Star 28"/>
              <p:cNvSpPr/>
              <p:nvPr userDrawn="1"/>
            </p:nvSpPr>
            <p:spPr>
              <a:xfrm>
                <a:off x="2564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5-Point Star 48"/>
              <p:cNvSpPr/>
              <p:nvPr userDrawn="1"/>
            </p:nvSpPr>
            <p:spPr>
              <a:xfrm>
                <a:off x="5129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userDrawn="1"/>
            </p:nvSpPr>
            <p:spPr>
              <a:xfrm>
                <a:off x="7694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5-Point Star 57"/>
              <p:cNvSpPr/>
              <p:nvPr userDrawn="1"/>
            </p:nvSpPr>
            <p:spPr>
              <a:xfrm>
                <a:off x="10259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5-Point Star 67"/>
              <p:cNvSpPr/>
              <p:nvPr userDrawn="1"/>
            </p:nvSpPr>
            <p:spPr>
              <a:xfrm>
                <a:off x="12824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5-Point Star 76"/>
              <p:cNvSpPr/>
              <p:nvPr userDrawn="1"/>
            </p:nvSpPr>
            <p:spPr>
              <a:xfrm>
                <a:off x="15389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5-Point Star 85"/>
              <p:cNvSpPr/>
              <p:nvPr userDrawn="1"/>
            </p:nvSpPr>
            <p:spPr>
              <a:xfrm>
                <a:off x="17954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5-Point Star 94"/>
              <p:cNvSpPr/>
              <p:nvPr userDrawn="1"/>
            </p:nvSpPr>
            <p:spPr>
              <a:xfrm>
                <a:off x="20519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5-Point Star 103"/>
              <p:cNvSpPr/>
              <p:nvPr userDrawn="1"/>
            </p:nvSpPr>
            <p:spPr>
              <a:xfrm>
                <a:off x="23084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5-Point Star 112"/>
              <p:cNvSpPr/>
              <p:nvPr userDrawn="1"/>
            </p:nvSpPr>
            <p:spPr>
              <a:xfrm>
                <a:off x="25649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5-Point Star 121"/>
              <p:cNvSpPr/>
              <p:nvPr userDrawn="1"/>
            </p:nvSpPr>
            <p:spPr>
              <a:xfrm>
                <a:off x="28213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5-Point Star 130"/>
              <p:cNvSpPr/>
              <p:nvPr userDrawn="1"/>
            </p:nvSpPr>
            <p:spPr>
              <a:xfrm>
                <a:off x="30778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5-Point Star 139"/>
              <p:cNvSpPr/>
              <p:nvPr userDrawn="1"/>
            </p:nvSpPr>
            <p:spPr>
              <a:xfrm>
                <a:off x="33343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5-Point Star 148"/>
              <p:cNvSpPr/>
              <p:nvPr userDrawn="1"/>
            </p:nvSpPr>
            <p:spPr>
              <a:xfrm>
                <a:off x="35908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5-Point Star 157"/>
              <p:cNvSpPr/>
              <p:nvPr userDrawn="1"/>
            </p:nvSpPr>
            <p:spPr>
              <a:xfrm>
                <a:off x="38473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5-Point Star 166"/>
              <p:cNvSpPr/>
              <p:nvPr userDrawn="1"/>
            </p:nvSpPr>
            <p:spPr>
              <a:xfrm>
                <a:off x="41038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5-Point Star 175"/>
              <p:cNvSpPr/>
              <p:nvPr userDrawn="1"/>
            </p:nvSpPr>
            <p:spPr>
              <a:xfrm>
                <a:off x="43603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5-Point Star 184"/>
              <p:cNvSpPr/>
              <p:nvPr userDrawn="1"/>
            </p:nvSpPr>
            <p:spPr>
              <a:xfrm>
                <a:off x="46168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5-Point Star 193"/>
              <p:cNvSpPr/>
              <p:nvPr userDrawn="1"/>
            </p:nvSpPr>
            <p:spPr>
              <a:xfrm>
                <a:off x="48733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5-Point Star 203"/>
              <p:cNvSpPr/>
              <p:nvPr userDrawn="1"/>
            </p:nvSpPr>
            <p:spPr>
              <a:xfrm>
                <a:off x="51298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5-Point Star 212"/>
              <p:cNvSpPr/>
              <p:nvPr userDrawn="1"/>
            </p:nvSpPr>
            <p:spPr>
              <a:xfrm>
                <a:off x="53862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5-Point Star 221"/>
              <p:cNvSpPr/>
              <p:nvPr userDrawn="1"/>
            </p:nvSpPr>
            <p:spPr>
              <a:xfrm>
                <a:off x="56427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5-Point Star 230"/>
              <p:cNvSpPr/>
              <p:nvPr userDrawn="1"/>
            </p:nvSpPr>
            <p:spPr>
              <a:xfrm>
                <a:off x="58992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5-Point Star 239"/>
              <p:cNvSpPr/>
              <p:nvPr userDrawn="1"/>
            </p:nvSpPr>
            <p:spPr>
              <a:xfrm>
                <a:off x="61557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5-Point Star 248"/>
              <p:cNvSpPr/>
              <p:nvPr userDrawn="1"/>
            </p:nvSpPr>
            <p:spPr>
              <a:xfrm>
                <a:off x="64122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5-Point Star 257"/>
              <p:cNvSpPr/>
              <p:nvPr userDrawn="1"/>
            </p:nvSpPr>
            <p:spPr>
              <a:xfrm>
                <a:off x="66687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5-Point Star 266"/>
              <p:cNvSpPr/>
              <p:nvPr userDrawn="1"/>
            </p:nvSpPr>
            <p:spPr>
              <a:xfrm>
                <a:off x="69252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5-Point Star 275"/>
              <p:cNvSpPr/>
              <p:nvPr userDrawn="1"/>
            </p:nvSpPr>
            <p:spPr>
              <a:xfrm>
                <a:off x="71817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5-Point Star 284"/>
              <p:cNvSpPr/>
              <p:nvPr userDrawn="1"/>
            </p:nvSpPr>
            <p:spPr>
              <a:xfrm>
                <a:off x="74382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5-Point Star 338"/>
              <p:cNvSpPr/>
              <p:nvPr userDrawn="1"/>
            </p:nvSpPr>
            <p:spPr>
              <a:xfrm>
                <a:off x="76947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5-Point Star 347"/>
              <p:cNvSpPr/>
              <p:nvPr userDrawn="1"/>
            </p:nvSpPr>
            <p:spPr>
              <a:xfrm>
                <a:off x="79511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5-Point Star 356"/>
              <p:cNvSpPr/>
              <p:nvPr userDrawn="1"/>
            </p:nvSpPr>
            <p:spPr>
              <a:xfrm>
                <a:off x="82076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5-Point Star 365"/>
              <p:cNvSpPr/>
              <p:nvPr userDrawn="1"/>
            </p:nvSpPr>
            <p:spPr>
              <a:xfrm>
                <a:off x="84641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5-Point Star 374"/>
              <p:cNvSpPr/>
              <p:nvPr userDrawn="1"/>
            </p:nvSpPr>
            <p:spPr>
              <a:xfrm>
                <a:off x="8720665"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5-Point Star 383"/>
              <p:cNvSpPr/>
              <p:nvPr userDrawn="1"/>
            </p:nvSpPr>
            <p:spPr>
              <a:xfrm>
                <a:off x="8973498"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5-Point Star 357"/>
              <p:cNvSpPr/>
              <p:nvPr userDrawn="1"/>
            </p:nvSpPr>
            <p:spPr>
              <a:xfrm>
                <a:off x="820768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5-Point Star 366"/>
              <p:cNvSpPr/>
              <p:nvPr userDrawn="1"/>
            </p:nvSpPr>
            <p:spPr>
              <a:xfrm>
                <a:off x="846417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5-Point Star 375"/>
              <p:cNvSpPr/>
              <p:nvPr userDrawn="1"/>
            </p:nvSpPr>
            <p:spPr>
              <a:xfrm>
                <a:off x="8720665"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5-Point Star 384"/>
              <p:cNvSpPr/>
              <p:nvPr userDrawn="1"/>
            </p:nvSpPr>
            <p:spPr>
              <a:xfrm>
                <a:off x="8973498"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5-Point Star 358"/>
              <p:cNvSpPr/>
              <p:nvPr userDrawn="1"/>
            </p:nvSpPr>
            <p:spPr>
              <a:xfrm>
                <a:off x="820768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5-Point Star 367"/>
              <p:cNvSpPr/>
              <p:nvPr userDrawn="1"/>
            </p:nvSpPr>
            <p:spPr>
              <a:xfrm>
                <a:off x="846417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5-Point Star 376"/>
              <p:cNvSpPr/>
              <p:nvPr userDrawn="1"/>
            </p:nvSpPr>
            <p:spPr>
              <a:xfrm>
                <a:off x="8720665"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5-Point Star 385"/>
              <p:cNvSpPr/>
              <p:nvPr userDrawn="1"/>
            </p:nvSpPr>
            <p:spPr>
              <a:xfrm>
                <a:off x="8973498"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5-Point Star 359"/>
              <p:cNvSpPr/>
              <p:nvPr userDrawn="1"/>
            </p:nvSpPr>
            <p:spPr>
              <a:xfrm>
                <a:off x="820768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5-Point Star 368"/>
              <p:cNvSpPr/>
              <p:nvPr userDrawn="1"/>
            </p:nvSpPr>
            <p:spPr>
              <a:xfrm>
                <a:off x="846417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5-Point Star 377"/>
              <p:cNvSpPr/>
              <p:nvPr userDrawn="1"/>
            </p:nvSpPr>
            <p:spPr>
              <a:xfrm>
                <a:off x="8720665"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5-Point Star 386"/>
              <p:cNvSpPr/>
              <p:nvPr userDrawn="1"/>
            </p:nvSpPr>
            <p:spPr>
              <a:xfrm>
                <a:off x="8973498"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5-Point Star 486"/>
              <p:cNvSpPr/>
              <p:nvPr userDrawn="1"/>
            </p:nvSpPr>
            <p:spPr>
              <a:xfrm>
                <a:off x="820768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5-Point Star 487"/>
              <p:cNvSpPr/>
              <p:nvPr userDrawn="1"/>
            </p:nvSpPr>
            <p:spPr>
              <a:xfrm>
                <a:off x="846417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5-Point Star 488"/>
              <p:cNvSpPr/>
              <p:nvPr userDrawn="1"/>
            </p:nvSpPr>
            <p:spPr>
              <a:xfrm>
                <a:off x="8720665"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5-Point Star 489"/>
              <p:cNvSpPr/>
              <p:nvPr userDrawn="1"/>
            </p:nvSpPr>
            <p:spPr>
              <a:xfrm>
                <a:off x="8973498"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5-Point Star 491"/>
              <p:cNvSpPr/>
              <p:nvPr userDrawn="1"/>
            </p:nvSpPr>
            <p:spPr>
              <a:xfrm>
                <a:off x="820768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5-Point Star 492"/>
              <p:cNvSpPr/>
              <p:nvPr userDrawn="1"/>
            </p:nvSpPr>
            <p:spPr>
              <a:xfrm>
                <a:off x="846417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5-Point Star 493"/>
              <p:cNvSpPr/>
              <p:nvPr userDrawn="1"/>
            </p:nvSpPr>
            <p:spPr>
              <a:xfrm>
                <a:off x="8720665"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5-Point Star 494"/>
              <p:cNvSpPr/>
              <p:nvPr userDrawn="1"/>
            </p:nvSpPr>
            <p:spPr>
              <a:xfrm>
                <a:off x="8973498"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5-Point Star 496"/>
              <p:cNvSpPr/>
              <p:nvPr userDrawn="1"/>
            </p:nvSpPr>
            <p:spPr>
              <a:xfrm>
                <a:off x="820768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5-Point Star 497"/>
              <p:cNvSpPr/>
              <p:nvPr userDrawn="1"/>
            </p:nvSpPr>
            <p:spPr>
              <a:xfrm>
                <a:off x="846417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5-Point Star 498"/>
              <p:cNvSpPr/>
              <p:nvPr userDrawn="1"/>
            </p:nvSpPr>
            <p:spPr>
              <a:xfrm>
                <a:off x="8720665"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5-Point Star 499"/>
              <p:cNvSpPr/>
              <p:nvPr userDrawn="1"/>
            </p:nvSpPr>
            <p:spPr>
              <a:xfrm>
                <a:off x="8973498"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34" name="Group 833"/>
            <p:cNvGrpSpPr/>
            <p:nvPr userDrawn="1"/>
          </p:nvGrpSpPr>
          <p:grpSpPr>
            <a:xfrm>
              <a:off x="-42332" y="0"/>
              <a:ext cx="9186332" cy="974838"/>
              <a:chOff x="-42332" y="0"/>
              <a:chExt cx="9186332" cy="974838"/>
            </a:xfrm>
            <a:gradFill>
              <a:gsLst>
                <a:gs pos="50000">
                  <a:schemeClr val="bg1">
                    <a:alpha val="24000"/>
                  </a:schemeClr>
                </a:gs>
                <a:gs pos="100000">
                  <a:schemeClr val="bg1">
                    <a:alpha val="12000"/>
                  </a:schemeClr>
                </a:gs>
              </a:gsLst>
              <a:lin ang="5400000" scaled="0"/>
            </a:gradFill>
          </p:grpSpPr>
          <p:sp>
            <p:nvSpPr>
              <p:cNvPr id="687" name="5-Point Star 686"/>
              <p:cNvSpPr/>
              <p:nvPr userDrawn="1"/>
            </p:nvSpPr>
            <p:spPr>
              <a:xfrm>
                <a:off x="-42332"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5-Point Star 687"/>
              <p:cNvSpPr/>
              <p:nvPr userDrawn="1"/>
            </p:nvSpPr>
            <p:spPr>
              <a:xfrm>
                <a:off x="2141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5-Point Star 688"/>
              <p:cNvSpPr/>
              <p:nvPr userDrawn="1"/>
            </p:nvSpPr>
            <p:spPr>
              <a:xfrm>
                <a:off x="4706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5-Point Star 689"/>
              <p:cNvSpPr/>
              <p:nvPr userDrawn="1"/>
            </p:nvSpPr>
            <p:spPr>
              <a:xfrm>
                <a:off x="7271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5-Point Star 690"/>
              <p:cNvSpPr/>
              <p:nvPr userDrawn="1"/>
            </p:nvSpPr>
            <p:spPr>
              <a:xfrm>
                <a:off x="9836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5-Point Star 691"/>
              <p:cNvSpPr/>
              <p:nvPr userDrawn="1"/>
            </p:nvSpPr>
            <p:spPr>
              <a:xfrm>
                <a:off x="12401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5-Point Star 692"/>
              <p:cNvSpPr/>
              <p:nvPr userDrawn="1"/>
            </p:nvSpPr>
            <p:spPr>
              <a:xfrm>
                <a:off x="14966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4" name="5-Point Star 693"/>
              <p:cNvSpPr/>
              <p:nvPr userDrawn="1"/>
            </p:nvSpPr>
            <p:spPr>
              <a:xfrm>
                <a:off x="17530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5-Point Star 694"/>
              <p:cNvSpPr/>
              <p:nvPr userDrawn="1"/>
            </p:nvSpPr>
            <p:spPr>
              <a:xfrm>
                <a:off x="20095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5-Point Star 695"/>
              <p:cNvSpPr/>
              <p:nvPr userDrawn="1"/>
            </p:nvSpPr>
            <p:spPr>
              <a:xfrm>
                <a:off x="22660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5-Point Star 696"/>
              <p:cNvSpPr/>
              <p:nvPr userDrawn="1"/>
            </p:nvSpPr>
            <p:spPr>
              <a:xfrm>
                <a:off x="25225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5-Point Star 697"/>
              <p:cNvSpPr/>
              <p:nvPr userDrawn="1"/>
            </p:nvSpPr>
            <p:spPr>
              <a:xfrm>
                <a:off x="27790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9" name="5-Point Star 698"/>
              <p:cNvSpPr/>
              <p:nvPr userDrawn="1"/>
            </p:nvSpPr>
            <p:spPr>
              <a:xfrm>
                <a:off x="30355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0" name="5-Point Star 699"/>
              <p:cNvSpPr/>
              <p:nvPr userDrawn="1"/>
            </p:nvSpPr>
            <p:spPr>
              <a:xfrm>
                <a:off x="32920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1" name="5-Point Star 700"/>
              <p:cNvSpPr/>
              <p:nvPr userDrawn="1"/>
            </p:nvSpPr>
            <p:spPr>
              <a:xfrm>
                <a:off x="35485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2" name="5-Point Star 701"/>
              <p:cNvSpPr/>
              <p:nvPr userDrawn="1"/>
            </p:nvSpPr>
            <p:spPr>
              <a:xfrm>
                <a:off x="38050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3" name="5-Point Star 702"/>
              <p:cNvSpPr/>
              <p:nvPr userDrawn="1"/>
            </p:nvSpPr>
            <p:spPr>
              <a:xfrm>
                <a:off x="40615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4" name="5-Point Star 703"/>
              <p:cNvSpPr/>
              <p:nvPr userDrawn="1"/>
            </p:nvSpPr>
            <p:spPr>
              <a:xfrm>
                <a:off x="43179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5" name="5-Point Star 704"/>
              <p:cNvSpPr/>
              <p:nvPr userDrawn="1"/>
            </p:nvSpPr>
            <p:spPr>
              <a:xfrm>
                <a:off x="45744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6" name="5-Point Star 705"/>
              <p:cNvSpPr/>
              <p:nvPr userDrawn="1"/>
            </p:nvSpPr>
            <p:spPr>
              <a:xfrm>
                <a:off x="48309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7" name="5-Point Star 706"/>
              <p:cNvSpPr/>
              <p:nvPr userDrawn="1"/>
            </p:nvSpPr>
            <p:spPr>
              <a:xfrm>
                <a:off x="50874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8" name="5-Point Star 707"/>
              <p:cNvSpPr/>
              <p:nvPr userDrawn="1"/>
            </p:nvSpPr>
            <p:spPr>
              <a:xfrm>
                <a:off x="53439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9" name="5-Point Star 708"/>
              <p:cNvSpPr/>
              <p:nvPr userDrawn="1"/>
            </p:nvSpPr>
            <p:spPr>
              <a:xfrm>
                <a:off x="56004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0" name="5-Point Star 709"/>
              <p:cNvSpPr/>
              <p:nvPr userDrawn="1"/>
            </p:nvSpPr>
            <p:spPr>
              <a:xfrm>
                <a:off x="58569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1" name="5-Point Star 710"/>
              <p:cNvSpPr/>
              <p:nvPr userDrawn="1"/>
            </p:nvSpPr>
            <p:spPr>
              <a:xfrm>
                <a:off x="61134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2" name="5-Point Star 711"/>
              <p:cNvSpPr/>
              <p:nvPr userDrawn="1"/>
            </p:nvSpPr>
            <p:spPr>
              <a:xfrm>
                <a:off x="63699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3" name="5-Point Star 712"/>
              <p:cNvSpPr/>
              <p:nvPr userDrawn="1"/>
            </p:nvSpPr>
            <p:spPr>
              <a:xfrm>
                <a:off x="66264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4" name="5-Point Star 713"/>
              <p:cNvSpPr/>
              <p:nvPr userDrawn="1"/>
            </p:nvSpPr>
            <p:spPr>
              <a:xfrm>
                <a:off x="68828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5-Point Star 714"/>
              <p:cNvSpPr/>
              <p:nvPr userDrawn="1"/>
            </p:nvSpPr>
            <p:spPr>
              <a:xfrm>
                <a:off x="71393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5-Point Star 715"/>
              <p:cNvSpPr/>
              <p:nvPr userDrawn="1"/>
            </p:nvSpPr>
            <p:spPr>
              <a:xfrm>
                <a:off x="73958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5-Point Star 716"/>
              <p:cNvSpPr/>
              <p:nvPr userDrawn="1"/>
            </p:nvSpPr>
            <p:spPr>
              <a:xfrm>
                <a:off x="76523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5-Point Star 717"/>
              <p:cNvSpPr/>
              <p:nvPr userDrawn="1"/>
            </p:nvSpPr>
            <p:spPr>
              <a:xfrm>
                <a:off x="79088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5-Point Star 718"/>
              <p:cNvSpPr/>
              <p:nvPr userDrawn="1"/>
            </p:nvSpPr>
            <p:spPr>
              <a:xfrm>
                <a:off x="81653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5-Point Star 719"/>
              <p:cNvSpPr/>
              <p:nvPr userDrawn="1"/>
            </p:nvSpPr>
            <p:spPr>
              <a:xfrm>
                <a:off x="84218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5-Point Star 720"/>
              <p:cNvSpPr/>
              <p:nvPr userDrawn="1"/>
            </p:nvSpPr>
            <p:spPr>
              <a:xfrm>
                <a:off x="8678333"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5-Point Star 721"/>
              <p:cNvSpPr/>
              <p:nvPr userDrawn="1"/>
            </p:nvSpPr>
            <p:spPr>
              <a:xfrm>
                <a:off x="8931166"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5-Point Star 723"/>
              <p:cNvSpPr/>
              <p:nvPr userDrawn="1"/>
            </p:nvSpPr>
            <p:spPr>
              <a:xfrm>
                <a:off x="-42332"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5-Point Star 724"/>
              <p:cNvSpPr/>
              <p:nvPr userDrawn="1"/>
            </p:nvSpPr>
            <p:spPr>
              <a:xfrm>
                <a:off x="2141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5-Point Star 725"/>
              <p:cNvSpPr/>
              <p:nvPr userDrawn="1"/>
            </p:nvSpPr>
            <p:spPr>
              <a:xfrm>
                <a:off x="4706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5-Point Star 726"/>
              <p:cNvSpPr/>
              <p:nvPr userDrawn="1"/>
            </p:nvSpPr>
            <p:spPr>
              <a:xfrm>
                <a:off x="7271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5-Point Star 727"/>
              <p:cNvSpPr/>
              <p:nvPr userDrawn="1"/>
            </p:nvSpPr>
            <p:spPr>
              <a:xfrm>
                <a:off x="9836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5-Point Star 728"/>
              <p:cNvSpPr/>
              <p:nvPr userDrawn="1"/>
            </p:nvSpPr>
            <p:spPr>
              <a:xfrm>
                <a:off x="12401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5-Point Star 729"/>
              <p:cNvSpPr/>
              <p:nvPr userDrawn="1"/>
            </p:nvSpPr>
            <p:spPr>
              <a:xfrm>
                <a:off x="14966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5-Point Star 730"/>
              <p:cNvSpPr/>
              <p:nvPr userDrawn="1"/>
            </p:nvSpPr>
            <p:spPr>
              <a:xfrm>
                <a:off x="17530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5-Point Star 731"/>
              <p:cNvSpPr/>
              <p:nvPr userDrawn="1"/>
            </p:nvSpPr>
            <p:spPr>
              <a:xfrm>
                <a:off x="20095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5-Point Star 732"/>
              <p:cNvSpPr/>
              <p:nvPr userDrawn="1"/>
            </p:nvSpPr>
            <p:spPr>
              <a:xfrm>
                <a:off x="22660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5-Point Star 733"/>
              <p:cNvSpPr/>
              <p:nvPr userDrawn="1"/>
            </p:nvSpPr>
            <p:spPr>
              <a:xfrm>
                <a:off x="25225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5-Point Star 734"/>
              <p:cNvSpPr/>
              <p:nvPr userDrawn="1"/>
            </p:nvSpPr>
            <p:spPr>
              <a:xfrm>
                <a:off x="27790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5-Point Star 735"/>
              <p:cNvSpPr/>
              <p:nvPr userDrawn="1"/>
            </p:nvSpPr>
            <p:spPr>
              <a:xfrm>
                <a:off x="30355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5-Point Star 736"/>
              <p:cNvSpPr/>
              <p:nvPr userDrawn="1"/>
            </p:nvSpPr>
            <p:spPr>
              <a:xfrm>
                <a:off x="32920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5-Point Star 737"/>
              <p:cNvSpPr/>
              <p:nvPr userDrawn="1"/>
            </p:nvSpPr>
            <p:spPr>
              <a:xfrm>
                <a:off x="35485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5-Point Star 738"/>
              <p:cNvSpPr/>
              <p:nvPr userDrawn="1"/>
            </p:nvSpPr>
            <p:spPr>
              <a:xfrm>
                <a:off x="38050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5-Point Star 739"/>
              <p:cNvSpPr/>
              <p:nvPr userDrawn="1"/>
            </p:nvSpPr>
            <p:spPr>
              <a:xfrm>
                <a:off x="40615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5-Point Star 740"/>
              <p:cNvSpPr/>
              <p:nvPr userDrawn="1"/>
            </p:nvSpPr>
            <p:spPr>
              <a:xfrm>
                <a:off x="43179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5-Point Star 741"/>
              <p:cNvSpPr/>
              <p:nvPr userDrawn="1"/>
            </p:nvSpPr>
            <p:spPr>
              <a:xfrm>
                <a:off x="45744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5-Point Star 742"/>
              <p:cNvSpPr/>
              <p:nvPr userDrawn="1"/>
            </p:nvSpPr>
            <p:spPr>
              <a:xfrm>
                <a:off x="48309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5-Point Star 743"/>
              <p:cNvSpPr/>
              <p:nvPr userDrawn="1"/>
            </p:nvSpPr>
            <p:spPr>
              <a:xfrm>
                <a:off x="50874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5-Point Star 744"/>
              <p:cNvSpPr/>
              <p:nvPr userDrawn="1"/>
            </p:nvSpPr>
            <p:spPr>
              <a:xfrm>
                <a:off x="53439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5-Point Star 745"/>
              <p:cNvSpPr/>
              <p:nvPr userDrawn="1"/>
            </p:nvSpPr>
            <p:spPr>
              <a:xfrm>
                <a:off x="56004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5-Point Star 746"/>
              <p:cNvSpPr/>
              <p:nvPr userDrawn="1"/>
            </p:nvSpPr>
            <p:spPr>
              <a:xfrm>
                <a:off x="58569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5-Point Star 747"/>
              <p:cNvSpPr/>
              <p:nvPr userDrawn="1"/>
            </p:nvSpPr>
            <p:spPr>
              <a:xfrm>
                <a:off x="61134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5-Point Star 748"/>
              <p:cNvSpPr/>
              <p:nvPr userDrawn="1"/>
            </p:nvSpPr>
            <p:spPr>
              <a:xfrm>
                <a:off x="63699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5-Point Star 749"/>
              <p:cNvSpPr/>
              <p:nvPr userDrawn="1"/>
            </p:nvSpPr>
            <p:spPr>
              <a:xfrm>
                <a:off x="66264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5-Point Star 750"/>
              <p:cNvSpPr/>
              <p:nvPr userDrawn="1"/>
            </p:nvSpPr>
            <p:spPr>
              <a:xfrm>
                <a:off x="68828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5-Point Star 751"/>
              <p:cNvSpPr/>
              <p:nvPr userDrawn="1"/>
            </p:nvSpPr>
            <p:spPr>
              <a:xfrm>
                <a:off x="71393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5-Point Star 752"/>
              <p:cNvSpPr/>
              <p:nvPr userDrawn="1"/>
            </p:nvSpPr>
            <p:spPr>
              <a:xfrm>
                <a:off x="73958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5-Point Star 753"/>
              <p:cNvSpPr/>
              <p:nvPr userDrawn="1"/>
            </p:nvSpPr>
            <p:spPr>
              <a:xfrm>
                <a:off x="76523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5-Point Star 754"/>
              <p:cNvSpPr/>
              <p:nvPr userDrawn="1"/>
            </p:nvSpPr>
            <p:spPr>
              <a:xfrm>
                <a:off x="79088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5-Point Star 755"/>
              <p:cNvSpPr/>
              <p:nvPr userDrawn="1"/>
            </p:nvSpPr>
            <p:spPr>
              <a:xfrm>
                <a:off x="81653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5-Point Star 756"/>
              <p:cNvSpPr/>
              <p:nvPr userDrawn="1"/>
            </p:nvSpPr>
            <p:spPr>
              <a:xfrm>
                <a:off x="84218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5-Point Star 757"/>
              <p:cNvSpPr/>
              <p:nvPr userDrawn="1"/>
            </p:nvSpPr>
            <p:spPr>
              <a:xfrm>
                <a:off x="8678333"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5-Point Star 758"/>
              <p:cNvSpPr/>
              <p:nvPr userDrawn="1"/>
            </p:nvSpPr>
            <p:spPr>
              <a:xfrm>
                <a:off x="8931166"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5-Point Star 760"/>
              <p:cNvSpPr/>
              <p:nvPr userDrawn="1"/>
            </p:nvSpPr>
            <p:spPr>
              <a:xfrm>
                <a:off x="-42332"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5-Point Star 761"/>
              <p:cNvSpPr/>
              <p:nvPr userDrawn="1"/>
            </p:nvSpPr>
            <p:spPr>
              <a:xfrm>
                <a:off x="2141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5-Point Star 762"/>
              <p:cNvSpPr/>
              <p:nvPr userDrawn="1"/>
            </p:nvSpPr>
            <p:spPr>
              <a:xfrm>
                <a:off x="4706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5-Point Star 763"/>
              <p:cNvSpPr/>
              <p:nvPr userDrawn="1"/>
            </p:nvSpPr>
            <p:spPr>
              <a:xfrm>
                <a:off x="7271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5-Point Star 764"/>
              <p:cNvSpPr/>
              <p:nvPr userDrawn="1"/>
            </p:nvSpPr>
            <p:spPr>
              <a:xfrm>
                <a:off x="9836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5-Point Star 765"/>
              <p:cNvSpPr/>
              <p:nvPr userDrawn="1"/>
            </p:nvSpPr>
            <p:spPr>
              <a:xfrm>
                <a:off x="12401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5-Point Star 766"/>
              <p:cNvSpPr/>
              <p:nvPr userDrawn="1"/>
            </p:nvSpPr>
            <p:spPr>
              <a:xfrm>
                <a:off x="14966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5-Point Star 767"/>
              <p:cNvSpPr/>
              <p:nvPr userDrawn="1"/>
            </p:nvSpPr>
            <p:spPr>
              <a:xfrm>
                <a:off x="17530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5-Point Star 768"/>
              <p:cNvSpPr/>
              <p:nvPr userDrawn="1"/>
            </p:nvSpPr>
            <p:spPr>
              <a:xfrm>
                <a:off x="20095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5-Point Star 769"/>
              <p:cNvSpPr/>
              <p:nvPr userDrawn="1"/>
            </p:nvSpPr>
            <p:spPr>
              <a:xfrm>
                <a:off x="22660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5-Point Star 770"/>
              <p:cNvSpPr/>
              <p:nvPr userDrawn="1"/>
            </p:nvSpPr>
            <p:spPr>
              <a:xfrm>
                <a:off x="25225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5-Point Star 771"/>
              <p:cNvSpPr/>
              <p:nvPr userDrawn="1"/>
            </p:nvSpPr>
            <p:spPr>
              <a:xfrm>
                <a:off x="27790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5-Point Star 772"/>
              <p:cNvSpPr/>
              <p:nvPr userDrawn="1"/>
            </p:nvSpPr>
            <p:spPr>
              <a:xfrm>
                <a:off x="30355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5-Point Star 773"/>
              <p:cNvSpPr/>
              <p:nvPr userDrawn="1"/>
            </p:nvSpPr>
            <p:spPr>
              <a:xfrm>
                <a:off x="32920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5-Point Star 774"/>
              <p:cNvSpPr/>
              <p:nvPr userDrawn="1"/>
            </p:nvSpPr>
            <p:spPr>
              <a:xfrm>
                <a:off x="35485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5-Point Star 775"/>
              <p:cNvSpPr/>
              <p:nvPr userDrawn="1"/>
            </p:nvSpPr>
            <p:spPr>
              <a:xfrm>
                <a:off x="38050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5-Point Star 776"/>
              <p:cNvSpPr/>
              <p:nvPr userDrawn="1"/>
            </p:nvSpPr>
            <p:spPr>
              <a:xfrm>
                <a:off x="40615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5-Point Star 777"/>
              <p:cNvSpPr/>
              <p:nvPr userDrawn="1"/>
            </p:nvSpPr>
            <p:spPr>
              <a:xfrm>
                <a:off x="43179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5-Point Star 778"/>
              <p:cNvSpPr/>
              <p:nvPr userDrawn="1"/>
            </p:nvSpPr>
            <p:spPr>
              <a:xfrm>
                <a:off x="45744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5-Point Star 779"/>
              <p:cNvSpPr/>
              <p:nvPr userDrawn="1"/>
            </p:nvSpPr>
            <p:spPr>
              <a:xfrm>
                <a:off x="48309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5-Point Star 780"/>
              <p:cNvSpPr/>
              <p:nvPr userDrawn="1"/>
            </p:nvSpPr>
            <p:spPr>
              <a:xfrm>
                <a:off x="50874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5-Point Star 781"/>
              <p:cNvSpPr/>
              <p:nvPr userDrawn="1"/>
            </p:nvSpPr>
            <p:spPr>
              <a:xfrm>
                <a:off x="53439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5-Point Star 782"/>
              <p:cNvSpPr/>
              <p:nvPr userDrawn="1"/>
            </p:nvSpPr>
            <p:spPr>
              <a:xfrm>
                <a:off x="56004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5-Point Star 783"/>
              <p:cNvSpPr/>
              <p:nvPr userDrawn="1"/>
            </p:nvSpPr>
            <p:spPr>
              <a:xfrm>
                <a:off x="58569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5-Point Star 784"/>
              <p:cNvSpPr/>
              <p:nvPr userDrawn="1"/>
            </p:nvSpPr>
            <p:spPr>
              <a:xfrm>
                <a:off x="61134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5-Point Star 785"/>
              <p:cNvSpPr/>
              <p:nvPr userDrawn="1"/>
            </p:nvSpPr>
            <p:spPr>
              <a:xfrm>
                <a:off x="63699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5-Point Star 786"/>
              <p:cNvSpPr/>
              <p:nvPr userDrawn="1"/>
            </p:nvSpPr>
            <p:spPr>
              <a:xfrm>
                <a:off x="66264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5-Point Star 787"/>
              <p:cNvSpPr/>
              <p:nvPr userDrawn="1"/>
            </p:nvSpPr>
            <p:spPr>
              <a:xfrm>
                <a:off x="68828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5-Point Star 788"/>
              <p:cNvSpPr/>
              <p:nvPr userDrawn="1"/>
            </p:nvSpPr>
            <p:spPr>
              <a:xfrm>
                <a:off x="71393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5-Point Star 789"/>
              <p:cNvSpPr/>
              <p:nvPr userDrawn="1"/>
            </p:nvSpPr>
            <p:spPr>
              <a:xfrm>
                <a:off x="73958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5-Point Star 790"/>
              <p:cNvSpPr/>
              <p:nvPr userDrawn="1"/>
            </p:nvSpPr>
            <p:spPr>
              <a:xfrm>
                <a:off x="76523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5-Point Star 791"/>
              <p:cNvSpPr/>
              <p:nvPr userDrawn="1"/>
            </p:nvSpPr>
            <p:spPr>
              <a:xfrm>
                <a:off x="79088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5-Point Star 792"/>
              <p:cNvSpPr/>
              <p:nvPr userDrawn="1"/>
            </p:nvSpPr>
            <p:spPr>
              <a:xfrm>
                <a:off x="81653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5-Point Star 793"/>
              <p:cNvSpPr/>
              <p:nvPr userDrawn="1"/>
            </p:nvSpPr>
            <p:spPr>
              <a:xfrm>
                <a:off x="84218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5-Point Star 794"/>
              <p:cNvSpPr/>
              <p:nvPr userDrawn="1"/>
            </p:nvSpPr>
            <p:spPr>
              <a:xfrm>
                <a:off x="8678333"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5-Point Star 795"/>
              <p:cNvSpPr/>
              <p:nvPr userDrawn="1"/>
            </p:nvSpPr>
            <p:spPr>
              <a:xfrm>
                <a:off x="8931166"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5-Point Star 797"/>
              <p:cNvSpPr/>
              <p:nvPr userDrawn="1"/>
            </p:nvSpPr>
            <p:spPr>
              <a:xfrm>
                <a:off x="-42332"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5-Point Star 798"/>
              <p:cNvSpPr/>
              <p:nvPr userDrawn="1"/>
            </p:nvSpPr>
            <p:spPr>
              <a:xfrm>
                <a:off x="2141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5-Point Star 799"/>
              <p:cNvSpPr/>
              <p:nvPr userDrawn="1"/>
            </p:nvSpPr>
            <p:spPr>
              <a:xfrm>
                <a:off x="4706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5-Point Star 800"/>
              <p:cNvSpPr/>
              <p:nvPr userDrawn="1"/>
            </p:nvSpPr>
            <p:spPr>
              <a:xfrm>
                <a:off x="7271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5-Point Star 801"/>
              <p:cNvSpPr/>
              <p:nvPr userDrawn="1"/>
            </p:nvSpPr>
            <p:spPr>
              <a:xfrm>
                <a:off x="9836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5-Point Star 802"/>
              <p:cNvSpPr/>
              <p:nvPr userDrawn="1"/>
            </p:nvSpPr>
            <p:spPr>
              <a:xfrm>
                <a:off x="12401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5-Point Star 803"/>
              <p:cNvSpPr/>
              <p:nvPr userDrawn="1"/>
            </p:nvSpPr>
            <p:spPr>
              <a:xfrm>
                <a:off x="14966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5-Point Star 804"/>
              <p:cNvSpPr/>
              <p:nvPr userDrawn="1"/>
            </p:nvSpPr>
            <p:spPr>
              <a:xfrm>
                <a:off x="17530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5-Point Star 805"/>
              <p:cNvSpPr/>
              <p:nvPr userDrawn="1"/>
            </p:nvSpPr>
            <p:spPr>
              <a:xfrm>
                <a:off x="20095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5-Point Star 806"/>
              <p:cNvSpPr/>
              <p:nvPr userDrawn="1"/>
            </p:nvSpPr>
            <p:spPr>
              <a:xfrm>
                <a:off x="22660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5-Point Star 807"/>
              <p:cNvSpPr/>
              <p:nvPr userDrawn="1"/>
            </p:nvSpPr>
            <p:spPr>
              <a:xfrm>
                <a:off x="25225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5-Point Star 808"/>
              <p:cNvSpPr/>
              <p:nvPr userDrawn="1"/>
            </p:nvSpPr>
            <p:spPr>
              <a:xfrm>
                <a:off x="27790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5-Point Star 809"/>
              <p:cNvSpPr/>
              <p:nvPr userDrawn="1"/>
            </p:nvSpPr>
            <p:spPr>
              <a:xfrm>
                <a:off x="30355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5-Point Star 810"/>
              <p:cNvSpPr/>
              <p:nvPr userDrawn="1"/>
            </p:nvSpPr>
            <p:spPr>
              <a:xfrm>
                <a:off x="32920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5-Point Star 811"/>
              <p:cNvSpPr/>
              <p:nvPr userDrawn="1"/>
            </p:nvSpPr>
            <p:spPr>
              <a:xfrm>
                <a:off x="35485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5-Point Star 812"/>
              <p:cNvSpPr/>
              <p:nvPr userDrawn="1"/>
            </p:nvSpPr>
            <p:spPr>
              <a:xfrm>
                <a:off x="38050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5-Point Star 813"/>
              <p:cNvSpPr/>
              <p:nvPr userDrawn="1"/>
            </p:nvSpPr>
            <p:spPr>
              <a:xfrm>
                <a:off x="40615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5-Point Star 814"/>
              <p:cNvSpPr/>
              <p:nvPr userDrawn="1"/>
            </p:nvSpPr>
            <p:spPr>
              <a:xfrm>
                <a:off x="43179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5-Point Star 815"/>
              <p:cNvSpPr/>
              <p:nvPr userDrawn="1"/>
            </p:nvSpPr>
            <p:spPr>
              <a:xfrm>
                <a:off x="45744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5-Point Star 816"/>
              <p:cNvSpPr/>
              <p:nvPr userDrawn="1"/>
            </p:nvSpPr>
            <p:spPr>
              <a:xfrm>
                <a:off x="48309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5-Point Star 817"/>
              <p:cNvSpPr/>
              <p:nvPr userDrawn="1"/>
            </p:nvSpPr>
            <p:spPr>
              <a:xfrm>
                <a:off x="50874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5-Point Star 818"/>
              <p:cNvSpPr/>
              <p:nvPr userDrawn="1"/>
            </p:nvSpPr>
            <p:spPr>
              <a:xfrm>
                <a:off x="53439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5-Point Star 819"/>
              <p:cNvSpPr/>
              <p:nvPr userDrawn="1"/>
            </p:nvSpPr>
            <p:spPr>
              <a:xfrm>
                <a:off x="56004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5-Point Star 820"/>
              <p:cNvSpPr/>
              <p:nvPr userDrawn="1"/>
            </p:nvSpPr>
            <p:spPr>
              <a:xfrm>
                <a:off x="58569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5-Point Star 821"/>
              <p:cNvSpPr/>
              <p:nvPr userDrawn="1"/>
            </p:nvSpPr>
            <p:spPr>
              <a:xfrm>
                <a:off x="61134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5-Point Star 822"/>
              <p:cNvSpPr/>
              <p:nvPr userDrawn="1"/>
            </p:nvSpPr>
            <p:spPr>
              <a:xfrm>
                <a:off x="63699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5-Point Star 823"/>
              <p:cNvSpPr/>
              <p:nvPr userDrawn="1"/>
            </p:nvSpPr>
            <p:spPr>
              <a:xfrm>
                <a:off x="66264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5-Point Star 824"/>
              <p:cNvSpPr/>
              <p:nvPr userDrawn="1"/>
            </p:nvSpPr>
            <p:spPr>
              <a:xfrm>
                <a:off x="68828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5-Point Star 825"/>
              <p:cNvSpPr/>
              <p:nvPr userDrawn="1"/>
            </p:nvSpPr>
            <p:spPr>
              <a:xfrm>
                <a:off x="71393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5-Point Star 826"/>
              <p:cNvSpPr/>
              <p:nvPr userDrawn="1"/>
            </p:nvSpPr>
            <p:spPr>
              <a:xfrm>
                <a:off x="73958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5-Point Star 827"/>
              <p:cNvSpPr/>
              <p:nvPr userDrawn="1"/>
            </p:nvSpPr>
            <p:spPr>
              <a:xfrm>
                <a:off x="76523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5-Point Star 828"/>
              <p:cNvSpPr/>
              <p:nvPr userDrawn="1"/>
            </p:nvSpPr>
            <p:spPr>
              <a:xfrm>
                <a:off x="79088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5-Point Star 829"/>
              <p:cNvSpPr/>
              <p:nvPr userDrawn="1"/>
            </p:nvSpPr>
            <p:spPr>
              <a:xfrm>
                <a:off x="81653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5-Point Star 830"/>
              <p:cNvSpPr/>
              <p:nvPr userDrawn="1"/>
            </p:nvSpPr>
            <p:spPr>
              <a:xfrm>
                <a:off x="84218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5-Point Star 831"/>
              <p:cNvSpPr/>
              <p:nvPr userDrawn="1"/>
            </p:nvSpPr>
            <p:spPr>
              <a:xfrm>
                <a:off x="8678333"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5-Point Star 832"/>
              <p:cNvSpPr/>
              <p:nvPr userDrawn="1"/>
            </p:nvSpPr>
            <p:spPr>
              <a:xfrm>
                <a:off x="8931166"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6" name="Picture 76" descr="\\vhaeasfpc3\RUsers$\vhaeaschuaf\Desktop\WRIISC logo\TRIWRIISC_bottom.emf"/>
          <p:cNvPicPr>
            <a:picLocks noChangeAspect="1" noChangeArrowheads="1"/>
          </p:cNvPicPr>
          <p:nvPr/>
        </p:nvPicPr>
        <p:blipFill>
          <a:blip r:embed="rId13" cstate="print"/>
          <a:srcRect/>
          <a:stretch>
            <a:fillRect/>
          </a:stretch>
        </p:blipFill>
        <p:spPr bwMode="auto">
          <a:xfrm>
            <a:off x="0" y="6048385"/>
            <a:ext cx="9153525" cy="885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ED174C"/>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2"/>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DDDDDD"/>
            </a:gs>
            <a:gs pos="50000">
              <a:schemeClr val="bg1"/>
            </a:gs>
            <a:gs pos="100000">
              <a:srgbClr val="DDDDDD"/>
            </a:gs>
          </a:gsLst>
          <a:lin ang="5400000" scaled="1"/>
        </a:gradFill>
        <a:effectLst/>
      </p:bgPr>
    </p:bg>
    <p:spTree>
      <p:nvGrpSpPr>
        <p:cNvPr id="1" name=""/>
        <p:cNvGrpSpPr/>
        <p:nvPr/>
      </p:nvGrpSpPr>
      <p:grpSpPr>
        <a:xfrm>
          <a:off x="0" y="0"/>
          <a:ext cx="0" cy="0"/>
          <a:chOff x="0" y="0"/>
          <a:chExt cx="0" cy="0"/>
        </a:xfrm>
      </p:grpSpPr>
      <p:grpSp>
        <p:nvGrpSpPr>
          <p:cNvPr id="2" name="Group 237"/>
          <p:cNvGrpSpPr/>
          <p:nvPr/>
        </p:nvGrpSpPr>
        <p:grpSpPr>
          <a:xfrm>
            <a:off x="-533400" y="-457200"/>
            <a:ext cx="10744200" cy="8077200"/>
            <a:chOff x="-533400" y="-457200"/>
            <a:chExt cx="10744200" cy="8077200"/>
          </a:xfrm>
        </p:grpSpPr>
        <p:grpSp>
          <p:nvGrpSpPr>
            <p:cNvPr id="3" name="Group 197"/>
            <p:cNvGrpSpPr/>
            <p:nvPr/>
          </p:nvGrpSpPr>
          <p:grpSpPr>
            <a:xfrm>
              <a:off x="-533400" y="-457200"/>
              <a:ext cx="10744200" cy="8077200"/>
              <a:chOff x="-533400" y="-457200"/>
              <a:chExt cx="10744200" cy="8077200"/>
            </a:xfrm>
          </p:grpSpPr>
          <p:sp>
            <p:nvSpPr>
              <p:cNvPr id="14" name="Oval 13"/>
              <p:cNvSpPr/>
              <p:nvPr userDrawn="1"/>
            </p:nvSpPr>
            <p:spPr>
              <a:xfrm>
                <a:off x="5867400" y="60960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sp>
            <p:nvSpPr>
              <p:cNvPr id="5" name="Oval 4"/>
              <p:cNvSpPr/>
              <p:nvPr userDrawn="1"/>
            </p:nvSpPr>
            <p:spPr>
              <a:xfrm>
                <a:off x="2057400" y="-457200"/>
                <a:ext cx="5715000" cy="57150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sp>
            <p:nvSpPr>
              <p:cNvPr id="6" name="Oval 5"/>
              <p:cNvSpPr/>
              <p:nvPr userDrawn="1"/>
            </p:nvSpPr>
            <p:spPr>
              <a:xfrm>
                <a:off x="2438400" y="3200400"/>
                <a:ext cx="4419600" cy="44196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sp>
            <p:nvSpPr>
              <p:cNvPr id="8" name="Oval 7"/>
              <p:cNvSpPr/>
              <p:nvPr userDrawn="1"/>
            </p:nvSpPr>
            <p:spPr>
              <a:xfrm>
                <a:off x="6248400" y="2514600"/>
                <a:ext cx="3962400" cy="39624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sp>
            <p:nvSpPr>
              <p:cNvPr id="9" name="Oval 8"/>
              <p:cNvSpPr/>
              <p:nvPr userDrawn="1"/>
            </p:nvSpPr>
            <p:spPr>
              <a:xfrm>
                <a:off x="-533400" y="2362200"/>
                <a:ext cx="4648200" cy="4648200"/>
              </a:xfrm>
              <a:prstGeom prst="ellipse">
                <a:avLst/>
              </a:prstGeom>
              <a:noFill/>
              <a:ln w="6350">
                <a:solidFill>
                  <a:schemeClr val="bg1">
                    <a:alpha val="3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sp>
            <p:nvSpPr>
              <p:cNvPr id="62" name="Oval 61"/>
              <p:cNvSpPr/>
              <p:nvPr userDrawn="1"/>
            </p:nvSpPr>
            <p:spPr>
              <a:xfrm>
                <a:off x="0" y="0"/>
                <a:ext cx="3505200" cy="3505200"/>
              </a:xfrm>
              <a:prstGeom prst="ellipse">
                <a:avLst/>
              </a:prstGeom>
              <a:noFill/>
              <a:ln w="6350">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solidFill>
                    <a:prstClr val="white"/>
                  </a:solidFill>
                </a:endParaRPr>
              </a:p>
            </p:txBody>
          </p:sp>
        </p:grpSp>
        <p:grpSp>
          <p:nvGrpSpPr>
            <p:cNvPr id="4" name="Group 834"/>
            <p:cNvGrpSpPr/>
            <p:nvPr/>
          </p:nvGrpSpPr>
          <p:grpSpPr>
            <a:xfrm>
              <a:off x="0" y="4233335"/>
              <a:ext cx="9186332" cy="2319865"/>
              <a:chOff x="0" y="4233335"/>
              <a:chExt cx="9186332" cy="2319865"/>
            </a:xfrm>
            <a:gradFill>
              <a:gsLst>
                <a:gs pos="50000">
                  <a:schemeClr val="bg1">
                    <a:alpha val="37000"/>
                  </a:schemeClr>
                </a:gs>
                <a:gs pos="100000">
                  <a:schemeClr val="bg1">
                    <a:alpha val="48000"/>
                  </a:schemeClr>
                </a:gs>
              </a:gsLst>
              <a:lin ang="5400000" scaled="0"/>
            </a:gradFill>
          </p:grpSpPr>
          <p:sp>
            <p:nvSpPr>
              <p:cNvPr id="12" name="5-Point Star 11"/>
              <p:cNvSpPr/>
              <p:nvPr userDrawn="1"/>
            </p:nvSpPr>
            <p:spPr>
              <a:xfrm>
                <a:off x="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5-Point Star 26"/>
              <p:cNvSpPr/>
              <p:nvPr userDrawn="1"/>
            </p:nvSpPr>
            <p:spPr>
              <a:xfrm>
                <a:off x="25649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5-Point Star 46"/>
              <p:cNvSpPr/>
              <p:nvPr userDrawn="1"/>
            </p:nvSpPr>
            <p:spPr>
              <a:xfrm>
                <a:off x="51298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9" name="5-Point Star 38"/>
              <p:cNvSpPr/>
              <p:nvPr userDrawn="1"/>
            </p:nvSpPr>
            <p:spPr>
              <a:xfrm>
                <a:off x="76947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5-Point Star 55"/>
              <p:cNvSpPr/>
              <p:nvPr userDrawn="1"/>
            </p:nvSpPr>
            <p:spPr>
              <a:xfrm>
                <a:off x="102596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5-Point Star 65"/>
              <p:cNvSpPr/>
              <p:nvPr userDrawn="1"/>
            </p:nvSpPr>
            <p:spPr>
              <a:xfrm>
                <a:off x="128245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 name="5-Point Star 74"/>
              <p:cNvSpPr/>
              <p:nvPr userDrawn="1"/>
            </p:nvSpPr>
            <p:spPr>
              <a:xfrm>
                <a:off x="1538940" y="634036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4" name="5-Point Star 83"/>
              <p:cNvSpPr/>
              <p:nvPr userDrawn="1"/>
            </p:nvSpPr>
            <p:spPr>
              <a:xfrm>
                <a:off x="179543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5-Point Star 92"/>
              <p:cNvSpPr/>
              <p:nvPr userDrawn="1"/>
            </p:nvSpPr>
            <p:spPr>
              <a:xfrm>
                <a:off x="205192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5-Point Star 101"/>
              <p:cNvSpPr/>
              <p:nvPr userDrawn="1"/>
            </p:nvSpPr>
            <p:spPr>
              <a:xfrm>
                <a:off x="2308410" y="6340366"/>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5-Point Star 12"/>
              <p:cNvSpPr/>
              <p:nvPr userDrawn="1"/>
            </p:nvSpPr>
            <p:spPr>
              <a:xfrm>
                <a:off x="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5-Point Star 27"/>
              <p:cNvSpPr/>
              <p:nvPr userDrawn="1"/>
            </p:nvSpPr>
            <p:spPr>
              <a:xfrm>
                <a:off x="25649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5-Point Star 47"/>
              <p:cNvSpPr/>
              <p:nvPr userDrawn="1"/>
            </p:nvSpPr>
            <p:spPr>
              <a:xfrm>
                <a:off x="51298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5-Point Star 39"/>
              <p:cNvSpPr/>
              <p:nvPr userDrawn="1"/>
            </p:nvSpPr>
            <p:spPr>
              <a:xfrm>
                <a:off x="76947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5-Point Star 56"/>
              <p:cNvSpPr/>
              <p:nvPr userDrawn="1"/>
            </p:nvSpPr>
            <p:spPr>
              <a:xfrm>
                <a:off x="102596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5-Point Star 66"/>
              <p:cNvSpPr/>
              <p:nvPr userDrawn="1"/>
            </p:nvSpPr>
            <p:spPr>
              <a:xfrm>
                <a:off x="128245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5-Point Star 75"/>
              <p:cNvSpPr/>
              <p:nvPr userDrawn="1"/>
            </p:nvSpPr>
            <p:spPr>
              <a:xfrm>
                <a:off x="1538940" y="607685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5-Point Star 84"/>
              <p:cNvSpPr/>
              <p:nvPr userDrawn="1"/>
            </p:nvSpPr>
            <p:spPr>
              <a:xfrm>
                <a:off x="179543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4" name="5-Point Star 93"/>
              <p:cNvSpPr/>
              <p:nvPr userDrawn="1"/>
            </p:nvSpPr>
            <p:spPr>
              <a:xfrm>
                <a:off x="205192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3" name="5-Point Star 102"/>
              <p:cNvSpPr/>
              <p:nvPr userDrawn="1"/>
            </p:nvSpPr>
            <p:spPr>
              <a:xfrm>
                <a:off x="2308410" y="6076857"/>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5-Point Star 18"/>
              <p:cNvSpPr/>
              <p:nvPr userDrawn="1"/>
            </p:nvSpPr>
            <p:spPr>
              <a:xfrm>
                <a:off x="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5-Point Star 28"/>
              <p:cNvSpPr/>
              <p:nvPr userDrawn="1"/>
            </p:nvSpPr>
            <p:spPr>
              <a:xfrm>
                <a:off x="2564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5-Point Star 48"/>
              <p:cNvSpPr/>
              <p:nvPr userDrawn="1"/>
            </p:nvSpPr>
            <p:spPr>
              <a:xfrm>
                <a:off x="5129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1" name="5-Point Star 40"/>
              <p:cNvSpPr/>
              <p:nvPr userDrawn="1"/>
            </p:nvSpPr>
            <p:spPr>
              <a:xfrm>
                <a:off x="7694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5-Point Star 57"/>
              <p:cNvSpPr/>
              <p:nvPr userDrawn="1"/>
            </p:nvSpPr>
            <p:spPr>
              <a:xfrm>
                <a:off x="10259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5-Point Star 67"/>
              <p:cNvSpPr/>
              <p:nvPr userDrawn="1"/>
            </p:nvSpPr>
            <p:spPr>
              <a:xfrm>
                <a:off x="12824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5-Point Star 76"/>
              <p:cNvSpPr/>
              <p:nvPr userDrawn="1"/>
            </p:nvSpPr>
            <p:spPr>
              <a:xfrm>
                <a:off x="15389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5-Point Star 85"/>
              <p:cNvSpPr/>
              <p:nvPr userDrawn="1"/>
            </p:nvSpPr>
            <p:spPr>
              <a:xfrm>
                <a:off x="17954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5-Point Star 94"/>
              <p:cNvSpPr/>
              <p:nvPr userDrawn="1"/>
            </p:nvSpPr>
            <p:spPr>
              <a:xfrm>
                <a:off x="20519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4" name="5-Point Star 103"/>
              <p:cNvSpPr/>
              <p:nvPr userDrawn="1"/>
            </p:nvSpPr>
            <p:spPr>
              <a:xfrm>
                <a:off x="23084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3" name="5-Point Star 112"/>
              <p:cNvSpPr/>
              <p:nvPr userDrawn="1"/>
            </p:nvSpPr>
            <p:spPr>
              <a:xfrm>
                <a:off x="25649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 name="5-Point Star 121"/>
              <p:cNvSpPr/>
              <p:nvPr userDrawn="1"/>
            </p:nvSpPr>
            <p:spPr>
              <a:xfrm>
                <a:off x="28213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1" name="5-Point Star 130"/>
              <p:cNvSpPr/>
              <p:nvPr userDrawn="1"/>
            </p:nvSpPr>
            <p:spPr>
              <a:xfrm>
                <a:off x="30778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0" name="5-Point Star 139"/>
              <p:cNvSpPr/>
              <p:nvPr userDrawn="1"/>
            </p:nvSpPr>
            <p:spPr>
              <a:xfrm>
                <a:off x="33343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9" name="5-Point Star 148"/>
              <p:cNvSpPr/>
              <p:nvPr userDrawn="1"/>
            </p:nvSpPr>
            <p:spPr>
              <a:xfrm>
                <a:off x="35908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8" name="5-Point Star 157"/>
              <p:cNvSpPr/>
              <p:nvPr userDrawn="1"/>
            </p:nvSpPr>
            <p:spPr>
              <a:xfrm>
                <a:off x="38473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7" name="5-Point Star 166"/>
              <p:cNvSpPr/>
              <p:nvPr userDrawn="1"/>
            </p:nvSpPr>
            <p:spPr>
              <a:xfrm>
                <a:off x="41038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6" name="5-Point Star 175"/>
              <p:cNvSpPr/>
              <p:nvPr userDrawn="1"/>
            </p:nvSpPr>
            <p:spPr>
              <a:xfrm>
                <a:off x="43603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5" name="5-Point Star 184"/>
              <p:cNvSpPr/>
              <p:nvPr userDrawn="1"/>
            </p:nvSpPr>
            <p:spPr>
              <a:xfrm>
                <a:off x="46168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4" name="5-Point Star 193"/>
              <p:cNvSpPr/>
              <p:nvPr userDrawn="1"/>
            </p:nvSpPr>
            <p:spPr>
              <a:xfrm>
                <a:off x="48733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4" name="5-Point Star 203"/>
              <p:cNvSpPr/>
              <p:nvPr userDrawn="1"/>
            </p:nvSpPr>
            <p:spPr>
              <a:xfrm>
                <a:off x="51298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3" name="5-Point Star 212"/>
              <p:cNvSpPr/>
              <p:nvPr userDrawn="1"/>
            </p:nvSpPr>
            <p:spPr>
              <a:xfrm>
                <a:off x="53862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2" name="5-Point Star 221"/>
              <p:cNvSpPr/>
              <p:nvPr userDrawn="1"/>
            </p:nvSpPr>
            <p:spPr>
              <a:xfrm>
                <a:off x="56427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1" name="5-Point Star 230"/>
              <p:cNvSpPr/>
              <p:nvPr userDrawn="1"/>
            </p:nvSpPr>
            <p:spPr>
              <a:xfrm>
                <a:off x="58992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0" name="5-Point Star 239"/>
              <p:cNvSpPr/>
              <p:nvPr userDrawn="1"/>
            </p:nvSpPr>
            <p:spPr>
              <a:xfrm>
                <a:off x="615576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9" name="5-Point Star 248"/>
              <p:cNvSpPr/>
              <p:nvPr userDrawn="1"/>
            </p:nvSpPr>
            <p:spPr>
              <a:xfrm>
                <a:off x="641225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8" name="5-Point Star 257"/>
              <p:cNvSpPr/>
              <p:nvPr userDrawn="1"/>
            </p:nvSpPr>
            <p:spPr>
              <a:xfrm>
                <a:off x="666874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7" name="5-Point Star 266"/>
              <p:cNvSpPr/>
              <p:nvPr userDrawn="1"/>
            </p:nvSpPr>
            <p:spPr>
              <a:xfrm>
                <a:off x="692523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6" name="5-Point Star 275"/>
              <p:cNvSpPr/>
              <p:nvPr userDrawn="1"/>
            </p:nvSpPr>
            <p:spPr>
              <a:xfrm>
                <a:off x="718172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5" name="5-Point Star 284"/>
              <p:cNvSpPr/>
              <p:nvPr userDrawn="1"/>
            </p:nvSpPr>
            <p:spPr>
              <a:xfrm>
                <a:off x="743821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9" name="5-Point Star 338"/>
              <p:cNvSpPr/>
              <p:nvPr userDrawn="1"/>
            </p:nvSpPr>
            <p:spPr>
              <a:xfrm>
                <a:off x="769470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8" name="5-Point Star 347"/>
              <p:cNvSpPr/>
              <p:nvPr userDrawn="1"/>
            </p:nvSpPr>
            <p:spPr>
              <a:xfrm>
                <a:off x="7951190" y="58133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7" name="5-Point Star 356"/>
              <p:cNvSpPr/>
              <p:nvPr userDrawn="1"/>
            </p:nvSpPr>
            <p:spPr>
              <a:xfrm>
                <a:off x="820768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6" name="5-Point Star 365"/>
              <p:cNvSpPr/>
              <p:nvPr userDrawn="1"/>
            </p:nvSpPr>
            <p:spPr>
              <a:xfrm>
                <a:off x="8464170"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5" name="5-Point Star 374"/>
              <p:cNvSpPr/>
              <p:nvPr userDrawn="1"/>
            </p:nvSpPr>
            <p:spPr>
              <a:xfrm>
                <a:off x="8720665"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4" name="5-Point Star 383"/>
              <p:cNvSpPr/>
              <p:nvPr userDrawn="1"/>
            </p:nvSpPr>
            <p:spPr>
              <a:xfrm>
                <a:off x="8973498" y="5813348"/>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8" name="5-Point Star 357"/>
              <p:cNvSpPr/>
              <p:nvPr userDrawn="1"/>
            </p:nvSpPr>
            <p:spPr>
              <a:xfrm>
                <a:off x="820768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7" name="5-Point Star 366"/>
              <p:cNvSpPr/>
              <p:nvPr userDrawn="1"/>
            </p:nvSpPr>
            <p:spPr>
              <a:xfrm>
                <a:off x="8464170"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6" name="5-Point Star 375"/>
              <p:cNvSpPr/>
              <p:nvPr userDrawn="1"/>
            </p:nvSpPr>
            <p:spPr>
              <a:xfrm>
                <a:off x="8720665"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5" name="5-Point Star 384"/>
              <p:cNvSpPr/>
              <p:nvPr userDrawn="1"/>
            </p:nvSpPr>
            <p:spPr>
              <a:xfrm>
                <a:off x="8973498" y="5549839"/>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9" name="5-Point Star 358"/>
              <p:cNvSpPr/>
              <p:nvPr userDrawn="1"/>
            </p:nvSpPr>
            <p:spPr>
              <a:xfrm>
                <a:off x="820768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8" name="5-Point Star 367"/>
              <p:cNvSpPr/>
              <p:nvPr userDrawn="1"/>
            </p:nvSpPr>
            <p:spPr>
              <a:xfrm>
                <a:off x="8464170"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7" name="5-Point Star 376"/>
              <p:cNvSpPr/>
              <p:nvPr userDrawn="1"/>
            </p:nvSpPr>
            <p:spPr>
              <a:xfrm>
                <a:off x="8720665"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6" name="5-Point Star 385"/>
              <p:cNvSpPr/>
              <p:nvPr userDrawn="1"/>
            </p:nvSpPr>
            <p:spPr>
              <a:xfrm>
                <a:off x="8973498" y="528633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0" name="5-Point Star 359"/>
              <p:cNvSpPr/>
              <p:nvPr userDrawn="1"/>
            </p:nvSpPr>
            <p:spPr>
              <a:xfrm>
                <a:off x="820768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9" name="5-Point Star 368"/>
              <p:cNvSpPr/>
              <p:nvPr userDrawn="1"/>
            </p:nvSpPr>
            <p:spPr>
              <a:xfrm>
                <a:off x="8464170"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8" name="5-Point Star 377"/>
              <p:cNvSpPr/>
              <p:nvPr userDrawn="1"/>
            </p:nvSpPr>
            <p:spPr>
              <a:xfrm>
                <a:off x="8720665"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7" name="5-Point Star 386"/>
              <p:cNvSpPr/>
              <p:nvPr userDrawn="1"/>
            </p:nvSpPr>
            <p:spPr>
              <a:xfrm>
                <a:off x="8973498" y="5022821"/>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7" name="5-Point Star 486"/>
              <p:cNvSpPr/>
              <p:nvPr userDrawn="1"/>
            </p:nvSpPr>
            <p:spPr>
              <a:xfrm>
                <a:off x="820768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8" name="5-Point Star 487"/>
              <p:cNvSpPr/>
              <p:nvPr userDrawn="1"/>
            </p:nvSpPr>
            <p:spPr>
              <a:xfrm>
                <a:off x="8464170"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9" name="5-Point Star 488"/>
              <p:cNvSpPr/>
              <p:nvPr userDrawn="1"/>
            </p:nvSpPr>
            <p:spPr>
              <a:xfrm>
                <a:off x="8720665"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0" name="5-Point Star 489"/>
              <p:cNvSpPr/>
              <p:nvPr userDrawn="1"/>
            </p:nvSpPr>
            <p:spPr>
              <a:xfrm>
                <a:off x="8973498" y="4760353"/>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2" name="5-Point Star 491"/>
              <p:cNvSpPr/>
              <p:nvPr userDrawn="1"/>
            </p:nvSpPr>
            <p:spPr>
              <a:xfrm>
                <a:off x="820768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3" name="5-Point Star 492"/>
              <p:cNvSpPr/>
              <p:nvPr userDrawn="1"/>
            </p:nvSpPr>
            <p:spPr>
              <a:xfrm>
                <a:off x="8464170"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4" name="5-Point Star 493"/>
              <p:cNvSpPr/>
              <p:nvPr userDrawn="1"/>
            </p:nvSpPr>
            <p:spPr>
              <a:xfrm>
                <a:off x="8720665"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5" name="5-Point Star 494"/>
              <p:cNvSpPr/>
              <p:nvPr userDrawn="1"/>
            </p:nvSpPr>
            <p:spPr>
              <a:xfrm>
                <a:off x="8973498" y="449684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7" name="5-Point Star 496"/>
              <p:cNvSpPr/>
              <p:nvPr userDrawn="1"/>
            </p:nvSpPr>
            <p:spPr>
              <a:xfrm>
                <a:off x="820768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8" name="5-Point Star 497"/>
              <p:cNvSpPr/>
              <p:nvPr userDrawn="1"/>
            </p:nvSpPr>
            <p:spPr>
              <a:xfrm>
                <a:off x="8464170"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9" name="5-Point Star 498"/>
              <p:cNvSpPr/>
              <p:nvPr userDrawn="1"/>
            </p:nvSpPr>
            <p:spPr>
              <a:xfrm>
                <a:off x="8720665"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0" name="5-Point Star 499"/>
              <p:cNvSpPr/>
              <p:nvPr userDrawn="1"/>
            </p:nvSpPr>
            <p:spPr>
              <a:xfrm>
                <a:off x="8973498" y="4233335"/>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7" name="Group 833"/>
            <p:cNvGrpSpPr/>
            <p:nvPr/>
          </p:nvGrpSpPr>
          <p:grpSpPr>
            <a:xfrm>
              <a:off x="-42332" y="0"/>
              <a:ext cx="9186332" cy="974838"/>
              <a:chOff x="-42332" y="0"/>
              <a:chExt cx="9186332" cy="974838"/>
            </a:xfrm>
            <a:gradFill>
              <a:gsLst>
                <a:gs pos="50000">
                  <a:schemeClr val="bg1">
                    <a:alpha val="24000"/>
                  </a:schemeClr>
                </a:gs>
                <a:gs pos="100000">
                  <a:schemeClr val="bg1">
                    <a:alpha val="12000"/>
                  </a:schemeClr>
                </a:gs>
              </a:gsLst>
              <a:lin ang="5400000" scaled="0"/>
            </a:gradFill>
          </p:grpSpPr>
          <p:sp>
            <p:nvSpPr>
              <p:cNvPr id="687" name="5-Point Star 686"/>
              <p:cNvSpPr/>
              <p:nvPr userDrawn="1"/>
            </p:nvSpPr>
            <p:spPr>
              <a:xfrm>
                <a:off x="-42332"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8" name="5-Point Star 687"/>
              <p:cNvSpPr/>
              <p:nvPr userDrawn="1"/>
            </p:nvSpPr>
            <p:spPr>
              <a:xfrm>
                <a:off x="2141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9" name="5-Point Star 688"/>
              <p:cNvSpPr/>
              <p:nvPr userDrawn="1"/>
            </p:nvSpPr>
            <p:spPr>
              <a:xfrm>
                <a:off x="4706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0" name="5-Point Star 689"/>
              <p:cNvSpPr/>
              <p:nvPr userDrawn="1"/>
            </p:nvSpPr>
            <p:spPr>
              <a:xfrm>
                <a:off x="7271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1" name="5-Point Star 690"/>
              <p:cNvSpPr/>
              <p:nvPr userDrawn="1"/>
            </p:nvSpPr>
            <p:spPr>
              <a:xfrm>
                <a:off x="9836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2" name="5-Point Star 691"/>
              <p:cNvSpPr/>
              <p:nvPr userDrawn="1"/>
            </p:nvSpPr>
            <p:spPr>
              <a:xfrm>
                <a:off x="12401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3" name="5-Point Star 692"/>
              <p:cNvSpPr/>
              <p:nvPr userDrawn="1"/>
            </p:nvSpPr>
            <p:spPr>
              <a:xfrm>
                <a:off x="14966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4" name="5-Point Star 693"/>
              <p:cNvSpPr/>
              <p:nvPr userDrawn="1"/>
            </p:nvSpPr>
            <p:spPr>
              <a:xfrm>
                <a:off x="17530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5" name="5-Point Star 694"/>
              <p:cNvSpPr/>
              <p:nvPr userDrawn="1"/>
            </p:nvSpPr>
            <p:spPr>
              <a:xfrm>
                <a:off x="20095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6" name="5-Point Star 695"/>
              <p:cNvSpPr/>
              <p:nvPr userDrawn="1"/>
            </p:nvSpPr>
            <p:spPr>
              <a:xfrm>
                <a:off x="22660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7" name="5-Point Star 696"/>
              <p:cNvSpPr/>
              <p:nvPr userDrawn="1"/>
            </p:nvSpPr>
            <p:spPr>
              <a:xfrm>
                <a:off x="25225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8" name="5-Point Star 697"/>
              <p:cNvSpPr/>
              <p:nvPr userDrawn="1"/>
            </p:nvSpPr>
            <p:spPr>
              <a:xfrm>
                <a:off x="27790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99" name="5-Point Star 698"/>
              <p:cNvSpPr/>
              <p:nvPr userDrawn="1"/>
            </p:nvSpPr>
            <p:spPr>
              <a:xfrm>
                <a:off x="30355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0" name="5-Point Star 699"/>
              <p:cNvSpPr/>
              <p:nvPr userDrawn="1"/>
            </p:nvSpPr>
            <p:spPr>
              <a:xfrm>
                <a:off x="32920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1" name="5-Point Star 700"/>
              <p:cNvSpPr/>
              <p:nvPr userDrawn="1"/>
            </p:nvSpPr>
            <p:spPr>
              <a:xfrm>
                <a:off x="35485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2" name="5-Point Star 701"/>
              <p:cNvSpPr/>
              <p:nvPr userDrawn="1"/>
            </p:nvSpPr>
            <p:spPr>
              <a:xfrm>
                <a:off x="38050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3" name="5-Point Star 702"/>
              <p:cNvSpPr/>
              <p:nvPr userDrawn="1"/>
            </p:nvSpPr>
            <p:spPr>
              <a:xfrm>
                <a:off x="40615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4" name="5-Point Star 703"/>
              <p:cNvSpPr/>
              <p:nvPr userDrawn="1"/>
            </p:nvSpPr>
            <p:spPr>
              <a:xfrm>
                <a:off x="43179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5" name="5-Point Star 704"/>
              <p:cNvSpPr/>
              <p:nvPr userDrawn="1"/>
            </p:nvSpPr>
            <p:spPr>
              <a:xfrm>
                <a:off x="45744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6" name="5-Point Star 705"/>
              <p:cNvSpPr/>
              <p:nvPr userDrawn="1"/>
            </p:nvSpPr>
            <p:spPr>
              <a:xfrm>
                <a:off x="48309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7" name="5-Point Star 706"/>
              <p:cNvSpPr/>
              <p:nvPr userDrawn="1"/>
            </p:nvSpPr>
            <p:spPr>
              <a:xfrm>
                <a:off x="50874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8" name="5-Point Star 707"/>
              <p:cNvSpPr/>
              <p:nvPr userDrawn="1"/>
            </p:nvSpPr>
            <p:spPr>
              <a:xfrm>
                <a:off x="53439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9" name="5-Point Star 708"/>
              <p:cNvSpPr/>
              <p:nvPr userDrawn="1"/>
            </p:nvSpPr>
            <p:spPr>
              <a:xfrm>
                <a:off x="56004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0" name="5-Point Star 709"/>
              <p:cNvSpPr/>
              <p:nvPr userDrawn="1"/>
            </p:nvSpPr>
            <p:spPr>
              <a:xfrm>
                <a:off x="58569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1" name="5-Point Star 710"/>
              <p:cNvSpPr/>
              <p:nvPr userDrawn="1"/>
            </p:nvSpPr>
            <p:spPr>
              <a:xfrm>
                <a:off x="611342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2" name="5-Point Star 711"/>
              <p:cNvSpPr/>
              <p:nvPr userDrawn="1"/>
            </p:nvSpPr>
            <p:spPr>
              <a:xfrm>
                <a:off x="636991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3" name="5-Point Star 712"/>
              <p:cNvSpPr/>
              <p:nvPr userDrawn="1"/>
            </p:nvSpPr>
            <p:spPr>
              <a:xfrm>
                <a:off x="662640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4" name="5-Point Star 713"/>
              <p:cNvSpPr/>
              <p:nvPr userDrawn="1"/>
            </p:nvSpPr>
            <p:spPr>
              <a:xfrm>
                <a:off x="688289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5" name="5-Point Star 714"/>
              <p:cNvSpPr/>
              <p:nvPr userDrawn="1"/>
            </p:nvSpPr>
            <p:spPr>
              <a:xfrm>
                <a:off x="713938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6" name="5-Point Star 715"/>
              <p:cNvSpPr/>
              <p:nvPr userDrawn="1"/>
            </p:nvSpPr>
            <p:spPr>
              <a:xfrm>
                <a:off x="739587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7" name="5-Point Star 716"/>
              <p:cNvSpPr/>
              <p:nvPr userDrawn="1"/>
            </p:nvSpPr>
            <p:spPr>
              <a:xfrm>
                <a:off x="765236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8" name="5-Point Star 717"/>
              <p:cNvSpPr/>
              <p:nvPr userDrawn="1"/>
            </p:nvSpPr>
            <p:spPr>
              <a:xfrm>
                <a:off x="7908858" y="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9" name="5-Point Star 718"/>
              <p:cNvSpPr/>
              <p:nvPr userDrawn="1"/>
            </p:nvSpPr>
            <p:spPr>
              <a:xfrm>
                <a:off x="816534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0" name="5-Point Star 719"/>
              <p:cNvSpPr/>
              <p:nvPr userDrawn="1"/>
            </p:nvSpPr>
            <p:spPr>
              <a:xfrm>
                <a:off x="8421838"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1" name="5-Point Star 720"/>
              <p:cNvSpPr/>
              <p:nvPr userDrawn="1"/>
            </p:nvSpPr>
            <p:spPr>
              <a:xfrm>
                <a:off x="8678333"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2" name="5-Point Star 721"/>
              <p:cNvSpPr/>
              <p:nvPr userDrawn="1"/>
            </p:nvSpPr>
            <p:spPr>
              <a:xfrm>
                <a:off x="8931166" y="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4" name="5-Point Star 723"/>
              <p:cNvSpPr/>
              <p:nvPr userDrawn="1"/>
            </p:nvSpPr>
            <p:spPr>
              <a:xfrm>
                <a:off x="-42332"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5" name="5-Point Star 724"/>
              <p:cNvSpPr/>
              <p:nvPr userDrawn="1"/>
            </p:nvSpPr>
            <p:spPr>
              <a:xfrm>
                <a:off x="2141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6" name="5-Point Star 725"/>
              <p:cNvSpPr/>
              <p:nvPr userDrawn="1"/>
            </p:nvSpPr>
            <p:spPr>
              <a:xfrm>
                <a:off x="4706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7" name="5-Point Star 726"/>
              <p:cNvSpPr/>
              <p:nvPr userDrawn="1"/>
            </p:nvSpPr>
            <p:spPr>
              <a:xfrm>
                <a:off x="7271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8" name="5-Point Star 727"/>
              <p:cNvSpPr/>
              <p:nvPr userDrawn="1"/>
            </p:nvSpPr>
            <p:spPr>
              <a:xfrm>
                <a:off x="9836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9" name="5-Point Star 728"/>
              <p:cNvSpPr/>
              <p:nvPr userDrawn="1"/>
            </p:nvSpPr>
            <p:spPr>
              <a:xfrm>
                <a:off x="12401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0" name="5-Point Star 729"/>
              <p:cNvSpPr/>
              <p:nvPr userDrawn="1"/>
            </p:nvSpPr>
            <p:spPr>
              <a:xfrm>
                <a:off x="14966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1" name="5-Point Star 730"/>
              <p:cNvSpPr/>
              <p:nvPr userDrawn="1"/>
            </p:nvSpPr>
            <p:spPr>
              <a:xfrm>
                <a:off x="17530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2" name="5-Point Star 731"/>
              <p:cNvSpPr/>
              <p:nvPr userDrawn="1"/>
            </p:nvSpPr>
            <p:spPr>
              <a:xfrm>
                <a:off x="20095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3" name="5-Point Star 732"/>
              <p:cNvSpPr/>
              <p:nvPr userDrawn="1"/>
            </p:nvSpPr>
            <p:spPr>
              <a:xfrm>
                <a:off x="22660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4" name="5-Point Star 733"/>
              <p:cNvSpPr/>
              <p:nvPr userDrawn="1"/>
            </p:nvSpPr>
            <p:spPr>
              <a:xfrm>
                <a:off x="25225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5" name="5-Point Star 734"/>
              <p:cNvSpPr/>
              <p:nvPr userDrawn="1"/>
            </p:nvSpPr>
            <p:spPr>
              <a:xfrm>
                <a:off x="27790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6" name="5-Point Star 735"/>
              <p:cNvSpPr/>
              <p:nvPr userDrawn="1"/>
            </p:nvSpPr>
            <p:spPr>
              <a:xfrm>
                <a:off x="30355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7" name="5-Point Star 736"/>
              <p:cNvSpPr/>
              <p:nvPr userDrawn="1"/>
            </p:nvSpPr>
            <p:spPr>
              <a:xfrm>
                <a:off x="32920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8" name="5-Point Star 737"/>
              <p:cNvSpPr/>
              <p:nvPr userDrawn="1"/>
            </p:nvSpPr>
            <p:spPr>
              <a:xfrm>
                <a:off x="35485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9" name="5-Point Star 738"/>
              <p:cNvSpPr/>
              <p:nvPr userDrawn="1"/>
            </p:nvSpPr>
            <p:spPr>
              <a:xfrm>
                <a:off x="38050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0" name="5-Point Star 739"/>
              <p:cNvSpPr/>
              <p:nvPr userDrawn="1"/>
            </p:nvSpPr>
            <p:spPr>
              <a:xfrm>
                <a:off x="40615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1" name="5-Point Star 740"/>
              <p:cNvSpPr/>
              <p:nvPr userDrawn="1"/>
            </p:nvSpPr>
            <p:spPr>
              <a:xfrm>
                <a:off x="43179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2" name="5-Point Star 741"/>
              <p:cNvSpPr/>
              <p:nvPr userDrawn="1"/>
            </p:nvSpPr>
            <p:spPr>
              <a:xfrm>
                <a:off x="45744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3" name="5-Point Star 742"/>
              <p:cNvSpPr/>
              <p:nvPr userDrawn="1"/>
            </p:nvSpPr>
            <p:spPr>
              <a:xfrm>
                <a:off x="48309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4" name="5-Point Star 743"/>
              <p:cNvSpPr/>
              <p:nvPr userDrawn="1"/>
            </p:nvSpPr>
            <p:spPr>
              <a:xfrm>
                <a:off x="50874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5" name="5-Point Star 744"/>
              <p:cNvSpPr/>
              <p:nvPr userDrawn="1"/>
            </p:nvSpPr>
            <p:spPr>
              <a:xfrm>
                <a:off x="53439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6" name="5-Point Star 745"/>
              <p:cNvSpPr/>
              <p:nvPr userDrawn="1"/>
            </p:nvSpPr>
            <p:spPr>
              <a:xfrm>
                <a:off x="56004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7" name="5-Point Star 746"/>
              <p:cNvSpPr/>
              <p:nvPr userDrawn="1"/>
            </p:nvSpPr>
            <p:spPr>
              <a:xfrm>
                <a:off x="58569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8" name="5-Point Star 747"/>
              <p:cNvSpPr/>
              <p:nvPr userDrawn="1"/>
            </p:nvSpPr>
            <p:spPr>
              <a:xfrm>
                <a:off x="611342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49" name="5-Point Star 748"/>
              <p:cNvSpPr/>
              <p:nvPr userDrawn="1"/>
            </p:nvSpPr>
            <p:spPr>
              <a:xfrm>
                <a:off x="636991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0" name="5-Point Star 749"/>
              <p:cNvSpPr/>
              <p:nvPr userDrawn="1"/>
            </p:nvSpPr>
            <p:spPr>
              <a:xfrm>
                <a:off x="662640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1" name="5-Point Star 750"/>
              <p:cNvSpPr/>
              <p:nvPr userDrawn="1"/>
            </p:nvSpPr>
            <p:spPr>
              <a:xfrm>
                <a:off x="688289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2" name="5-Point Star 751"/>
              <p:cNvSpPr/>
              <p:nvPr userDrawn="1"/>
            </p:nvSpPr>
            <p:spPr>
              <a:xfrm>
                <a:off x="713938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3" name="5-Point Star 752"/>
              <p:cNvSpPr/>
              <p:nvPr userDrawn="1"/>
            </p:nvSpPr>
            <p:spPr>
              <a:xfrm>
                <a:off x="739587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4" name="5-Point Star 753"/>
              <p:cNvSpPr/>
              <p:nvPr userDrawn="1"/>
            </p:nvSpPr>
            <p:spPr>
              <a:xfrm>
                <a:off x="765236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5" name="5-Point Star 754"/>
              <p:cNvSpPr/>
              <p:nvPr userDrawn="1"/>
            </p:nvSpPr>
            <p:spPr>
              <a:xfrm>
                <a:off x="7908858" y="254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6" name="5-Point Star 755"/>
              <p:cNvSpPr/>
              <p:nvPr userDrawn="1"/>
            </p:nvSpPr>
            <p:spPr>
              <a:xfrm>
                <a:off x="816534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7" name="5-Point Star 756"/>
              <p:cNvSpPr/>
              <p:nvPr userDrawn="1"/>
            </p:nvSpPr>
            <p:spPr>
              <a:xfrm>
                <a:off x="8421838"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8" name="5-Point Star 757"/>
              <p:cNvSpPr/>
              <p:nvPr userDrawn="1"/>
            </p:nvSpPr>
            <p:spPr>
              <a:xfrm>
                <a:off x="8678333"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9" name="5-Point Star 758"/>
              <p:cNvSpPr/>
              <p:nvPr userDrawn="1"/>
            </p:nvSpPr>
            <p:spPr>
              <a:xfrm>
                <a:off x="8931166" y="254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1" name="5-Point Star 760"/>
              <p:cNvSpPr/>
              <p:nvPr userDrawn="1"/>
            </p:nvSpPr>
            <p:spPr>
              <a:xfrm>
                <a:off x="-42332"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2" name="5-Point Star 761"/>
              <p:cNvSpPr/>
              <p:nvPr userDrawn="1"/>
            </p:nvSpPr>
            <p:spPr>
              <a:xfrm>
                <a:off x="2141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3" name="5-Point Star 762"/>
              <p:cNvSpPr/>
              <p:nvPr userDrawn="1"/>
            </p:nvSpPr>
            <p:spPr>
              <a:xfrm>
                <a:off x="4706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4" name="5-Point Star 763"/>
              <p:cNvSpPr/>
              <p:nvPr userDrawn="1"/>
            </p:nvSpPr>
            <p:spPr>
              <a:xfrm>
                <a:off x="7271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5" name="5-Point Star 764"/>
              <p:cNvSpPr/>
              <p:nvPr userDrawn="1"/>
            </p:nvSpPr>
            <p:spPr>
              <a:xfrm>
                <a:off x="9836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6" name="5-Point Star 765"/>
              <p:cNvSpPr/>
              <p:nvPr userDrawn="1"/>
            </p:nvSpPr>
            <p:spPr>
              <a:xfrm>
                <a:off x="12401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7" name="5-Point Star 766"/>
              <p:cNvSpPr/>
              <p:nvPr userDrawn="1"/>
            </p:nvSpPr>
            <p:spPr>
              <a:xfrm>
                <a:off x="14966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8" name="5-Point Star 767"/>
              <p:cNvSpPr/>
              <p:nvPr userDrawn="1"/>
            </p:nvSpPr>
            <p:spPr>
              <a:xfrm>
                <a:off x="17530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9" name="5-Point Star 768"/>
              <p:cNvSpPr/>
              <p:nvPr userDrawn="1"/>
            </p:nvSpPr>
            <p:spPr>
              <a:xfrm>
                <a:off x="20095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0" name="5-Point Star 769"/>
              <p:cNvSpPr/>
              <p:nvPr userDrawn="1"/>
            </p:nvSpPr>
            <p:spPr>
              <a:xfrm>
                <a:off x="22660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1" name="5-Point Star 770"/>
              <p:cNvSpPr/>
              <p:nvPr userDrawn="1"/>
            </p:nvSpPr>
            <p:spPr>
              <a:xfrm>
                <a:off x="25225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2" name="5-Point Star 771"/>
              <p:cNvSpPr/>
              <p:nvPr userDrawn="1"/>
            </p:nvSpPr>
            <p:spPr>
              <a:xfrm>
                <a:off x="27790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3" name="5-Point Star 772"/>
              <p:cNvSpPr/>
              <p:nvPr userDrawn="1"/>
            </p:nvSpPr>
            <p:spPr>
              <a:xfrm>
                <a:off x="30355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4" name="5-Point Star 773"/>
              <p:cNvSpPr/>
              <p:nvPr userDrawn="1"/>
            </p:nvSpPr>
            <p:spPr>
              <a:xfrm>
                <a:off x="32920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5" name="5-Point Star 774"/>
              <p:cNvSpPr/>
              <p:nvPr userDrawn="1"/>
            </p:nvSpPr>
            <p:spPr>
              <a:xfrm>
                <a:off x="35485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6" name="5-Point Star 775"/>
              <p:cNvSpPr/>
              <p:nvPr userDrawn="1"/>
            </p:nvSpPr>
            <p:spPr>
              <a:xfrm>
                <a:off x="38050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7" name="5-Point Star 776"/>
              <p:cNvSpPr/>
              <p:nvPr userDrawn="1"/>
            </p:nvSpPr>
            <p:spPr>
              <a:xfrm>
                <a:off x="40615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8" name="5-Point Star 777"/>
              <p:cNvSpPr/>
              <p:nvPr userDrawn="1"/>
            </p:nvSpPr>
            <p:spPr>
              <a:xfrm>
                <a:off x="43179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9" name="5-Point Star 778"/>
              <p:cNvSpPr/>
              <p:nvPr userDrawn="1"/>
            </p:nvSpPr>
            <p:spPr>
              <a:xfrm>
                <a:off x="45744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0" name="5-Point Star 779"/>
              <p:cNvSpPr/>
              <p:nvPr userDrawn="1"/>
            </p:nvSpPr>
            <p:spPr>
              <a:xfrm>
                <a:off x="48309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1" name="5-Point Star 780"/>
              <p:cNvSpPr/>
              <p:nvPr userDrawn="1"/>
            </p:nvSpPr>
            <p:spPr>
              <a:xfrm>
                <a:off x="50874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2" name="5-Point Star 781"/>
              <p:cNvSpPr/>
              <p:nvPr userDrawn="1"/>
            </p:nvSpPr>
            <p:spPr>
              <a:xfrm>
                <a:off x="53439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3" name="5-Point Star 782"/>
              <p:cNvSpPr/>
              <p:nvPr userDrawn="1"/>
            </p:nvSpPr>
            <p:spPr>
              <a:xfrm>
                <a:off x="56004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4" name="5-Point Star 783"/>
              <p:cNvSpPr/>
              <p:nvPr userDrawn="1"/>
            </p:nvSpPr>
            <p:spPr>
              <a:xfrm>
                <a:off x="58569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5" name="5-Point Star 784"/>
              <p:cNvSpPr/>
              <p:nvPr userDrawn="1"/>
            </p:nvSpPr>
            <p:spPr>
              <a:xfrm>
                <a:off x="611342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6" name="5-Point Star 785"/>
              <p:cNvSpPr/>
              <p:nvPr userDrawn="1"/>
            </p:nvSpPr>
            <p:spPr>
              <a:xfrm>
                <a:off x="636991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7" name="5-Point Star 786"/>
              <p:cNvSpPr/>
              <p:nvPr userDrawn="1"/>
            </p:nvSpPr>
            <p:spPr>
              <a:xfrm>
                <a:off x="662640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8" name="5-Point Star 787"/>
              <p:cNvSpPr/>
              <p:nvPr userDrawn="1"/>
            </p:nvSpPr>
            <p:spPr>
              <a:xfrm>
                <a:off x="688289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9" name="5-Point Star 788"/>
              <p:cNvSpPr/>
              <p:nvPr userDrawn="1"/>
            </p:nvSpPr>
            <p:spPr>
              <a:xfrm>
                <a:off x="713938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0" name="5-Point Star 789"/>
              <p:cNvSpPr/>
              <p:nvPr userDrawn="1"/>
            </p:nvSpPr>
            <p:spPr>
              <a:xfrm>
                <a:off x="739587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1" name="5-Point Star 790"/>
              <p:cNvSpPr/>
              <p:nvPr userDrawn="1"/>
            </p:nvSpPr>
            <p:spPr>
              <a:xfrm>
                <a:off x="765236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2" name="5-Point Star 791"/>
              <p:cNvSpPr/>
              <p:nvPr userDrawn="1"/>
            </p:nvSpPr>
            <p:spPr>
              <a:xfrm>
                <a:off x="7908858" y="508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3" name="5-Point Star 792"/>
              <p:cNvSpPr/>
              <p:nvPr userDrawn="1"/>
            </p:nvSpPr>
            <p:spPr>
              <a:xfrm>
                <a:off x="816534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4" name="5-Point Star 793"/>
              <p:cNvSpPr/>
              <p:nvPr userDrawn="1"/>
            </p:nvSpPr>
            <p:spPr>
              <a:xfrm>
                <a:off x="8421838"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5" name="5-Point Star 794"/>
              <p:cNvSpPr/>
              <p:nvPr userDrawn="1"/>
            </p:nvSpPr>
            <p:spPr>
              <a:xfrm>
                <a:off x="8678333"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6" name="5-Point Star 795"/>
              <p:cNvSpPr/>
              <p:nvPr userDrawn="1"/>
            </p:nvSpPr>
            <p:spPr>
              <a:xfrm>
                <a:off x="8931166" y="508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8" name="5-Point Star 797"/>
              <p:cNvSpPr/>
              <p:nvPr userDrawn="1"/>
            </p:nvSpPr>
            <p:spPr>
              <a:xfrm>
                <a:off x="-42332"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99" name="5-Point Star 798"/>
              <p:cNvSpPr/>
              <p:nvPr userDrawn="1"/>
            </p:nvSpPr>
            <p:spPr>
              <a:xfrm>
                <a:off x="2141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0" name="5-Point Star 799"/>
              <p:cNvSpPr/>
              <p:nvPr userDrawn="1"/>
            </p:nvSpPr>
            <p:spPr>
              <a:xfrm>
                <a:off x="4706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1" name="5-Point Star 800"/>
              <p:cNvSpPr/>
              <p:nvPr userDrawn="1"/>
            </p:nvSpPr>
            <p:spPr>
              <a:xfrm>
                <a:off x="7271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2" name="5-Point Star 801"/>
              <p:cNvSpPr/>
              <p:nvPr userDrawn="1"/>
            </p:nvSpPr>
            <p:spPr>
              <a:xfrm>
                <a:off x="9836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3" name="5-Point Star 802"/>
              <p:cNvSpPr/>
              <p:nvPr userDrawn="1"/>
            </p:nvSpPr>
            <p:spPr>
              <a:xfrm>
                <a:off x="12401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4" name="5-Point Star 803"/>
              <p:cNvSpPr/>
              <p:nvPr userDrawn="1"/>
            </p:nvSpPr>
            <p:spPr>
              <a:xfrm>
                <a:off x="14966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5" name="5-Point Star 804"/>
              <p:cNvSpPr/>
              <p:nvPr userDrawn="1"/>
            </p:nvSpPr>
            <p:spPr>
              <a:xfrm>
                <a:off x="17530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6" name="5-Point Star 805"/>
              <p:cNvSpPr/>
              <p:nvPr userDrawn="1"/>
            </p:nvSpPr>
            <p:spPr>
              <a:xfrm>
                <a:off x="20095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7" name="5-Point Star 806"/>
              <p:cNvSpPr/>
              <p:nvPr userDrawn="1"/>
            </p:nvSpPr>
            <p:spPr>
              <a:xfrm>
                <a:off x="22660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8" name="5-Point Star 807"/>
              <p:cNvSpPr/>
              <p:nvPr userDrawn="1"/>
            </p:nvSpPr>
            <p:spPr>
              <a:xfrm>
                <a:off x="25225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9" name="5-Point Star 808"/>
              <p:cNvSpPr/>
              <p:nvPr userDrawn="1"/>
            </p:nvSpPr>
            <p:spPr>
              <a:xfrm>
                <a:off x="27790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0" name="5-Point Star 809"/>
              <p:cNvSpPr/>
              <p:nvPr userDrawn="1"/>
            </p:nvSpPr>
            <p:spPr>
              <a:xfrm>
                <a:off x="30355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1" name="5-Point Star 810"/>
              <p:cNvSpPr/>
              <p:nvPr userDrawn="1"/>
            </p:nvSpPr>
            <p:spPr>
              <a:xfrm>
                <a:off x="32920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2" name="5-Point Star 811"/>
              <p:cNvSpPr/>
              <p:nvPr userDrawn="1"/>
            </p:nvSpPr>
            <p:spPr>
              <a:xfrm>
                <a:off x="35485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3" name="5-Point Star 812"/>
              <p:cNvSpPr/>
              <p:nvPr userDrawn="1"/>
            </p:nvSpPr>
            <p:spPr>
              <a:xfrm>
                <a:off x="38050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4" name="5-Point Star 813"/>
              <p:cNvSpPr/>
              <p:nvPr userDrawn="1"/>
            </p:nvSpPr>
            <p:spPr>
              <a:xfrm>
                <a:off x="40615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5" name="5-Point Star 814"/>
              <p:cNvSpPr/>
              <p:nvPr userDrawn="1"/>
            </p:nvSpPr>
            <p:spPr>
              <a:xfrm>
                <a:off x="43179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6" name="5-Point Star 815"/>
              <p:cNvSpPr/>
              <p:nvPr userDrawn="1"/>
            </p:nvSpPr>
            <p:spPr>
              <a:xfrm>
                <a:off x="45744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7" name="5-Point Star 816"/>
              <p:cNvSpPr/>
              <p:nvPr userDrawn="1"/>
            </p:nvSpPr>
            <p:spPr>
              <a:xfrm>
                <a:off x="48309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8" name="5-Point Star 817"/>
              <p:cNvSpPr/>
              <p:nvPr userDrawn="1"/>
            </p:nvSpPr>
            <p:spPr>
              <a:xfrm>
                <a:off x="50874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9" name="5-Point Star 818"/>
              <p:cNvSpPr/>
              <p:nvPr userDrawn="1"/>
            </p:nvSpPr>
            <p:spPr>
              <a:xfrm>
                <a:off x="53439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0" name="5-Point Star 819"/>
              <p:cNvSpPr/>
              <p:nvPr userDrawn="1"/>
            </p:nvSpPr>
            <p:spPr>
              <a:xfrm>
                <a:off x="56004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1" name="5-Point Star 820"/>
              <p:cNvSpPr/>
              <p:nvPr userDrawn="1"/>
            </p:nvSpPr>
            <p:spPr>
              <a:xfrm>
                <a:off x="58569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2" name="5-Point Star 821"/>
              <p:cNvSpPr/>
              <p:nvPr userDrawn="1"/>
            </p:nvSpPr>
            <p:spPr>
              <a:xfrm>
                <a:off x="611342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3" name="5-Point Star 822"/>
              <p:cNvSpPr/>
              <p:nvPr userDrawn="1"/>
            </p:nvSpPr>
            <p:spPr>
              <a:xfrm>
                <a:off x="636991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4" name="5-Point Star 823"/>
              <p:cNvSpPr/>
              <p:nvPr userDrawn="1"/>
            </p:nvSpPr>
            <p:spPr>
              <a:xfrm>
                <a:off x="662640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5" name="5-Point Star 824"/>
              <p:cNvSpPr/>
              <p:nvPr userDrawn="1"/>
            </p:nvSpPr>
            <p:spPr>
              <a:xfrm>
                <a:off x="688289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6" name="5-Point Star 825"/>
              <p:cNvSpPr/>
              <p:nvPr userDrawn="1"/>
            </p:nvSpPr>
            <p:spPr>
              <a:xfrm>
                <a:off x="713938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7" name="5-Point Star 826"/>
              <p:cNvSpPr/>
              <p:nvPr userDrawn="1"/>
            </p:nvSpPr>
            <p:spPr>
              <a:xfrm>
                <a:off x="739587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8" name="5-Point Star 827"/>
              <p:cNvSpPr/>
              <p:nvPr userDrawn="1"/>
            </p:nvSpPr>
            <p:spPr>
              <a:xfrm>
                <a:off x="765236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9" name="5-Point Star 828"/>
              <p:cNvSpPr/>
              <p:nvPr userDrawn="1"/>
            </p:nvSpPr>
            <p:spPr>
              <a:xfrm>
                <a:off x="7908858" y="762000"/>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0" name="5-Point Star 829"/>
              <p:cNvSpPr/>
              <p:nvPr userDrawn="1"/>
            </p:nvSpPr>
            <p:spPr>
              <a:xfrm>
                <a:off x="816534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1" name="5-Point Star 830"/>
              <p:cNvSpPr/>
              <p:nvPr userDrawn="1"/>
            </p:nvSpPr>
            <p:spPr>
              <a:xfrm>
                <a:off x="8421838"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2" name="5-Point Star 831"/>
              <p:cNvSpPr/>
              <p:nvPr userDrawn="1"/>
            </p:nvSpPr>
            <p:spPr>
              <a:xfrm>
                <a:off x="8678333"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3" name="5-Point Star 832"/>
              <p:cNvSpPr/>
              <p:nvPr userDrawn="1"/>
            </p:nvSpPr>
            <p:spPr>
              <a:xfrm>
                <a:off x="8931166" y="762004"/>
                <a:ext cx="212834" cy="212834"/>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0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pic>
        <p:nvPicPr>
          <p:cNvPr id="1026" name="Picture 76" descr="\\vhaeasfpc3\RUsers$\vhaeaschuaf\Desktop\WRIISC logo\TRIWRIISC_bottom.emf"/>
          <p:cNvPicPr>
            <a:picLocks noChangeAspect="1" noChangeArrowheads="1"/>
          </p:cNvPicPr>
          <p:nvPr/>
        </p:nvPicPr>
        <p:blipFill>
          <a:blip r:embed="rId3" cstate="print"/>
          <a:srcRect/>
          <a:stretch>
            <a:fillRect/>
          </a:stretch>
        </p:blipFill>
        <p:spPr bwMode="auto">
          <a:xfrm>
            <a:off x="0" y="5972175"/>
            <a:ext cx="9153525" cy="885825"/>
          </a:xfrm>
          <a:prstGeom prst="rect">
            <a:avLst/>
          </a:prstGeom>
          <a:noFill/>
          <a:ln w="9525">
            <a:noFill/>
            <a:miter lim="800000"/>
            <a:headEnd/>
            <a:tailEnd/>
          </a:ln>
        </p:spPr>
      </p:pic>
    </p:spTree>
    <p:extLst>
      <p:ext uri="{BB962C8B-B14F-4D97-AF65-F5344CB8AC3E}">
        <p14:creationId xmlns:p14="http://schemas.microsoft.com/office/powerpoint/2010/main" val="1219137982"/>
      </p:ext>
    </p:extLst>
  </p:cSld>
  <p:clrMap bg1="lt1" tx1="dk1" bg2="lt2" tx2="dk2" accent1="accent1" accent2="accent2" accent3="accent3" accent4="accent4" accent5="accent5" accent6="accent6" hlink="hlink" folHlink="folHlink"/>
  <p:sldLayoutIdLst>
    <p:sldLayoutId id="2147483698" r:id="rId1"/>
  </p:sldLayoutIdLst>
  <p:txStyles>
    <p:titleStyle>
      <a:lvl1pPr algn="ctr" rtl="0" eaLnBrk="1" fontAlgn="base" hangingPunct="1">
        <a:spcBef>
          <a:spcPct val="0"/>
        </a:spcBef>
        <a:spcAft>
          <a:spcPct val="0"/>
        </a:spcAft>
        <a:defRPr sz="4000" b="1">
          <a:solidFill>
            <a:schemeClr val="tx1"/>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4000" b="1">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ED174C"/>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1">
            <a:lumMod val="50000"/>
          </a:schemeClr>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bg1">
            <a:lumMod val="50000"/>
          </a:schemeClr>
        </a:buClr>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chemeClr val="bg1">
            <a:lumMod val="50000"/>
          </a:schemeClr>
        </a:buClr>
        <a:buFont typeface="Wingdings" pitchFamily="2" charset="2"/>
        <a:buChar char="§"/>
        <a:defRPr sz="2000">
          <a:solidFill>
            <a:schemeClr val="tx1"/>
          </a:solidFill>
          <a:latin typeface="+mn-lt"/>
        </a:defRPr>
      </a:lvl4pPr>
      <a:lvl5pPr marL="2057400" indent="-228600" algn="l" rtl="0" eaLnBrk="1" fontAlgn="base" hangingPunct="1">
        <a:spcBef>
          <a:spcPct val="20000"/>
        </a:spcBef>
        <a:spcAft>
          <a:spcPct val="0"/>
        </a:spcAft>
        <a:buClr>
          <a:schemeClr val="bg1">
            <a:lumMod val="50000"/>
          </a:schemeClr>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emf"/><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291@34%20minute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291@34%20minut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War Related Illness and Injury Study Center</a:t>
            </a:r>
            <a:br>
              <a:rPr lang="en-US" dirty="0" smtClean="0"/>
            </a:br>
            <a:r>
              <a:rPr lang="en-US" dirty="0" smtClean="0"/>
              <a:t/>
            </a:r>
            <a:br>
              <a:rPr lang="en-US" dirty="0" smtClean="0"/>
            </a:br>
            <a:r>
              <a:rPr lang="en-US" sz="3600" i="1" dirty="0" smtClean="0">
                <a:solidFill>
                  <a:srgbClr val="0070C0"/>
                </a:solidFill>
                <a:effectLst/>
              </a:rPr>
              <a:t>A National VA Post-deployment Resource</a:t>
            </a:r>
            <a:endParaRPr lang="en-US" i="1" dirty="0">
              <a:solidFill>
                <a:srgbClr val="0070C0"/>
              </a:solidFill>
              <a:effectLst/>
            </a:endParaRPr>
          </a:p>
        </p:txBody>
      </p:sp>
    </p:spTree>
    <p:extLst>
      <p:ext uri="{BB962C8B-B14F-4D97-AF65-F5344CB8AC3E}">
        <p14:creationId xmlns:p14="http://schemas.microsoft.com/office/powerpoint/2010/main" val="2574188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Veteran –</a:t>
            </a:r>
            <a:br>
              <a:rPr lang="en-US" dirty="0" smtClean="0"/>
            </a:br>
            <a:r>
              <a:rPr lang="en-US" i="1" dirty="0" smtClean="0">
                <a:solidFill>
                  <a:srgbClr val="FF0000"/>
                </a:solidFill>
                <a:effectLst/>
              </a:rPr>
              <a:t>Patient Care</a:t>
            </a:r>
            <a:endParaRPr lang="en-US" i="1" dirty="0">
              <a:solidFill>
                <a:srgbClr val="FF0000"/>
              </a:solidFill>
              <a:effectLst/>
            </a:endParaRPr>
          </a:p>
        </p:txBody>
      </p:sp>
      <p:pic>
        <p:nvPicPr>
          <p:cNvPr id="7" name="Picture 2" descr="\\vhaeasfpc4\RUsers$\vhaeaschuaf\Desktop\ripples.gif"/>
          <p:cNvPicPr>
            <a:picLocks noGrp="1" noChangeAspect="1" noChangeArrowheads="1"/>
          </p:cNvPicPr>
          <p:nvPr>
            <p:ph idx="1"/>
          </p:nvPr>
        </p:nvPicPr>
        <p:blipFill>
          <a:blip r:embed="rId2" cstate="print"/>
          <a:srcRect/>
          <a:stretch>
            <a:fillRect/>
          </a:stretch>
        </p:blipFill>
        <p:spPr bwMode="auto">
          <a:xfrm>
            <a:off x="1428608" y="1295400"/>
            <a:ext cx="6286784" cy="4525963"/>
          </a:xfrm>
          <a:prstGeom prst="rect">
            <a:avLst/>
          </a:prstGeom>
          <a:noFill/>
          <a:effectLst>
            <a:softEdge rad="317500"/>
          </a:effectLst>
        </p:spPr>
      </p:pic>
    </p:spTree>
    <p:extLst>
      <p:ext uri="{BB962C8B-B14F-4D97-AF65-F5344CB8AC3E}">
        <p14:creationId xmlns:p14="http://schemas.microsoft.com/office/powerpoint/2010/main" val="3468351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15400" cy="762000"/>
          </a:xfrm>
        </p:spPr>
        <p:txBody>
          <a:bodyPr/>
          <a:lstStyle/>
          <a:p>
            <a:r>
              <a:rPr lang="en-US" sz="3200" dirty="0" smtClean="0"/>
              <a:t>WRIISC Case Example – Airborne Hazards</a:t>
            </a:r>
            <a:endParaRPr lang="en-US" sz="3200" dirty="0"/>
          </a:p>
        </p:txBody>
      </p:sp>
      <p:sp>
        <p:nvSpPr>
          <p:cNvPr id="3" name="Content Placeholder 2"/>
          <p:cNvSpPr>
            <a:spLocks noGrp="1"/>
          </p:cNvSpPr>
          <p:nvPr>
            <p:ph idx="1"/>
          </p:nvPr>
        </p:nvSpPr>
        <p:spPr>
          <a:xfrm>
            <a:off x="457200" y="990600"/>
            <a:ext cx="8229600" cy="4525963"/>
          </a:xfrm>
        </p:spPr>
        <p:txBody>
          <a:bodyPr>
            <a:normAutofit fontScale="85000" lnSpcReduction="20000"/>
          </a:bodyPr>
          <a:lstStyle/>
          <a:p>
            <a:r>
              <a:rPr lang="en-US" dirty="0" smtClean="0"/>
              <a:t>W. J., former Marine, age 32, gets short of breath playing with his kids at the park and walking up the stairs in his house</a:t>
            </a:r>
          </a:p>
          <a:p>
            <a:r>
              <a:rPr lang="en-US" dirty="0" smtClean="0"/>
              <a:t>His primary care doctor ordered a complete blood count, pulmonary function tests, and EKG- all normal</a:t>
            </a:r>
          </a:p>
          <a:p>
            <a:r>
              <a:rPr lang="en-US" dirty="0" smtClean="0"/>
              <a:t>The pulmonologist attributed his symptoms to deconditioning (despite his daily activity as a mail carrier) and obesity (BMI 31)</a:t>
            </a:r>
          </a:p>
          <a:p>
            <a:r>
              <a:rPr lang="en-US" dirty="0" smtClean="0"/>
              <a:t>His PCP referred W. J. to the WRIISC for his medically unexplained dyspnea that he attributes to his burn pit exposure.</a:t>
            </a:r>
          </a:p>
        </p:txBody>
      </p:sp>
    </p:spTree>
    <p:extLst>
      <p:ext uri="{BB962C8B-B14F-4D97-AF65-F5344CB8AC3E}">
        <p14:creationId xmlns:p14="http://schemas.microsoft.com/office/powerpoint/2010/main" val="1601718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26"/>
            <a:ext cx="8229600" cy="1143000"/>
          </a:xfrm>
        </p:spPr>
        <p:txBody>
          <a:bodyPr/>
          <a:lstStyle/>
          <a:p>
            <a:r>
              <a:rPr lang="en-US" sz="3200" dirty="0"/>
              <a:t>WRIISC Case Example – </a:t>
            </a:r>
            <a:r>
              <a:rPr lang="en-US" sz="3200" dirty="0" smtClean="0"/>
              <a:t>CMI</a:t>
            </a:r>
            <a:endParaRPr lang="en-US" sz="3200" dirty="0"/>
          </a:p>
        </p:txBody>
      </p:sp>
      <p:sp>
        <p:nvSpPr>
          <p:cNvPr id="3" name="Content Placeholder 2"/>
          <p:cNvSpPr>
            <a:spLocks noGrp="1"/>
          </p:cNvSpPr>
          <p:nvPr>
            <p:ph idx="1"/>
          </p:nvPr>
        </p:nvSpPr>
        <p:spPr>
          <a:xfrm>
            <a:off x="457200" y="990600"/>
            <a:ext cx="8229600" cy="4525963"/>
          </a:xfrm>
        </p:spPr>
        <p:txBody>
          <a:bodyPr>
            <a:normAutofit fontScale="85000" lnSpcReduction="10000"/>
          </a:bodyPr>
          <a:lstStyle/>
          <a:p>
            <a:r>
              <a:rPr lang="en-US" dirty="0" smtClean="0"/>
              <a:t>S. J., former Army nurse, age 46, has daily fatigue, body aches, and memory problems since her Gulf War service in 1991.</a:t>
            </a:r>
          </a:p>
          <a:p>
            <a:r>
              <a:rPr lang="en-US" dirty="0" smtClean="0"/>
              <a:t>She has seen “a hundred” doctors, and other than diagnoses of fibromyalgia and PTSD, they don’t know what’s wrong with her.</a:t>
            </a:r>
          </a:p>
          <a:p>
            <a:r>
              <a:rPr lang="en-US" dirty="0" smtClean="0"/>
              <a:t>She has been hospitalized for extended PTSD treatment and is on more than 20 medications.</a:t>
            </a:r>
          </a:p>
          <a:p>
            <a:r>
              <a:rPr lang="en-US" dirty="0" smtClean="0"/>
              <a:t>Her PCP referred her to the WRIISC for fibromyalgia and medically unexplained symptoms.</a:t>
            </a:r>
          </a:p>
        </p:txBody>
      </p:sp>
    </p:spTree>
    <p:extLst>
      <p:ext uri="{BB962C8B-B14F-4D97-AF65-F5344CB8AC3E}">
        <p14:creationId xmlns:p14="http://schemas.microsoft.com/office/powerpoint/2010/main" val="1004036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dirty="0" smtClean="0"/>
              <a:t>WRIISC Case Example – Agent Orange</a:t>
            </a:r>
            <a:endParaRPr lang="en-US" sz="3200" dirty="0"/>
          </a:p>
        </p:txBody>
      </p:sp>
      <p:sp>
        <p:nvSpPr>
          <p:cNvPr id="3" name="Content Placeholder 2"/>
          <p:cNvSpPr>
            <a:spLocks noGrp="1"/>
          </p:cNvSpPr>
          <p:nvPr>
            <p:ph idx="1"/>
          </p:nvPr>
        </p:nvSpPr>
        <p:spPr>
          <a:xfrm>
            <a:off x="457200" y="1219200"/>
            <a:ext cx="8458200" cy="4525963"/>
          </a:xfrm>
        </p:spPr>
        <p:txBody>
          <a:bodyPr>
            <a:normAutofit lnSpcReduction="10000"/>
          </a:bodyPr>
          <a:lstStyle/>
          <a:p>
            <a:r>
              <a:rPr lang="en-US" dirty="0" smtClean="0"/>
              <a:t>M.C., a Vietnam Veteran of the Navy, age 66, has diabetes, ischemic cardiomyopathy, and multiple myeloma.</a:t>
            </a:r>
          </a:p>
          <a:p>
            <a:r>
              <a:rPr lang="en-US" dirty="0" smtClean="0"/>
              <a:t>He is concerned that Agent Orange caused his health problems and asked his PCP.</a:t>
            </a:r>
          </a:p>
          <a:p>
            <a:r>
              <a:rPr lang="en-US" dirty="0" smtClean="0"/>
              <a:t>His PCP noted the service connection Mr. C. already has for his conditions, but referred him to the WRIISC for more information.</a:t>
            </a:r>
          </a:p>
        </p:txBody>
      </p:sp>
    </p:spTree>
    <p:extLst>
      <p:ext uri="{BB962C8B-B14F-4D97-AF65-F5344CB8AC3E}">
        <p14:creationId xmlns:p14="http://schemas.microsoft.com/office/powerpoint/2010/main" val="1909763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Post-Deployment Health Concerns</a:t>
            </a:r>
            <a:endParaRPr lang="en-US" sz="3600" dirty="0">
              <a:solidFill>
                <a:srgbClr val="FF0000"/>
              </a:solidFill>
              <a:effectLst/>
            </a:endParaRPr>
          </a:p>
        </p:txBody>
      </p:sp>
      <p:sp>
        <p:nvSpPr>
          <p:cNvPr id="3" name="Content Placeholder 2"/>
          <p:cNvSpPr>
            <a:spLocks noGrp="1"/>
          </p:cNvSpPr>
          <p:nvPr>
            <p:ph idx="1"/>
          </p:nvPr>
        </p:nvSpPr>
        <p:spPr/>
        <p:txBody>
          <a:bodyPr numCol="2">
            <a:normAutofit fontScale="70000" lnSpcReduction="20000"/>
          </a:bodyPr>
          <a:lstStyle/>
          <a:p>
            <a:r>
              <a:rPr lang="en-US" dirty="0" smtClean="0"/>
              <a:t>Environmental Exposures</a:t>
            </a:r>
          </a:p>
          <a:p>
            <a:pPr lvl="1"/>
            <a:r>
              <a:rPr lang="en-US" sz="2600" dirty="0"/>
              <a:t>Agent </a:t>
            </a:r>
            <a:r>
              <a:rPr lang="en-US" sz="2600" dirty="0" smtClean="0"/>
              <a:t>Orange</a:t>
            </a:r>
          </a:p>
          <a:p>
            <a:pPr lvl="1"/>
            <a:r>
              <a:rPr lang="en-US" sz="2600" dirty="0" smtClean="0"/>
              <a:t>Chemical </a:t>
            </a:r>
            <a:r>
              <a:rPr lang="en-US" sz="2600" dirty="0"/>
              <a:t>weapons</a:t>
            </a:r>
          </a:p>
          <a:p>
            <a:pPr lvl="1"/>
            <a:r>
              <a:rPr lang="en-US" sz="2600" dirty="0" err="1"/>
              <a:t>Qarmat</a:t>
            </a:r>
            <a:r>
              <a:rPr lang="en-US" sz="2600" dirty="0"/>
              <a:t> Ali</a:t>
            </a:r>
          </a:p>
          <a:p>
            <a:pPr lvl="1"/>
            <a:r>
              <a:rPr lang="en-US" sz="2600" dirty="0"/>
              <a:t>Camp Lejeune water contamination</a:t>
            </a:r>
          </a:p>
          <a:p>
            <a:pPr lvl="1"/>
            <a:r>
              <a:rPr lang="en-US" sz="2600" dirty="0" err="1"/>
              <a:t>Dai-ichi</a:t>
            </a:r>
            <a:r>
              <a:rPr lang="en-US" sz="2600" dirty="0"/>
              <a:t> reactor melt down</a:t>
            </a:r>
          </a:p>
          <a:p>
            <a:pPr lvl="1"/>
            <a:r>
              <a:rPr lang="en-US" sz="2600" dirty="0"/>
              <a:t>Burn </a:t>
            </a:r>
            <a:r>
              <a:rPr lang="en-US" sz="2600" dirty="0" smtClean="0"/>
              <a:t>pits</a:t>
            </a:r>
          </a:p>
          <a:p>
            <a:pPr lvl="1"/>
            <a:r>
              <a:rPr lang="en-US" sz="2600" dirty="0" smtClean="0"/>
              <a:t>Asbestos</a:t>
            </a:r>
            <a:endParaRPr lang="en-US" sz="2600" dirty="0"/>
          </a:p>
          <a:p>
            <a:endParaRPr lang="en-US" dirty="0" smtClean="0"/>
          </a:p>
          <a:p>
            <a:r>
              <a:rPr lang="en-US" dirty="0" smtClean="0"/>
              <a:t>Occupational </a:t>
            </a:r>
            <a:r>
              <a:rPr lang="en-US" dirty="0"/>
              <a:t>Exposures</a:t>
            </a:r>
          </a:p>
          <a:p>
            <a:pPr lvl="1"/>
            <a:r>
              <a:rPr lang="en-US" sz="2600" dirty="0"/>
              <a:t>Depleted Uranium</a:t>
            </a:r>
          </a:p>
          <a:p>
            <a:pPr lvl="1"/>
            <a:r>
              <a:rPr lang="en-US" sz="2600" dirty="0"/>
              <a:t>Chronic lead toxicity</a:t>
            </a:r>
          </a:p>
          <a:p>
            <a:pPr lvl="1"/>
            <a:r>
              <a:rPr lang="en-US" sz="2600" dirty="0"/>
              <a:t>Project SHAD</a:t>
            </a:r>
          </a:p>
          <a:p>
            <a:pPr lvl="1"/>
            <a:r>
              <a:rPr lang="en-US" sz="2600" dirty="0"/>
              <a:t>Ionizing </a:t>
            </a:r>
            <a:r>
              <a:rPr lang="en-US" sz="2600" dirty="0" smtClean="0"/>
              <a:t>radiation</a:t>
            </a:r>
          </a:p>
          <a:p>
            <a:r>
              <a:rPr lang="en-US" dirty="0" smtClean="0"/>
              <a:t>Medical prophylaxis</a:t>
            </a:r>
          </a:p>
          <a:p>
            <a:pPr lvl="1"/>
            <a:r>
              <a:rPr lang="en-US" sz="2600" dirty="0" err="1" smtClean="0"/>
              <a:t>Mefloquine</a:t>
            </a:r>
            <a:endParaRPr lang="en-US" sz="2600" dirty="0" smtClean="0"/>
          </a:p>
          <a:p>
            <a:pPr lvl="1"/>
            <a:r>
              <a:rPr lang="en-US" sz="2600" dirty="0" smtClean="0"/>
              <a:t>Anthrax </a:t>
            </a:r>
            <a:r>
              <a:rPr lang="en-US" sz="2600" dirty="0"/>
              <a:t>vaccine</a:t>
            </a:r>
          </a:p>
          <a:p>
            <a:pPr lvl="1"/>
            <a:endParaRPr lang="en-US" dirty="0"/>
          </a:p>
          <a:p>
            <a:r>
              <a:rPr lang="en-US" dirty="0" smtClean="0"/>
              <a:t>Deployment-related conditions</a:t>
            </a:r>
          </a:p>
          <a:p>
            <a:pPr lvl="1"/>
            <a:r>
              <a:rPr lang="en-US" sz="2600" dirty="0" smtClean="0"/>
              <a:t>Gulf War Syndrome</a:t>
            </a:r>
          </a:p>
          <a:p>
            <a:pPr lvl="1"/>
            <a:r>
              <a:rPr lang="en-US" sz="2600" dirty="0"/>
              <a:t>Blast-related mild traumatic brain injury</a:t>
            </a:r>
          </a:p>
          <a:p>
            <a:pPr lvl="1"/>
            <a:r>
              <a:rPr lang="en-US" sz="2600" dirty="0"/>
              <a:t>Post-traumatic stress disorder</a:t>
            </a:r>
          </a:p>
          <a:p>
            <a:pPr lvl="1"/>
            <a:r>
              <a:rPr lang="en-US" sz="2600" dirty="0"/>
              <a:t>Post-deployment motor vehicle accidents</a:t>
            </a:r>
          </a:p>
          <a:p>
            <a:pPr lvl="1"/>
            <a:r>
              <a:rPr lang="en-US" sz="2600" dirty="0" smtClean="0"/>
              <a:t>Suicide</a:t>
            </a:r>
            <a:endParaRPr lang="en-US" sz="2600" dirty="0"/>
          </a:p>
        </p:txBody>
      </p:sp>
    </p:spTree>
    <p:extLst>
      <p:ext uri="{BB962C8B-B14F-4D97-AF65-F5344CB8AC3E}">
        <p14:creationId xmlns:p14="http://schemas.microsoft.com/office/powerpoint/2010/main" val="4127260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Source of Referrals</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061"/>
          <a:stretch/>
        </p:blipFill>
        <p:spPr bwMode="auto">
          <a:xfrm>
            <a:off x="838200" y="1600200"/>
            <a:ext cx="7010399" cy="402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87975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haeasfpc4\RUsers$\vhaeaschuaf\Desktop\steps.gif"/>
          <p:cNvPicPr>
            <a:picLocks noChangeAspect="1" noChangeArrowheads="1"/>
          </p:cNvPicPr>
          <p:nvPr/>
        </p:nvPicPr>
        <p:blipFill>
          <a:blip r:embed="rId2" cstate="print"/>
          <a:srcRect/>
          <a:stretch>
            <a:fillRect/>
          </a:stretch>
        </p:blipFill>
        <p:spPr bwMode="auto">
          <a:xfrm>
            <a:off x="941284" y="304800"/>
            <a:ext cx="7261432" cy="5562600"/>
          </a:xfrm>
          <a:prstGeom prst="rect">
            <a:avLst/>
          </a:prstGeom>
          <a:noFill/>
          <a:effectLst>
            <a:glow rad="228600">
              <a:schemeClr val="bg1">
                <a:alpha val="40000"/>
              </a:schemeClr>
            </a:glow>
          </a:effectLst>
        </p:spPr>
      </p:pic>
      <p:sp>
        <p:nvSpPr>
          <p:cNvPr id="7" name="TextBox 6"/>
          <p:cNvSpPr txBox="1"/>
          <p:nvPr/>
        </p:nvSpPr>
        <p:spPr>
          <a:xfrm rot="17163817">
            <a:off x="-696787" y="2026145"/>
            <a:ext cx="3627916"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latin typeface="+mj-lt"/>
              </a:rPr>
              <a:t>Stepped Care</a:t>
            </a:r>
            <a:endParaRPr lang="en-US" sz="4000" b="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1337676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Philosophy</a:t>
            </a:r>
            <a:endParaRPr lang="en-US" sz="2400" i="1" dirty="0">
              <a:solidFill>
                <a:srgbClr val="FF0000"/>
              </a:solidFill>
              <a:effectLst/>
            </a:endParaRPr>
          </a:p>
        </p:txBody>
      </p:sp>
      <p:sp>
        <p:nvSpPr>
          <p:cNvPr id="3" name="Content Placeholder 2"/>
          <p:cNvSpPr>
            <a:spLocks noGrp="1"/>
          </p:cNvSpPr>
          <p:nvPr>
            <p:ph idx="1"/>
          </p:nvPr>
        </p:nvSpPr>
        <p:spPr>
          <a:xfrm>
            <a:off x="447260" y="1752600"/>
            <a:ext cx="8391939" cy="4525963"/>
          </a:xfrm>
        </p:spPr>
        <p:txBody>
          <a:bodyPr/>
          <a:lstStyle/>
          <a:p>
            <a:r>
              <a:rPr lang="en-US" dirty="0" smtClean="0"/>
              <a:t>Patient-centered</a:t>
            </a:r>
          </a:p>
          <a:p>
            <a:r>
              <a:rPr lang="en-US" dirty="0" smtClean="0"/>
              <a:t>Holistic, wellness-focused</a:t>
            </a:r>
          </a:p>
          <a:p>
            <a:r>
              <a:rPr lang="en-US" dirty="0" smtClean="0"/>
              <a:t>Multidisciplinary Team</a:t>
            </a:r>
          </a:p>
          <a:p>
            <a:r>
              <a:rPr lang="en-US" dirty="0" smtClean="0"/>
              <a:t>Bedside translation of new clinical research</a:t>
            </a:r>
          </a:p>
          <a:p>
            <a:r>
              <a:rPr lang="en-US" dirty="0" smtClean="0"/>
              <a:t>Evidence-based</a:t>
            </a:r>
          </a:p>
          <a:p>
            <a:r>
              <a:rPr lang="en-US" dirty="0" smtClean="0"/>
              <a:t>Integrated with the Patient-aligned Care Teams (PACTs)</a:t>
            </a:r>
            <a:endParaRPr lang="en-US" dirty="0"/>
          </a:p>
        </p:txBody>
      </p:sp>
    </p:spTree>
    <p:extLst>
      <p:ext uri="{BB962C8B-B14F-4D97-AF65-F5344CB8AC3E}">
        <p14:creationId xmlns:p14="http://schemas.microsoft.com/office/powerpoint/2010/main" val="25170200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55451652"/>
              </p:ext>
            </p:extLst>
          </p:nvPr>
        </p:nvGraphicFramePr>
        <p:xfrm>
          <a:off x="1981200" y="304800"/>
          <a:ext cx="7709354" cy="5453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p:cNvPicPr>
            <a:picLocks noChangeAspect="1"/>
          </p:cNvPicPr>
          <p:nvPr/>
        </p:nvPicPr>
        <p:blipFill>
          <a:blip r:embed="rId8"/>
          <a:stretch>
            <a:fillRect/>
          </a:stretch>
        </p:blipFill>
        <p:spPr>
          <a:xfrm>
            <a:off x="4419600" y="2209800"/>
            <a:ext cx="2748492" cy="1600200"/>
          </a:xfrm>
          <a:prstGeom prst="rect">
            <a:avLst/>
          </a:prstGeom>
        </p:spPr>
      </p:pic>
      <p:sp>
        <p:nvSpPr>
          <p:cNvPr id="3" name="Rectangle 2"/>
          <p:cNvSpPr/>
          <p:nvPr/>
        </p:nvSpPr>
        <p:spPr>
          <a:xfrm>
            <a:off x="304800" y="381000"/>
            <a:ext cx="4572000" cy="954107"/>
          </a:xfrm>
          <a:prstGeom prst="rect">
            <a:avLst/>
          </a:prstGeom>
        </p:spPr>
        <p:txBody>
          <a:bodyPr>
            <a:spAutoFit/>
          </a:bodyPr>
          <a:lstStyle/>
          <a:p>
            <a:pPr lvl="0"/>
            <a:r>
              <a:rPr lang="en-US" dirty="0"/>
              <a:t>WRIISC Multidisciplinary Clinical Team</a:t>
            </a:r>
          </a:p>
        </p:txBody>
      </p:sp>
      <p:sp>
        <p:nvSpPr>
          <p:cNvPr id="4" name="Rectangle 3"/>
          <p:cNvSpPr/>
          <p:nvPr/>
        </p:nvSpPr>
        <p:spPr>
          <a:xfrm>
            <a:off x="304800" y="2163395"/>
            <a:ext cx="2819400" cy="3354765"/>
          </a:xfrm>
          <a:prstGeom prst="rect">
            <a:avLst/>
          </a:prstGeom>
        </p:spPr>
        <p:txBody>
          <a:bodyPr wrap="square">
            <a:spAutoFit/>
          </a:bodyPr>
          <a:lstStyle/>
          <a:p>
            <a:r>
              <a:rPr lang="en-US" sz="2000" u="sng" dirty="0" smtClean="0"/>
              <a:t>Our Patients</a:t>
            </a:r>
          </a:p>
          <a:p>
            <a:pPr marL="285750" indent="-285750">
              <a:buFont typeface="Arial" panose="020B0604020202020204" pitchFamily="34" charset="0"/>
              <a:buChar char="•"/>
            </a:pPr>
            <a:r>
              <a:rPr lang="en-US" sz="1600" dirty="0" smtClean="0"/>
              <a:t>Complex</a:t>
            </a:r>
            <a:r>
              <a:rPr lang="en-US" sz="1600" dirty="0"/>
              <a:t>, chronic health problems with unclear cause</a:t>
            </a:r>
          </a:p>
          <a:p>
            <a:pPr marL="285750" indent="-285750">
              <a:buFont typeface="Arial" panose="020B0604020202020204" pitchFamily="34" charset="0"/>
              <a:buChar char="•"/>
            </a:pPr>
            <a:r>
              <a:rPr lang="en-US" sz="1600" dirty="0"/>
              <a:t>Appropriate evaluation and tests completed</a:t>
            </a:r>
          </a:p>
          <a:p>
            <a:pPr marL="285750" indent="-285750">
              <a:buFont typeface="Arial" panose="020B0604020202020204" pitchFamily="34" charset="0"/>
              <a:buChar char="•"/>
            </a:pPr>
            <a:r>
              <a:rPr lang="en-US" sz="1600" dirty="0"/>
              <a:t>Deployment-related </a:t>
            </a:r>
            <a:r>
              <a:rPr lang="en-US" sz="1600" dirty="0" smtClean="0"/>
              <a:t>exposure </a:t>
            </a:r>
            <a:r>
              <a:rPr lang="en-US" sz="1600" dirty="0"/>
              <a:t>concerns</a:t>
            </a:r>
          </a:p>
          <a:p>
            <a:pPr marL="285750" indent="-285750">
              <a:buFont typeface="Arial" panose="020B0604020202020204" pitchFamily="34" charset="0"/>
              <a:buChar char="•"/>
            </a:pPr>
            <a:r>
              <a:rPr lang="en-US" sz="1600" dirty="0"/>
              <a:t>Local expertise exhausted</a:t>
            </a:r>
          </a:p>
          <a:p>
            <a:pPr marL="285750" indent="-285750">
              <a:buFont typeface="Arial" panose="020B0604020202020204" pitchFamily="34" charset="0"/>
              <a:buChar char="•"/>
            </a:pPr>
            <a:r>
              <a:rPr lang="en-US" sz="1600" dirty="0"/>
              <a:t>Appropriate treatments attempted </a:t>
            </a:r>
            <a:r>
              <a:rPr lang="en-US" sz="1600" dirty="0" smtClean="0"/>
              <a:t>without </a:t>
            </a:r>
            <a:r>
              <a:rPr lang="en-US" sz="1600" dirty="0"/>
              <a:t>symptom improvement</a:t>
            </a:r>
          </a:p>
        </p:txBody>
      </p:sp>
    </p:spTree>
    <p:extLst>
      <p:ext uri="{BB962C8B-B14F-4D97-AF65-F5344CB8AC3E}">
        <p14:creationId xmlns:p14="http://schemas.microsoft.com/office/powerpoint/2010/main" val="51272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01762"/>
          </a:xfrm>
        </p:spPr>
        <p:txBody>
          <a:bodyPr/>
          <a:lstStyle/>
          <a:p>
            <a:r>
              <a:rPr lang="en-US" dirty="0" smtClean="0"/>
              <a:t>Clinical Services</a:t>
            </a:r>
            <a:br>
              <a:rPr lang="en-US" dirty="0" smtClean="0"/>
            </a:br>
            <a:r>
              <a:rPr lang="en-US" sz="2800" i="1" dirty="0" smtClean="0">
                <a:solidFill>
                  <a:srgbClr val="FF0000"/>
                </a:solidFill>
                <a:effectLst/>
              </a:rPr>
              <a:t>Support  and Partner with Primary Care Providers (449 referrals in FY13)</a:t>
            </a:r>
            <a:endParaRPr lang="en-US" i="1" dirty="0" smtClean="0">
              <a:solidFill>
                <a:srgbClr val="FF0000"/>
              </a:solidFill>
              <a:effectLst/>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709877017"/>
              </p:ext>
            </p:extLst>
          </p:nvPr>
        </p:nvGraphicFramePr>
        <p:xfrm>
          <a:off x="457200" y="13716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990600" y="5486400"/>
            <a:ext cx="8362122" cy="400110"/>
          </a:xfrm>
          <a:prstGeom prst="rect">
            <a:avLst/>
          </a:prstGeom>
        </p:spPr>
        <p:txBody>
          <a:bodyPr wrap="square">
            <a:spAutoFit/>
          </a:bodyPr>
          <a:lstStyle/>
          <a:p>
            <a:r>
              <a:rPr lang="en-US" sz="2000" dirty="0" smtClean="0"/>
              <a:t>38 </a:t>
            </a:r>
            <a:r>
              <a:rPr lang="en-US" sz="2000" dirty="0"/>
              <a:t>consults in process at end of </a:t>
            </a:r>
            <a:r>
              <a:rPr lang="en-US" sz="2000" dirty="0" smtClean="0"/>
              <a:t>FY13 or </a:t>
            </a:r>
            <a:r>
              <a:rPr lang="en-US" sz="2000" dirty="0"/>
              <a:t>patient </a:t>
            </a:r>
            <a:r>
              <a:rPr lang="en-US" sz="2000" dirty="0" smtClean="0"/>
              <a:t>declined</a:t>
            </a:r>
            <a:endParaRPr lang="en-US" sz="2000" dirty="0"/>
          </a:p>
        </p:txBody>
      </p:sp>
    </p:spTree>
    <p:extLst>
      <p:ext uri="{BB962C8B-B14F-4D97-AF65-F5344CB8AC3E}">
        <p14:creationId xmlns:p14="http://schemas.microsoft.com/office/powerpoint/2010/main" val="3891980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Agenda</a:t>
            </a:r>
            <a:endParaRPr lang="en-US" dirty="0"/>
          </a:p>
        </p:txBody>
      </p:sp>
      <p:sp>
        <p:nvSpPr>
          <p:cNvPr id="3" name="Content Placeholder 2"/>
          <p:cNvSpPr>
            <a:spLocks noGrp="1"/>
          </p:cNvSpPr>
          <p:nvPr>
            <p:ph idx="1"/>
          </p:nvPr>
        </p:nvSpPr>
        <p:spPr>
          <a:xfrm>
            <a:off x="467139" y="1066800"/>
            <a:ext cx="8229600" cy="4525963"/>
          </a:xfrm>
        </p:spPr>
        <p:txBody>
          <a:bodyPr/>
          <a:lstStyle/>
          <a:p>
            <a:r>
              <a:rPr lang="en-US" dirty="0" smtClean="0"/>
              <a:t>Mission</a:t>
            </a:r>
          </a:p>
          <a:p>
            <a:r>
              <a:rPr lang="en-US" dirty="0" smtClean="0"/>
              <a:t>History</a:t>
            </a:r>
          </a:p>
          <a:p>
            <a:r>
              <a:rPr lang="en-US" dirty="0" smtClean="0"/>
              <a:t>Clinical Care</a:t>
            </a:r>
          </a:p>
          <a:p>
            <a:r>
              <a:rPr lang="en-US" dirty="0" smtClean="0"/>
              <a:t>Translational Research</a:t>
            </a:r>
          </a:p>
          <a:p>
            <a:r>
              <a:rPr lang="en-US" dirty="0" smtClean="0"/>
              <a:t>Outreach &amp; Professional Education</a:t>
            </a:r>
          </a:p>
          <a:p>
            <a:r>
              <a:rPr lang="en-US" dirty="0" smtClean="0"/>
              <a:t>Inform Policy</a:t>
            </a:r>
          </a:p>
          <a:p>
            <a:r>
              <a:rPr lang="en-US" dirty="0" smtClean="0"/>
              <a:t>The Future</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968233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1524000"/>
            <a:ext cx="7063464" cy="43503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1143000"/>
          </a:xfrm>
        </p:spPr>
        <p:txBody>
          <a:bodyPr/>
          <a:lstStyle/>
          <a:p>
            <a:r>
              <a:rPr lang="en-US" dirty="0" smtClean="0"/>
              <a:t>The Veterans we serve</a:t>
            </a:r>
            <a:endParaRPr lang="en-US" dirty="0"/>
          </a:p>
        </p:txBody>
      </p:sp>
      <p:sp>
        <p:nvSpPr>
          <p:cNvPr id="5" name="TextBox 4"/>
          <p:cNvSpPr txBox="1"/>
          <p:nvPr/>
        </p:nvSpPr>
        <p:spPr>
          <a:xfrm>
            <a:off x="0" y="1069240"/>
            <a:ext cx="9144000" cy="400110"/>
          </a:xfrm>
          <a:prstGeom prst="rect">
            <a:avLst/>
          </a:prstGeom>
          <a:noFill/>
        </p:spPr>
        <p:txBody>
          <a:bodyPr wrap="square" rtlCol="0">
            <a:spAutoFit/>
          </a:bodyPr>
          <a:lstStyle/>
          <a:p>
            <a:pPr algn="ctr"/>
            <a:r>
              <a:rPr lang="en-US" sz="2000" dirty="0" smtClean="0"/>
              <a:t>Most recent deployment for inter-facility consults received in FY2013</a:t>
            </a:r>
            <a:endParaRPr lang="en-US" sz="2000" dirty="0"/>
          </a:p>
        </p:txBody>
      </p:sp>
      <p:sp>
        <p:nvSpPr>
          <p:cNvPr id="3" name="TextBox 2"/>
          <p:cNvSpPr txBox="1"/>
          <p:nvPr/>
        </p:nvSpPr>
        <p:spPr>
          <a:xfrm>
            <a:off x="3048000" y="1524000"/>
            <a:ext cx="731290" cy="646331"/>
          </a:xfrm>
          <a:prstGeom prst="rect">
            <a:avLst/>
          </a:prstGeom>
          <a:noFill/>
        </p:spPr>
        <p:txBody>
          <a:bodyPr wrap="none" rtlCol="0">
            <a:spAutoFit/>
          </a:bodyPr>
          <a:lstStyle/>
          <a:p>
            <a:pPr algn="ctr"/>
            <a:r>
              <a:rPr lang="en-US" dirty="0" smtClean="0"/>
              <a:t>Other</a:t>
            </a:r>
          </a:p>
          <a:p>
            <a:pPr algn="ctr"/>
            <a:r>
              <a:rPr lang="en-US" dirty="0" smtClean="0"/>
              <a:t>13%</a:t>
            </a:r>
            <a:endParaRPr lang="en-US" dirty="0"/>
          </a:p>
        </p:txBody>
      </p:sp>
      <p:sp>
        <p:nvSpPr>
          <p:cNvPr id="13" name="TextBox 12"/>
          <p:cNvSpPr txBox="1"/>
          <p:nvPr/>
        </p:nvSpPr>
        <p:spPr>
          <a:xfrm>
            <a:off x="5638800" y="1579392"/>
            <a:ext cx="976934" cy="646331"/>
          </a:xfrm>
          <a:prstGeom prst="rect">
            <a:avLst/>
          </a:prstGeom>
          <a:noFill/>
        </p:spPr>
        <p:txBody>
          <a:bodyPr wrap="none" rtlCol="0">
            <a:spAutoFit/>
          </a:bodyPr>
          <a:lstStyle/>
          <a:p>
            <a:pPr algn="ctr"/>
            <a:r>
              <a:rPr lang="en-US" dirty="0" smtClean="0"/>
              <a:t>Vietnam</a:t>
            </a:r>
          </a:p>
          <a:p>
            <a:pPr algn="ctr"/>
            <a:r>
              <a:rPr lang="en-US" dirty="0" smtClean="0"/>
              <a:t>15%</a:t>
            </a:r>
            <a:endParaRPr lang="en-US" dirty="0"/>
          </a:p>
        </p:txBody>
      </p:sp>
      <p:sp>
        <p:nvSpPr>
          <p:cNvPr id="14" name="TextBox 13"/>
          <p:cNvSpPr txBox="1"/>
          <p:nvPr/>
        </p:nvSpPr>
        <p:spPr>
          <a:xfrm>
            <a:off x="6477000" y="4839695"/>
            <a:ext cx="1016625" cy="646331"/>
          </a:xfrm>
          <a:prstGeom prst="rect">
            <a:avLst/>
          </a:prstGeom>
          <a:noFill/>
        </p:spPr>
        <p:txBody>
          <a:bodyPr wrap="none" rtlCol="0">
            <a:spAutoFit/>
          </a:bodyPr>
          <a:lstStyle/>
          <a:p>
            <a:pPr algn="ctr"/>
            <a:r>
              <a:rPr lang="en-US" dirty="0" smtClean="0"/>
              <a:t>Gulf War</a:t>
            </a:r>
          </a:p>
          <a:p>
            <a:pPr algn="ctr"/>
            <a:r>
              <a:rPr lang="en-US" dirty="0" smtClean="0"/>
              <a:t>31%</a:t>
            </a:r>
            <a:endParaRPr lang="en-US" dirty="0"/>
          </a:p>
        </p:txBody>
      </p:sp>
      <p:sp>
        <p:nvSpPr>
          <p:cNvPr id="15" name="TextBox 14"/>
          <p:cNvSpPr txBox="1"/>
          <p:nvPr/>
        </p:nvSpPr>
        <p:spPr>
          <a:xfrm>
            <a:off x="1295400" y="4840068"/>
            <a:ext cx="1479700" cy="646331"/>
          </a:xfrm>
          <a:prstGeom prst="rect">
            <a:avLst/>
          </a:prstGeom>
          <a:noFill/>
        </p:spPr>
        <p:txBody>
          <a:bodyPr wrap="none" rtlCol="0">
            <a:spAutoFit/>
          </a:bodyPr>
          <a:lstStyle/>
          <a:p>
            <a:pPr algn="ctr"/>
            <a:r>
              <a:rPr lang="en-US" dirty="0" smtClean="0"/>
              <a:t>OEF/OIF/OND</a:t>
            </a:r>
          </a:p>
          <a:p>
            <a:pPr algn="ctr"/>
            <a:r>
              <a:rPr lang="en-US" dirty="0" smtClean="0"/>
              <a:t>31%</a:t>
            </a:r>
            <a:endParaRPr lang="en-US" dirty="0"/>
          </a:p>
        </p:txBody>
      </p:sp>
      <p:sp>
        <p:nvSpPr>
          <p:cNvPr id="16" name="TextBox 15"/>
          <p:cNvSpPr txBox="1"/>
          <p:nvPr/>
        </p:nvSpPr>
        <p:spPr>
          <a:xfrm>
            <a:off x="1071465" y="2398931"/>
            <a:ext cx="1479700" cy="923330"/>
          </a:xfrm>
          <a:prstGeom prst="rect">
            <a:avLst/>
          </a:prstGeom>
          <a:noFill/>
        </p:spPr>
        <p:txBody>
          <a:bodyPr wrap="none" rtlCol="0">
            <a:spAutoFit/>
          </a:bodyPr>
          <a:lstStyle/>
          <a:p>
            <a:pPr algn="ctr"/>
            <a:r>
              <a:rPr lang="en-US" dirty="0" smtClean="0"/>
              <a:t>Gulf War and</a:t>
            </a:r>
          </a:p>
          <a:p>
            <a:pPr algn="ctr"/>
            <a:r>
              <a:rPr lang="en-US" dirty="0" smtClean="0"/>
              <a:t>OEF/OIF/OND</a:t>
            </a:r>
          </a:p>
          <a:p>
            <a:pPr algn="ctr"/>
            <a:r>
              <a:rPr lang="en-US" dirty="0" smtClean="0"/>
              <a:t>9%</a:t>
            </a:r>
            <a:endParaRPr lang="en-US" dirty="0"/>
          </a:p>
        </p:txBody>
      </p:sp>
    </p:spTree>
    <p:extLst>
      <p:ext uri="{BB962C8B-B14F-4D97-AF65-F5344CB8AC3E}">
        <p14:creationId xmlns:p14="http://schemas.microsoft.com/office/powerpoint/2010/main" val="3709841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Veterans’ Top Reported Symptoms</a:t>
            </a:r>
            <a:endParaRPr lang="en-US" dirty="0"/>
          </a:p>
        </p:txBody>
      </p:sp>
      <p:graphicFrame>
        <p:nvGraphicFramePr>
          <p:cNvPr id="8" name="Chart 7"/>
          <p:cNvGraphicFramePr>
            <a:graphicFrameLocks/>
          </p:cNvGraphicFramePr>
          <p:nvPr>
            <p:extLst>
              <p:ext uri="{D42A27DB-BD31-4B8C-83A1-F6EECF244321}">
                <p14:modId xmlns:p14="http://schemas.microsoft.com/office/powerpoint/2010/main" val="3155529766"/>
              </p:ext>
            </p:extLst>
          </p:nvPr>
        </p:nvGraphicFramePr>
        <p:xfrm>
          <a:off x="381000" y="1676400"/>
          <a:ext cx="8382001" cy="42429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66303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Veterans’ Concerns about </a:t>
            </a:r>
            <a:br>
              <a:rPr lang="en-US" dirty="0" smtClean="0"/>
            </a:br>
            <a:r>
              <a:rPr lang="en-US" dirty="0" smtClean="0"/>
              <a:t>Environmental Exposures</a:t>
            </a: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237323720"/>
              </p:ext>
            </p:extLst>
          </p:nvPr>
        </p:nvGraphicFramePr>
        <p:xfrm>
          <a:off x="838200" y="1893332"/>
          <a:ext cx="7377112" cy="3990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59083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40621333"/>
              </p:ext>
            </p:extLst>
          </p:nvPr>
        </p:nvGraphicFramePr>
        <p:xfrm>
          <a:off x="381000" y="457200"/>
          <a:ext cx="8382002" cy="5501640"/>
        </p:xfrm>
        <a:graphic>
          <a:graphicData uri="http://schemas.openxmlformats.org/drawingml/2006/table">
            <a:tbl>
              <a:tblPr firstRow="1" firstCol="1" bandRow="1">
                <a:tableStyleId>{93296810-A885-4BE3-A3E7-6D5BEEA58F35}</a:tableStyleId>
              </a:tblPr>
              <a:tblGrid>
                <a:gridCol w="3162440"/>
                <a:gridCol w="1918956"/>
                <a:gridCol w="1074616"/>
                <a:gridCol w="1151374"/>
                <a:gridCol w="1074616"/>
              </a:tblGrid>
              <a:tr h="289560">
                <a:tc>
                  <a:txBody>
                    <a:bodyPr/>
                    <a:lstStyle/>
                    <a:p>
                      <a:pPr marL="0" marR="0">
                        <a:spcBef>
                          <a:spcPts val="0"/>
                        </a:spcBef>
                        <a:spcAft>
                          <a:spcPts val="0"/>
                        </a:spcAft>
                      </a:pPr>
                      <a:r>
                        <a:rPr lang="en-US" sz="1100" dirty="0" smtClean="0">
                          <a:effectLst/>
                        </a:rPr>
                        <a:t>Enhanced Care Component</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Provider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Face Time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Admin Time</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Total Time</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Scheduling &amp; Travel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Program Manager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3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dirty="0">
                          <a:effectLst/>
                        </a:rPr>
                        <a:t>Medical Record Review</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 &amp; Occ Med MD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4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4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Consultation with referring provider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 &amp; Occ Med MD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Intake and vitals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0.75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1.25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History &amp; Physical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1.75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2.75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Pulmonary Function Tests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Respiratory Tech/NP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dirty="0" smtClean="0">
                          <a:effectLst/>
                        </a:rPr>
                        <a:t>Laborator</a:t>
                      </a:r>
                      <a:r>
                        <a:rPr lang="en-US" sz="1100" baseline="0" dirty="0" smtClean="0">
                          <a:effectLst/>
                        </a:rPr>
                        <a:t>y Testing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smtClean="0">
                          <a:effectLst/>
                        </a:rPr>
                        <a:t>NP/laboratory</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Balance Assessment (if indicated)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Research team/NP</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Exposure Assessment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Occ Med MD</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1.25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2.25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Psychological assessment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Psychologist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Neuropsychological Assessment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Psychologist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1.25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1.75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Psychosocial Assessment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Social Worker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 hour</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Personalized education session</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dirty="0">
                          <a:effectLst/>
                        </a:rPr>
                        <a:t>Sub-specialty evaluations (if indicated)</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Specialist/NP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2.5 hours</a:t>
                      </a:r>
                      <a:endParaRPr lang="en-US" sz="1100" dirty="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Interdisciplinary planning meeting</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Entire Team</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0.75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0.5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1.25 hour</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Interdisciplinary meeting with patient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Entire Team</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 hour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dirty="0">
                          <a:effectLst/>
                        </a:rPr>
                        <a:t>Final report compiled/mailed</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NP, program manager</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2 hours</a:t>
                      </a:r>
                      <a:endParaRPr lang="en-US" sz="1100">
                        <a:effectLst/>
                        <a:latin typeface="Calibri"/>
                        <a:ea typeface="Calibri"/>
                        <a:cs typeface="Times New Roman"/>
                      </a:endParaRPr>
                    </a:p>
                  </a:txBody>
                  <a:tcPr marL="68580" marR="68580" marT="0" marB="0"/>
                </a:tc>
              </a:tr>
              <a:tr h="289560">
                <a:tc>
                  <a:txBody>
                    <a:bodyPr/>
                    <a:lstStyle/>
                    <a:p>
                      <a:pPr marL="0" marR="0">
                        <a:spcBef>
                          <a:spcPts val="0"/>
                        </a:spcBef>
                        <a:spcAft>
                          <a:spcPts val="0"/>
                        </a:spcAft>
                      </a:pPr>
                      <a:r>
                        <a:rPr lang="en-US" sz="1100">
                          <a:effectLst/>
                        </a:rPr>
                        <a:t>Total</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 </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a:effectLst/>
                        </a:rPr>
                        <a:t>15.75hours</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17 hours</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32.75hours</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78512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3200" dirty="0" smtClean="0"/>
              <a:t>WRIISC Coordination of </a:t>
            </a:r>
            <a:br>
              <a:rPr lang="en-US" sz="3200" dirty="0" smtClean="0"/>
            </a:br>
            <a:r>
              <a:rPr lang="en-US" sz="3200" dirty="0" smtClean="0"/>
              <a:t>Specialty Evaluations</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13530591"/>
              </p:ext>
            </p:extLst>
          </p:nvPr>
        </p:nvGraphicFramePr>
        <p:xfrm>
          <a:off x="762000" y="1524003"/>
          <a:ext cx="7543800" cy="4038597"/>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3720231"/>
                <a:gridCol w="3823569"/>
              </a:tblGrid>
              <a:tr h="489783">
                <a:tc>
                  <a:txBody>
                    <a:bodyPr/>
                    <a:lstStyle/>
                    <a:p>
                      <a:pPr algn="ctr" fontAlgn="b"/>
                      <a:r>
                        <a:rPr lang="en-US" sz="2400" u="none" strike="noStrike" dirty="0" smtClean="0">
                          <a:effectLst/>
                        </a:rPr>
                        <a:t>Gastroenterology</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US" sz="2400" u="none" strike="noStrike" dirty="0">
                          <a:effectLst/>
                        </a:rPr>
                        <a:t>Cardiology</a:t>
                      </a:r>
                      <a:endParaRPr lang="en-US" sz="2400" b="0" i="0" u="none" strike="noStrike" dirty="0">
                        <a:solidFill>
                          <a:srgbClr val="000000"/>
                        </a:solidFill>
                        <a:effectLst/>
                        <a:latin typeface="Calibri"/>
                      </a:endParaRPr>
                    </a:p>
                  </a:txBody>
                  <a:tcPr marL="9525" marR="9525" marT="9525" marB="0" anchor="b">
                    <a:solidFill>
                      <a:schemeClr val="bg1"/>
                    </a:solidFill>
                  </a:tcPr>
                </a:tc>
              </a:tr>
              <a:tr h="489783">
                <a:tc>
                  <a:txBody>
                    <a:bodyPr/>
                    <a:lstStyle/>
                    <a:p>
                      <a:pPr algn="ctr" fontAlgn="b"/>
                      <a:r>
                        <a:rPr lang="en-US" sz="2400" u="none" strike="noStrike" dirty="0">
                          <a:effectLst/>
                        </a:rPr>
                        <a:t>Pain Clinic</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Rheumatology</a:t>
                      </a:r>
                      <a:endParaRPr lang="en-US" sz="2400" b="0" i="0" u="none" strike="noStrike" dirty="0">
                        <a:solidFill>
                          <a:srgbClr val="000000"/>
                        </a:solidFill>
                        <a:effectLst/>
                        <a:latin typeface="Calibri"/>
                      </a:endParaRPr>
                    </a:p>
                  </a:txBody>
                  <a:tcPr marL="9525" marR="9525" marT="9525" marB="0" anchor="b"/>
                </a:tc>
              </a:tr>
              <a:tr h="489783">
                <a:tc>
                  <a:txBody>
                    <a:bodyPr/>
                    <a:lstStyle/>
                    <a:p>
                      <a:pPr algn="ctr" fontAlgn="b"/>
                      <a:r>
                        <a:rPr lang="en-US" sz="2400" u="none" strike="noStrike" dirty="0">
                          <a:effectLst/>
                        </a:rPr>
                        <a:t>Pulmonology</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US" sz="2400" u="none" strike="noStrike" dirty="0">
                          <a:effectLst/>
                        </a:rPr>
                        <a:t>Rehabilitation Medicine </a:t>
                      </a:r>
                      <a:endParaRPr lang="en-US" sz="2400" b="0" i="0" u="none" strike="noStrike" dirty="0">
                        <a:solidFill>
                          <a:srgbClr val="000000"/>
                        </a:solidFill>
                        <a:effectLst/>
                        <a:latin typeface="Calibri"/>
                      </a:endParaRPr>
                    </a:p>
                  </a:txBody>
                  <a:tcPr marL="9525" marR="9525" marT="9525" marB="0" anchor="b">
                    <a:solidFill>
                      <a:schemeClr val="bg1"/>
                    </a:solidFill>
                  </a:tcPr>
                </a:tc>
              </a:tr>
              <a:tr h="489783">
                <a:tc>
                  <a:txBody>
                    <a:bodyPr/>
                    <a:lstStyle/>
                    <a:p>
                      <a:pPr algn="ctr" fontAlgn="b"/>
                      <a:r>
                        <a:rPr lang="en-US" sz="2400" u="none" strike="noStrike" dirty="0">
                          <a:effectLst/>
                        </a:rPr>
                        <a:t>Nutrition</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Vascular</a:t>
                      </a:r>
                      <a:endParaRPr lang="en-US" sz="2400" b="0" i="0" u="none" strike="noStrike" dirty="0">
                        <a:solidFill>
                          <a:srgbClr val="000000"/>
                        </a:solidFill>
                        <a:effectLst/>
                        <a:latin typeface="Calibri"/>
                      </a:endParaRPr>
                    </a:p>
                  </a:txBody>
                  <a:tcPr marL="9525" marR="9525" marT="9525" marB="0" anchor="b"/>
                </a:tc>
              </a:tr>
              <a:tr h="489783">
                <a:tc>
                  <a:txBody>
                    <a:bodyPr/>
                    <a:lstStyle/>
                    <a:p>
                      <a:pPr algn="ctr" fontAlgn="b"/>
                      <a:r>
                        <a:rPr lang="en-US" sz="2400" u="none" strike="noStrike" dirty="0">
                          <a:effectLst/>
                        </a:rPr>
                        <a:t>Sleep Clinic</a:t>
                      </a:r>
                      <a:endParaRPr lang="en-US" sz="2400" b="0" i="0" u="none" strike="noStrike" dirty="0">
                        <a:solidFill>
                          <a:srgbClr val="000000"/>
                        </a:solidFill>
                        <a:effectLst/>
                        <a:latin typeface="Calibri"/>
                      </a:endParaRPr>
                    </a:p>
                  </a:txBody>
                  <a:tcPr marL="9525" marR="9525" marT="9525" marB="0" anchor="b">
                    <a:solidFill>
                      <a:schemeClr val="bg1"/>
                    </a:solidFill>
                  </a:tcPr>
                </a:tc>
                <a:tc>
                  <a:txBody>
                    <a:bodyPr/>
                    <a:lstStyle/>
                    <a:p>
                      <a:pPr algn="ctr" fontAlgn="b"/>
                      <a:r>
                        <a:rPr lang="en-US" sz="2400" u="none" strike="noStrike" dirty="0">
                          <a:effectLst/>
                        </a:rPr>
                        <a:t>Endocrinology</a:t>
                      </a:r>
                      <a:endParaRPr lang="en-US" sz="2400" b="0" i="0" u="none" strike="noStrike" dirty="0">
                        <a:solidFill>
                          <a:srgbClr val="000000"/>
                        </a:solidFill>
                        <a:effectLst/>
                        <a:latin typeface="Calibri"/>
                      </a:endParaRPr>
                    </a:p>
                  </a:txBody>
                  <a:tcPr marL="9525" marR="9525" marT="9525" marB="0" anchor="b">
                    <a:solidFill>
                      <a:schemeClr val="bg1"/>
                    </a:solidFill>
                  </a:tcPr>
                </a:tc>
              </a:tr>
              <a:tr h="489783">
                <a:tc>
                  <a:txBody>
                    <a:bodyPr/>
                    <a:lstStyle/>
                    <a:p>
                      <a:pPr algn="ctr" fontAlgn="b"/>
                      <a:r>
                        <a:rPr lang="en-US" sz="2400" u="none" strike="noStrike" dirty="0">
                          <a:effectLst/>
                        </a:rPr>
                        <a:t>Dermatology</a:t>
                      </a:r>
                      <a:endParaRPr lang="en-US" sz="2400" b="0" i="0" u="none" strike="noStrike" dirty="0">
                        <a:solidFill>
                          <a:srgbClr val="000000"/>
                        </a:solidFill>
                        <a:effectLst/>
                        <a:latin typeface="Calibri"/>
                      </a:endParaRPr>
                    </a:p>
                  </a:txBody>
                  <a:tcPr marL="9525" marR="9525" marT="9525" marB="0" anchor="b"/>
                </a:tc>
                <a:tc>
                  <a:txBody>
                    <a:bodyPr/>
                    <a:lstStyle/>
                    <a:p>
                      <a:pPr algn="ctr" fontAlgn="b"/>
                      <a:r>
                        <a:rPr lang="en-US" sz="2400" u="none" strike="noStrike" dirty="0">
                          <a:effectLst/>
                        </a:rPr>
                        <a:t>Hematology</a:t>
                      </a:r>
                      <a:endParaRPr lang="en-US" sz="2400" b="0" i="0" u="none" strike="noStrike" dirty="0">
                        <a:solidFill>
                          <a:srgbClr val="000000"/>
                        </a:solidFill>
                        <a:effectLst/>
                        <a:latin typeface="Calibri"/>
                      </a:endParaRPr>
                    </a:p>
                  </a:txBody>
                  <a:tcPr marL="9525" marR="9525" marT="9525" marB="0" anchor="b"/>
                </a:tc>
              </a:tr>
              <a:tr h="566499">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Orthopedics</a:t>
                      </a:r>
                      <a:endParaRPr lang="en-US" sz="2400" b="0" i="0" u="none" strike="noStrike" dirty="0" smtClean="0">
                        <a:solidFill>
                          <a:srgbClr val="000000"/>
                        </a:solidFill>
                        <a:effectLst/>
                        <a:latin typeface="Calibri"/>
                      </a:endParaRPr>
                    </a:p>
                  </a:txBody>
                  <a:tcPr marL="9525" marR="9525" marT="9525" marB="0" anchor="b">
                    <a:solidFill>
                      <a:schemeClr val="bg1"/>
                    </a:solidFill>
                  </a:tcPr>
                </a:tc>
                <a:tc>
                  <a:txBody>
                    <a:bodyPr/>
                    <a:lstStyle/>
                    <a:p>
                      <a:pPr algn="ctr" fontAlgn="b"/>
                      <a:r>
                        <a:rPr lang="en-US" sz="2400" u="none" strike="noStrike" dirty="0" smtClean="0">
                          <a:effectLst/>
                        </a:rPr>
                        <a:t>Neurology</a:t>
                      </a:r>
                    </a:p>
                  </a:txBody>
                  <a:tcPr marL="9525" marR="9525" marT="9525" marB="0" anchor="b">
                    <a:solidFill>
                      <a:schemeClr val="bg1"/>
                    </a:solidFill>
                  </a:tcPr>
                </a:tc>
              </a:tr>
              <a:tr h="53340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Prosthetics</a:t>
                      </a:r>
                      <a:endParaRPr lang="en-US" sz="2400" b="0" i="0" u="none" strike="noStrike" dirty="0" smtClean="0">
                        <a:solidFill>
                          <a:srgbClr val="000000"/>
                        </a:solidFill>
                        <a:effectLst/>
                        <a:latin typeface="Calibri"/>
                      </a:endParaRPr>
                    </a:p>
                  </a:txBody>
                  <a:tcPr marL="9525" marR="9525" marT="9525" marB="0" anchor="b">
                    <a:solidFill>
                      <a:schemeClr val="bg1">
                        <a:lumMod val="95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rPr>
                        <a:t>Oncology</a:t>
                      </a:r>
                      <a:endParaRPr lang="en-US" sz="2400" b="0" i="0" u="none" strike="noStrike" dirty="0" smtClean="0">
                        <a:solidFill>
                          <a:srgbClr val="000000"/>
                        </a:solidFill>
                        <a:effectLst/>
                        <a:latin typeface="Calibri"/>
                      </a:endParaRPr>
                    </a:p>
                  </a:txBody>
                  <a:tcPr marL="9525" marR="9525" marT="9525" marB="0" anchor="b">
                    <a:solidFill>
                      <a:schemeClr val="bg1">
                        <a:lumMod val="95000"/>
                      </a:schemeClr>
                    </a:solidFill>
                  </a:tcPr>
                </a:tc>
              </a:tr>
            </a:tbl>
          </a:graphicData>
        </a:graphic>
      </p:graphicFrame>
    </p:spTree>
    <p:extLst>
      <p:ext uri="{BB962C8B-B14F-4D97-AF65-F5344CB8AC3E}">
        <p14:creationId xmlns:p14="http://schemas.microsoft.com/office/powerpoint/2010/main" val="11558329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z="3600" dirty="0" smtClean="0"/>
              <a:t>Most Frequent Recommendations</a:t>
            </a:r>
            <a:endParaRPr lang="en-US"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457936"/>
              </p:ext>
            </p:extLst>
          </p:nvPr>
        </p:nvGraphicFramePr>
        <p:xfrm>
          <a:off x="457200" y="1447800"/>
          <a:ext cx="7696200" cy="4236720"/>
        </p:xfrm>
        <a:graphic>
          <a:graphicData uri="http://schemas.openxmlformats.org/drawingml/2006/table">
            <a:tbl>
              <a:tblPr firstRow="1" bandRow="1">
                <a:tableStyleId>{5C22544A-7EE6-4342-B048-85BDC9FD1C3A}</a:tableStyleId>
              </a:tblPr>
              <a:tblGrid>
                <a:gridCol w="7696200"/>
              </a:tblGrid>
              <a:tr h="370840">
                <a:tc>
                  <a:txBody>
                    <a:bodyPr/>
                    <a:lstStyle/>
                    <a:p>
                      <a:pPr lvl="0" rtl="0"/>
                      <a:r>
                        <a:rPr lang="en-US" sz="1800" dirty="0" smtClean="0">
                          <a:solidFill>
                            <a:schemeClr val="accent2">
                              <a:lumMod val="75000"/>
                            </a:schemeClr>
                          </a:solidFill>
                        </a:rPr>
                        <a:t>For Veterans who had comprehensive evaluations, the top recommendations were:</a:t>
                      </a:r>
                      <a:endParaRPr lang="en-US" sz="1800" dirty="0">
                        <a:solidFill>
                          <a:schemeClr val="accent2">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Subspecialty</a:t>
                      </a:r>
                      <a:r>
                        <a:rPr lang="en-US" sz="2400" baseline="0" dirty="0" smtClean="0"/>
                        <a:t> care:</a:t>
                      </a:r>
                      <a:endParaRPr lang="en-US" sz="24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   -Neurology, Gastroenterology, Dermatology, Infectious Disease</a:t>
                      </a:r>
                      <a:endParaRPr lang="en-US" sz="2000"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Medication adjustments</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Physical</a:t>
                      </a:r>
                      <a:r>
                        <a:rPr lang="en-US" sz="2400" baseline="0" dirty="0" smtClean="0"/>
                        <a:t> Medicine and Rehabilitation</a:t>
                      </a:r>
                      <a:endParaRPr lang="en-US" sz="2400" dirty="0" smtClean="0"/>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Sleep Medicine/Sleep Study</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Evidence-based psychotherapy</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Complementary and Alternative Medicine</a:t>
                      </a:r>
                    </a:p>
                  </a:txBody>
                  <a:tcPr/>
                </a:tc>
              </a:tr>
              <a:tr h="37084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400" dirty="0" smtClean="0"/>
                        <a:t>Work with Veteran</a:t>
                      </a:r>
                      <a:r>
                        <a:rPr lang="en-US" sz="2400" baseline="0" dirty="0" smtClean="0"/>
                        <a:t> Service Organizations</a:t>
                      </a:r>
                      <a:endParaRPr lang="en-US" sz="2400" dirty="0" smtClean="0"/>
                    </a:p>
                  </a:txBody>
                  <a:tcPr/>
                </a:tc>
              </a:tr>
            </a:tbl>
          </a:graphicData>
        </a:graphic>
      </p:graphicFrame>
    </p:spTree>
    <p:extLst>
      <p:ext uri="{BB962C8B-B14F-4D97-AF65-F5344CB8AC3E}">
        <p14:creationId xmlns:p14="http://schemas.microsoft.com/office/powerpoint/2010/main" val="1677267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Their Own Words</a:t>
            </a:r>
            <a:endParaRPr lang="en-US" i="1" dirty="0">
              <a:solidFill>
                <a:srgbClr val="FF0000"/>
              </a:solidFill>
              <a:effectLst/>
            </a:endParaRPr>
          </a:p>
        </p:txBody>
      </p:sp>
      <p:graphicFrame>
        <p:nvGraphicFramePr>
          <p:cNvPr id="4" name="Diagram 3"/>
          <p:cNvGraphicFramePr/>
          <p:nvPr>
            <p:extLst>
              <p:ext uri="{D42A27DB-BD31-4B8C-83A1-F6EECF244321}">
                <p14:modId xmlns:p14="http://schemas.microsoft.com/office/powerpoint/2010/main" val="2230381961"/>
              </p:ext>
            </p:extLst>
          </p:nvPr>
        </p:nvGraphicFramePr>
        <p:xfrm>
          <a:off x="1524000" y="1397000"/>
          <a:ext cx="6324600"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0814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510" y="304800"/>
            <a:ext cx="7828490" cy="5524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8088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Veteran –</a:t>
            </a:r>
            <a:br>
              <a:rPr lang="en-US" dirty="0" smtClean="0"/>
            </a:br>
            <a:r>
              <a:rPr lang="en-US" sz="3600" i="1" dirty="0" smtClean="0">
                <a:solidFill>
                  <a:srgbClr val="FF0000"/>
                </a:solidFill>
                <a:effectLst/>
              </a:rPr>
              <a:t>Translational Research</a:t>
            </a:r>
            <a:endParaRPr lang="en-US" i="1" dirty="0">
              <a:solidFill>
                <a:srgbClr val="FF0000"/>
              </a:solidFill>
              <a:effectLst/>
            </a:endParaRPr>
          </a:p>
        </p:txBody>
      </p:sp>
      <p:pic>
        <p:nvPicPr>
          <p:cNvPr id="7" name="Picture 2" descr="\\vhaeasfpc4\RUsers$\vhaeaschuaf\Desktop\ripples.gif"/>
          <p:cNvPicPr>
            <a:picLocks noGrp="1" noChangeAspect="1" noChangeArrowheads="1"/>
          </p:cNvPicPr>
          <p:nvPr>
            <p:ph idx="1"/>
          </p:nvPr>
        </p:nvPicPr>
        <p:blipFill>
          <a:blip r:embed="rId2" cstate="print"/>
          <a:srcRect/>
          <a:stretch>
            <a:fillRect/>
          </a:stretch>
        </p:blipFill>
        <p:spPr bwMode="auto">
          <a:xfrm>
            <a:off x="1428608" y="1295400"/>
            <a:ext cx="6286784" cy="4525963"/>
          </a:xfrm>
          <a:prstGeom prst="rect">
            <a:avLst/>
          </a:prstGeom>
          <a:noFill/>
          <a:effectLst>
            <a:softEdge rad="317500"/>
          </a:effectLst>
        </p:spPr>
      </p:pic>
    </p:spTree>
    <p:extLst>
      <p:ext uri="{BB962C8B-B14F-4D97-AF65-F5344CB8AC3E}">
        <p14:creationId xmlns:p14="http://schemas.microsoft.com/office/powerpoint/2010/main" val="15702770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 y="158115"/>
            <a:ext cx="8610600" cy="1143000"/>
          </a:xfrm>
        </p:spPr>
        <p:txBody>
          <a:bodyPr>
            <a:noAutofit/>
          </a:bodyPr>
          <a:lstStyle/>
          <a:p>
            <a:r>
              <a:rPr lang="en-US" sz="3200" dirty="0" smtClean="0"/>
              <a:t>WRIISC- Translational </a:t>
            </a:r>
            <a:r>
              <a:rPr lang="en-US" sz="3200" dirty="0"/>
              <a:t>Research </a:t>
            </a:r>
            <a:r>
              <a:rPr lang="en-US" sz="3200" dirty="0" smtClean="0"/>
              <a:t>Model</a:t>
            </a:r>
            <a:endParaRPr lang="en-US" sz="1400" i="1" dirty="0">
              <a:solidFill>
                <a:srgbClr val="FF0000"/>
              </a:solidFill>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526341722"/>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2401824" y="1600200"/>
            <a:ext cx="4303776" cy="4167188"/>
            <a:chOff x="2401824" y="2025640"/>
            <a:chExt cx="4303776" cy="3894148"/>
          </a:xfrm>
        </p:grpSpPr>
        <p:grpSp>
          <p:nvGrpSpPr>
            <p:cNvPr id="16" name="Group 15"/>
            <p:cNvGrpSpPr/>
            <p:nvPr/>
          </p:nvGrpSpPr>
          <p:grpSpPr>
            <a:xfrm>
              <a:off x="2401824" y="2025640"/>
              <a:ext cx="4303776" cy="3322499"/>
              <a:chOff x="2401824" y="2025640"/>
              <a:chExt cx="4303776" cy="3322499"/>
            </a:xfrm>
          </p:grpSpPr>
          <p:sp>
            <p:nvSpPr>
              <p:cNvPr id="13" name="TextBox 12"/>
              <p:cNvSpPr txBox="1"/>
              <p:nvPr/>
            </p:nvSpPr>
            <p:spPr>
              <a:xfrm>
                <a:off x="4343400" y="3886200"/>
                <a:ext cx="2362200" cy="1461939"/>
              </a:xfrm>
              <a:prstGeom prst="rect">
                <a:avLst/>
              </a:prstGeom>
              <a:noFill/>
            </p:spPr>
            <p:txBody>
              <a:bodyPr wrap="square" rtlCol="0">
                <a:spAutoFit/>
              </a:bodyPr>
              <a:lstStyle/>
              <a:p>
                <a:pPr lvl="0" algn="ctr">
                  <a:spcAft>
                    <a:spcPts val="600"/>
                  </a:spcAft>
                </a:pPr>
                <a:r>
                  <a:rPr lang="en-US" sz="1800" b="1" dirty="0" smtClean="0">
                    <a:latin typeface="Calibri" pitchFamily="34" charset="0"/>
                  </a:rPr>
                  <a:t>Clinical Care</a:t>
                </a:r>
              </a:p>
              <a:p>
                <a:pPr lvl="0" algn="ctr"/>
                <a:r>
                  <a:rPr lang="en-US" sz="1100" dirty="0" smtClean="0">
                    <a:latin typeface="Calibri" pitchFamily="34" charset="0"/>
                  </a:rPr>
                  <a:t>Observations from clinical care</a:t>
                </a:r>
                <a:br>
                  <a:rPr lang="en-US" sz="1100" dirty="0" smtClean="0">
                    <a:latin typeface="Calibri" pitchFamily="34" charset="0"/>
                  </a:rPr>
                </a:br>
                <a:r>
                  <a:rPr lang="en-US" sz="1100" dirty="0" smtClean="0">
                    <a:latin typeface="Calibri" pitchFamily="34" charset="0"/>
                  </a:rPr>
                  <a:t>lead to research questions and testable hypotheses, highlight </a:t>
                </a:r>
                <a:br>
                  <a:rPr lang="en-US" sz="1100" dirty="0" smtClean="0">
                    <a:latin typeface="Calibri" pitchFamily="34" charset="0"/>
                  </a:rPr>
                </a:br>
                <a:r>
                  <a:rPr lang="en-US" sz="1100" dirty="0" smtClean="0">
                    <a:latin typeface="Calibri" pitchFamily="34" charset="0"/>
                  </a:rPr>
                  <a:t>gaps in provider and patient knowledge.</a:t>
                </a:r>
              </a:p>
              <a:p>
                <a:pPr algn="ctr"/>
                <a:endParaRPr lang="en-US" sz="1100" dirty="0">
                  <a:latin typeface="Calibri" pitchFamily="34" charset="0"/>
                </a:endParaRPr>
              </a:p>
            </p:txBody>
          </p:sp>
          <p:sp>
            <p:nvSpPr>
              <p:cNvPr id="14" name="TextBox 13"/>
              <p:cNvSpPr txBox="1"/>
              <p:nvPr/>
            </p:nvSpPr>
            <p:spPr>
              <a:xfrm>
                <a:off x="2401824" y="3886200"/>
                <a:ext cx="2362200" cy="1446550"/>
              </a:xfrm>
              <a:prstGeom prst="rect">
                <a:avLst/>
              </a:prstGeom>
              <a:noFill/>
            </p:spPr>
            <p:txBody>
              <a:bodyPr wrap="square" rtlCol="0">
                <a:spAutoFit/>
              </a:bodyPr>
              <a:lstStyle/>
              <a:p>
                <a:pPr lvl="0" algn="ctr">
                  <a:spcAft>
                    <a:spcPts val="600"/>
                  </a:spcAft>
                </a:pPr>
                <a:r>
                  <a:rPr lang="en-US" sz="1800" b="1" dirty="0" smtClean="0">
                    <a:latin typeface="Calibri" pitchFamily="34" charset="0"/>
                  </a:rPr>
                  <a:t>Education</a:t>
                </a:r>
              </a:p>
              <a:p>
                <a:pPr lvl="0" algn="ctr"/>
                <a:r>
                  <a:rPr lang="en-US" sz="1100" dirty="0" smtClean="0">
                    <a:latin typeface="Calibri" pitchFamily="34" charset="0"/>
                  </a:rPr>
                  <a:t>Education of patients and </a:t>
                </a:r>
                <a:br>
                  <a:rPr lang="en-US" sz="1100" dirty="0" smtClean="0">
                    <a:latin typeface="Calibri" pitchFamily="34" charset="0"/>
                  </a:rPr>
                </a:br>
                <a:r>
                  <a:rPr lang="en-US" sz="1100" dirty="0" smtClean="0">
                    <a:latin typeface="Calibri" pitchFamily="34" charset="0"/>
                  </a:rPr>
                  <a:t>providers can improve patient outcomes and identify gaps in knowledge to be addressed </a:t>
                </a:r>
                <a:br>
                  <a:rPr lang="en-US" sz="1100" dirty="0" smtClean="0">
                    <a:latin typeface="Calibri" pitchFamily="34" charset="0"/>
                  </a:rPr>
                </a:br>
                <a:r>
                  <a:rPr lang="en-US" sz="1100" dirty="0" smtClean="0">
                    <a:latin typeface="Calibri" pitchFamily="34" charset="0"/>
                  </a:rPr>
                  <a:t>by research.</a:t>
                </a:r>
              </a:p>
              <a:p>
                <a:pPr algn="ctr"/>
                <a:endParaRPr lang="en-US" sz="1000" dirty="0">
                  <a:latin typeface="Calibri" pitchFamily="34" charset="0"/>
                </a:endParaRPr>
              </a:p>
            </p:txBody>
          </p:sp>
          <p:sp>
            <p:nvSpPr>
              <p:cNvPr id="15" name="TextBox 14"/>
              <p:cNvSpPr txBox="1"/>
              <p:nvPr/>
            </p:nvSpPr>
            <p:spPr>
              <a:xfrm>
                <a:off x="3390900" y="2025640"/>
                <a:ext cx="2362200" cy="1785104"/>
              </a:xfrm>
              <a:prstGeom prst="rect">
                <a:avLst/>
              </a:prstGeom>
              <a:noFill/>
            </p:spPr>
            <p:txBody>
              <a:bodyPr wrap="square" rtlCol="0">
                <a:spAutoFit/>
              </a:bodyPr>
              <a:lstStyle/>
              <a:p>
                <a:pPr lvl="0" algn="ctr">
                  <a:spcAft>
                    <a:spcPts val="600"/>
                  </a:spcAft>
                </a:pPr>
                <a:r>
                  <a:rPr lang="en-US" sz="1800" b="1" dirty="0" smtClean="0">
                    <a:latin typeface="Calibri" pitchFamily="34" charset="0"/>
                  </a:rPr>
                  <a:t>Research</a:t>
                </a:r>
              </a:p>
              <a:p>
                <a:pPr lvl="0" algn="ctr"/>
                <a:r>
                  <a:rPr lang="en-US" sz="1100" dirty="0" smtClean="0">
                    <a:latin typeface="Calibri" pitchFamily="34" charset="0"/>
                  </a:rPr>
                  <a:t>Research produces </a:t>
                </a:r>
                <a:br>
                  <a:rPr lang="en-US" sz="1100" dirty="0" smtClean="0">
                    <a:latin typeface="Calibri" pitchFamily="34" charset="0"/>
                  </a:rPr>
                </a:br>
                <a:r>
                  <a:rPr lang="en-US" sz="1100" dirty="0" smtClean="0">
                    <a:latin typeface="Calibri" pitchFamily="34" charset="0"/>
                  </a:rPr>
                  <a:t>knowledge and evidence-</a:t>
                </a:r>
                <a:br>
                  <a:rPr lang="en-US" sz="1100" dirty="0" smtClean="0">
                    <a:latin typeface="Calibri" pitchFamily="34" charset="0"/>
                  </a:rPr>
                </a:br>
                <a:r>
                  <a:rPr lang="en-US" sz="1100" dirty="0" smtClean="0">
                    <a:latin typeface="Calibri" pitchFamily="34" charset="0"/>
                  </a:rPr>
                  <a:t>supported interventions and </a:t>
                </a:r>
                <a:br>
                  <a:rPr lang="en-US" sz="1100" dirty="0" smtClean="0">
                    <a:latin typeface="Calibri" pitchFamily="34" charset="0"/>
                  </a:rPr>
                </a:br>
                <a:r>
                  <a:rPr lang="en-US" sz="1100" dirty="0" smtClean="0">
                    <a:latin typeface="Calibri" pitchFamily="34" charset="0"/>
                  </a:rPr>
                  <a:t>tools that can improve patient </a:t>
                </a:r>
                <a:br>
                  <a:rPr lang="en-US" sz="1100" dirty="0" smtClean="0">
                    <a:latin typeface="Calibri" pitchFamily="34" charset="0"/>
                  </a:rPr>
                </a:br>
                <a:r>
                  <a:rPr lang="en-US" sz="1100" dirty="0" smtClean="0">
                    <a:latin typeface="Calibri" pitchFamily="34" charset="0"/>
                  </a:rPr>
                  <a:t>care and can be packaged </a:t>
                </a:r>
                <a:br>
                  <a:rPr lang="en-US" sz="1100" dirty="0" smtClean="0">
                    <a:latin typeface="Calibri" pitchFamily="34" charset="0"/>
                  </a:rPr>
                </a:br>
                <a:r>
                  <a:rPr lang="en-US" sz="1100" dirty="0" smtClean="0">
                    <a:latin typeface="Calibri" pitchFamily="34" charset="0"/>
                  </a:rPr>
                  <a:t>and disseminated through </a:t>
                </a:r>
                <a:br>
                  <a:rPr lang="en-US" sz="1100" dirty="0" smtClean="0">
                    <a:latin typeface="Calibri" pitchFamily="34" charset="0"/>
                  </a:rPr>
                </a:br>
                <a:r>
                  <a:rPr lang="en-US" sz="1100" dirty="0" smtClean="0">
                    <a:latin typeface="Calibri" pitchFamily="34" charset="0"/>
                  </a:rPr>
                  <a:t>education activities.</a:t>
                </a:r>
              </a:p>
              <a:p>
                <a:pPr algn="ctr"/>
                <a:endParaRPr lang="en-US" sz="1000" dirty="0">
                  <a:latin typeface="Calibri" pitchFamily="34" charset="0"/>
                </a:endParaRPr>
              </a:p>
            </p:txBody>
          </p:sp>
        </p:grpSp>
        <p:pic>
          <p:nvPicPr>
            <p:cNvPr id="1029"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rot="7095338">
              <a:off x="2620708" y="2912800"/>
              <a:ext cx="1057275" cy="585788"/>
            </a:xfrm>
            <a:prstGeom prst="rect">
              <a:avLst/>
            </a:prstGeom>
            <a:noFill/>
          </p:spPr>
        </p:pic>
        <p:pic>
          <p:nvPicPr>
            <p:cNvPr id="24"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a:off x="4038600" y="5334000"/>
              <a:ext cx="1057275" cy="585788"/>
            </a:xfrm>
            <a:prstGeom prst="rect">
              <a:avLst/>
            </a:prstGeom>
            <a:noFill/>
          </p:spPr>
        </p:pic>
        <p:pic>
          <p:nvPicPr>
            <p:cNvPr id="26"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rot="14504662" flipH="1">
              <a:off x="5466017" y="2902211"/>
              <a:ext cx="1057275" cy="585788"/>
            </a:xfrm>
            <a:prstGeom prst="rect">
              <a:avLst/>
            </a:prstGeom>
            <a:noFill/>
          </p:spPr>
        </p:pic>
      </p:grpSp>
    </p:spTree>
    <p:extLst>
      <p:ext uri="{BB962C8B-B14F-4D97-AF65-F5344CB8AC3E}">
        <p14:creationId xmlns:p14="http://schemas.microsoft.com/office/powerpoint/2010/main" val="4217342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WRIISC Mission</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a:t>To improve the health, quality of life and function of Veterans with </a:t>
            </a:r>
            <a:r>
              <a:rPr lang="en-US" i="1" dirty="0" smtClean="0"/>
              <a:t>post deployment </a:t>
            </a:r>
            <a:r>
              <a:rPr lang="en-US" i="1" dirty="0"/>
              <a:t>concerns</a:t>
            </a:r>
            <a:r>
              <a:rPr lang="en-US" dirty="0"/>
              <a:t> </a:t>
            </a:r>
            <a:r>
              <a:rPr lang="en-US" dirty="0" smtClean="0"/>
              <a:t>through:</a:t>
            </a:r>
          </a:p>
          <a:p>
            <a:pPr lvl="1"/>
            <a:r>
              <a:rPr lang="en-US" dirty="0" smtClean="0"/>
              <a:t>Clinical care</a:t>
            </a:r>
          </a:p>
          <a:p>
            <a:pPr lvl="1"/>
            <a:r>
              <a:rPr lang="en-US" dirty="0" smtClean="0"/>
              <a:t>Research</a:t>
            </a:r>
          </a:p>
          <a:p>
            <a:pPr lvl="1"/>
            <a:r>
              <a:rPr lang="en-US" dirty="0" smtClean="0"/>
              <a:t>Education</a:t>
            </a:r>
          </a:p>
          <a:p>
            <a:pPr lvl="1"/>
            <a:r>
              <a:rPr lang="en-US" dirty="0"/>
              <a:t>R</a:t>
            </a:r>
            <a:r>
              <a:rPr lang="en-US" dirty="0" smtClean="0"/>
              <a:t>isk communication</a:t>
            </a:r>
          </a:p>
        </p:txBody>
      </p:sp>
    </p:spTree>
    <p:extLst>
      <p:ext uri="{BB962C8B-B14F-4D97-AF65-F5344CB8AC3E}">
        <p14:creationId xmlns:p14="http://schemas.microsoft.com/office/powerpoint/2010/main" val="1415051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8785049" cy="5276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75209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WRIISC Research Continuum</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59676802"/>
              </p:ext>
            </p:extLst>
          </p:nvPr>
        </p:nvGraphicFramePr>
        <p:xfrm>
          <a:off x="-152400" y="1219201"/>
          <a:ext cx="9067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85800" y="3657600"/>
            <a:ext cx="2480166" cy="461665"/>
          </a:xfrm>
          <a:prstGeom prst="rect">
            <a:avLst/>
          </a:prstGeom>
          <a:noFill/>
        </p:spPr>
        <p:txBody>
          <a:bodyPr wrap="none" rtlCol="0">
            <a:spAutoFit/>
          </a:bodyPr>
          <a:lstStyle/>
          <a:p>
            <a:r>
              <a:rPr lang="en-US" sz="2400" b="1" dirty="0" smtClean="0"/>
              <a:t>Basic Research</a:t>
            </a:r>
            <a:endParaRPr lang="en-US" sz="2400" b="1" dirty="0"/>
          </a:p>
        </p:txBody>
      </p:sp>
      <p:sp>
        <p:nvSpPr>
          <p:cNvPr id="8" name="TextBox 7"/>
          <p:cNvSpPr txBox="1"/>
          <p:nvPr/>
        </p:nvSpPr>
        <p:spPr>
          <a:xfrm>
            <a:off x="2514600" y="2590800"/>
            <a:ext cx="2852704" cy="461665"/>
          </a:xfrm>
          <a:prstGeom prst="rect">
            <a:avLst/>
          </a:prstGeom>
          <a:noFill/>
        </p:spPr>
        <p:txBody>
          <a:bodyPr wrap="none" rtlCol="0">
            <a:spAutoFit/>
          </a:bodyPr>
          <a:lstStyle/>
          <a:p>
            <a:r>
              <a:rPr lang="en-US" sz="2400" b="1" dirty="0" smtClean="0"/>
              <a:t>Treatment Studies</a:t>
            </a:r>
            <a:endParaRPr lang="en-US" sz="2400" b="1" dirty="0"/>
          </a:p>
        </p:txBody>
      </p:sp>
      <p:sp>
        <p:nvSpPr>
          <p:cNvPr id="9" name="TextBox 8"/>
          <p:cNvSpPr txBox="1"/>
          <p:nvPr/>
        </p:nvSpPr>
        <p:spPr>
          <a:xfrm>
            <a:off x="4572000" y="1828800"/>
            <a:ext cx="3951723" cy="461665"/>
          </a:xfrm>
          <a:prstGeom prst="rect">
            <a:avLst/>
          </a:prstGeom>
          <a:noFill/>
        </p:spPr>
        <p:txBody>
          <a:bodyPr wrap="none" rtlCol="0">
            <a:spAutoFit/>
          </a:bodyPr>
          <a:lstStyle/>
          <a:p>
            <a:r>
              <a:rPr lang="en-US" sz="2400" b="1" dirty="0" smtClean="0"/>
              <a:t>Health Services Research</a:t>
            </a:r>
            <a:endParaRPr lang="en-US" sz="2400" b="1" dirty="0"/>
          </a:p>
        </p:txBody>
      </p:sp>
    </p:spTree>
    <p:extLst>
      <p:ext uri="{BB962C8B-B14F-4D97-AF65-F5344CB8AC3E}">
        <p14:creationId xmlns:p14="http://schemas.microsoft.com/office/powerpoint/2010/main" val="331984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FY13 Research Funding</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51" b="13125"/>
          <a:stretch/>
        </p:blipFill>
        <p:spPr bwMode="auto">
          <a:xfrm>
            <a:off x="1321158" y="914400"/>
            <a:ext cx="695642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450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2700"/>
            <a:ext cx="5486400" cy="685800"/>
          </a:xfrm>
        </p:spPr>
        <p:txBody>
          <a:bodyPr>
            <a:normAutofit/>
          </a:bodyPr>
          <a:lstStyle/>
          <a:p>
            <a:pPr algn="l"/>
            <a:r>
              <a:rPr lang="en-US" sz="3200" dirty="0" smtClean="0"/>
              <a:t>FY13 WRIISC Research</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0951911"/>
              </p:ext>
            </p:extLst>
          </p:nvPr>
        </p:nvGraphicFramePr>
        <p:xfrm>
          <a:off x="304800" y="6096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8073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Veteran -</a:t>
            </a:r>
            <a:br>
              <a:rPr lang="en-US" dirty="0" smtClean="0"/>
            </a:br>
            <a:r>
              <a:rPr lang="en-US" sz="3600" i="1" dirty="0" smtClean="0">
                <a:solidFill>
                  <a:srgbClr val="FF0000"/>
                </a:solidFill>
                <a:effectLst/>
              </a:rPr>
              <a:t>Education</a:t>
            </a:r>
            <a:endParaRPr lang="en-US" i="1" dirty="0">
              <a:solidFill>
                <a:srgbClr val="FF0000"/>
              </a:solidFill>
              <a:effectLst/>
            </a:endParaRPr>
          </a:p>
        </p:txBody>
      </p:sp>
      <p:pic>
        <p:nvPicPr>
          <p:cNvPr id="7" name="Picture 2" descr="\\vhaeasfpc4\RUsers$\vhaeaschuaf\Desktop\ripples.gif"/>
          <p:cNvPicPr>
            <a:picLocks noGrp="1" noChangeAspect="1" noChangeArrowheads="1"/>
          </p:cNvPicPr>
          <p:nvPr>
            <p:ph idx="1"/>
          </p:nvPr>
        </p:nvPicPr>
        <p:blipFill>
          <a:blip r:embed="rId3" cstate="print"/>
          <a:srcRect/>
          <a:stretch>
            <a:fillRect/>
          </a:stretch>
        </p:blipFill>
        <p:spPr bwMode="auto">
          <a:xfrm>
            <a:off x="1428608" y="1295400"/>
            <a:ext cx="6286784" cy="4525963"/>
          </a:xfrm>
          <a:prstGeom prst="rect">
            <a:avLst/>
          </a:prstGeom>
          <a:noFill/>
          <a:effectLst>
            <a:softEdge rad="317500"/>
          </a:effectLst>
        </p:spPr>
      </p:pic>
    </p:spTree>
    <p:extLst>
      <p:ext uri="{BB962C8B-B14F-4D97-AF65-F5344CB8AC3E}">
        <p14:creationId xmlns:p14="http://schemas.microsoft.com/office/powerpoint/2010/main" val="1130038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WRIISC Synergies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558342841"/>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7" name="Group 26"/>
          <p:cNvGrpSpPr/>
          <p:nvPr/>
        </p:nvGrpSpPr>
        <p:grpSpPr>
          <a:xfrm>
            <a:off x="2401824" y="1873240"/>
            <a:ext cx="4303776" cy="3894148"/>
            <a:chOff x="2401824" y="2025640"/>
            <a:chExt cx="4303776" cy="3894148"/>
          </a:xfrm>
        </p:grpSpPr>
        <p:grpSp>
          <p:nvGrpSpPr>
            <p:cNvPr id="16" name="Group 15"/>
            <p:cNvGrpSpPr/>
            <p:nvPr/>
          </p:nvGrpSpPr>
          <p:grpSpPr>
            <a:xfrm>
              <a:off x="2401824" y="2025640"/>
              <a:ext cx="4303776" cy="3322499"/>
              <a:chOff x="2401824" y="2025640"/>
              <a:chExt cx="4303776" cy="3322499"/>
            </a:xfrm>
          </p:grpSpPr>
          <p:sp>
            <p:nvSpPr>
              <p:cNvPr id="13" name="TextBox 12"/>
              <p:cNvSpPr txBox="1"/>
              <p:nvPr/>
            </p:nvSpPr>
            <p:spPr>
              <a:xfrm>
                <a:off x="4343400" y="3886200"/>
                <a:ext cx="2362200" cy="1461939"/>
              </a:xfrm>
              <a:prstGeom prst="rect">
                <a:avLst/>
              </a:prstGeom>
              <a:noFill/>
            </p:spPr>
            <p:txBody>
              <a:bodyPr wrap="square" rtlCol="0">
                <a:spAutoFit/>
              </a:bodyPr>
              <a:lstStyle/>
              <a:p>
                <a:pPr lvl="0" algn="ctr">
                  <a:spcAft>
                    <a:spcPts val="600"/>
                  </a:spcAft>
                </a:pPr>
                <a:r>
                  <a:rPr lang="en-US" sz="1800" b="1" dirty="0" smtClean="0">
                    <a:latin typeface="Calibri" pitchFamily="34" charset="0"/>
                  </a:rPr>
                  <a:t>Clinical Care</a:t>
                </a:r>
              </a:p>
              <a:p>
                <a:pPr lvl="0" algn="ctr"/>
                <a:r>
                  <a:rPr lang="en-US" sz="1100" dirty="0" smtClean="0">
                    <a:latin typeface="Calibri" pitchFamily="34" charset="0"/>
                  </a:rPr>
                  <a:t>Observations from clinical care</a:t>
                </a:r>
                <a:br>
                  <a:rPr lang="en-US" sz="1100" dirty="0" smtClean="0">
                    <a:latin typeface="Calibri" pitchFamily="34" charset="0"/>
                  </a:rPr>
                </a:br>
                <a:r>
                  <a:rPr lang="en-US" sz="1100" dirty="0" smtClean="0">
                    <a:latin typeface="Calibri" pitchFamily="34" charset="0"/>
                  </a:rPr>
                  <a:t>lead to research questions and testable hypotheses, highlight </a:t>
                </a:r>
                <a:br>
                  <a:rPr lang="en-US" sz="1100" dirty="0" smtClean="0">
                    <a:latin typeface="Calibri" pitchFamily="34" charset="0"/>
                  </a:rPr>
                </a:br>
                <a:r>
                  <a:rPr lang="en-US" sz="1100" dirty="0" smtClean="0">
                    <a:latin typeface="Calibri" pitchFamily="34" charset="0"/>
                  </a:rPr>
                  <a:t>gaps in provider and patient knowledge.</a:t>
                </a:r>
              </a:p>
              <a:p>
                <a:pPr algn="ctr"/>
                <a:endParaRPr lang="en-US" sz="1100" dirty="0">
                  <a:latin typeface="Calibri" pitchFamily="34" charset="0"/>
                </a:endParaRPr>
              </a:p>
            </p:txBody>
          </p:sp>
          <p:sp>
            <p:nvSpPr>
              <p:cNvPr id="14" name="TextBox 13"/>
              <p:cNvSpPr txBox="1"/>
              <p:nvPr/>
            </p:nvSpPr>
            <p:spPr>
              <a:xfrm>
                <a:off x="2401824" y="3886200"/>
                <a:ext cx="2362200" cy="1446550"/>
              </a:xfrm>
              <a:prstGeom prst="rect">
                <a:avLst/>
              </a:prstGeom>
              <a:noFill/>
            </p:spPr>
            <p:txBody>
              <a:bodyPr wrap="square" rtlCol="0">
                <a:spAutoFit/>
              </a:bodyPr>
              <a:lstStyle/>
              <a:p>
                <a:pPr lvl="0" algn="ctr">
                  <a:spcAft>
                    <a:spcPts val="600"/>
                  </a:spcAft>
                </a:pPr>
                <a:r>
                  <a:rPr lang="en-US" sz="1800" b="1" dirty="0" smtClean="0">
                    <a:latin typeface="Calibri" pitchFamily="34" charset="0"/>
                  </a:rPr>
                  <a:t>Education</a:t>
                </a:r>
              </a:p>
              <a:p>
                <a:pPr lvl="0" algn="ctr"/>
                <a:r>
                  <a:rPr lang="en-US" sz="1100" dirty="0" smtClean="0">
                    <a:latin typeface="Calibri" pitchFamily="34" charset="0"/>
                  </a:rPr>
                  <a:t>Education of patients and </a:t>
                </a:r>
                <a:br>
                  <a:rPr lang="en-US" sz="1100" dirty="0" smtClean="0">
                    <a:latin typeface="Calibri" pitchFamily="34" charset="0"/>
                  </a:rPr>
                </a:br>
                <a:r>
                  <a:rPr lang="en-US" sz="1100" dirty="0" smtClean="0">
                    <a:latin typeface="Calibri" pitchFamily="34" charset="0"/>
                  </a:rPr>
                  <a:t>providers can improve patient outcomes and identify gaps in knowledge to be addressed </a:t>
                </a:r>
                <a:br>
                  <a:rPr lang="en-US" sz="1100" dirty="0" smtClean="0">
                    <a:latin typeface="Calibri" pitchFamily="34" charset="0"/>
                  </a:rPr>
                </a:br>
                <a:r>
                  <a:rPr lang="en-US" sz="1100" dirty="0" smtClean="0">
                    <a:latin typeface="Calibri" pitchFamily="34" charset="0"/>
                  </a:rPr>
                  <a:t>by research.</a:t>
                </a:r>
              </a:p>
              <a:p>
                <a:pPr algn="ctr"/>
                <a:endParaRPr lang="en-US" sz="1000" dirty="0">
                  <a:latin typeface="Calibri" pitchFamily="34" charset="0"/>
                </a:endParaRPr>
              </a:p>
            </p:txBody>
          </p:sp>
          <p:sp>
            <p:nvSpPr>
              <p:cNvPr id="15" name="TextBox 14"/>
              <p:cNvSpPr txBox="1"/>
              <p:nvPr/>
            </p:nvSpPr>
            <p:spPr>
              <a:xfrm>
                <a:off x="3390900" y="2025640"/>
                <a:ext cx="2362200" cy="1785104"/>
              </a:xfrm>
              <a:prstGeom prst="rect">
                <a:avLst/>
              </a:prstGeom>
              <a:noFill/>
            </p:spPr>
            <p:txBody>
              <a:bodyPr wrap="square" rtlCol="0">
                <a:spAutoFit/>
              </a:bodyPr>
              <a:lstStyle/>
              <a:p>
                <a:pPr lvl="0" algn="ctr">
                  <a:spcAft>
                    <a:spcPts val="600"/>
                  </a:spcAft>
                </a:pPr>
                <a:r>
                  <a:rPr lang="en-US" sz="1800" b="1" dirty="0" smtClean="0">
                    <a:latin typeface="Calibri" pitchFamily="34" charset="0"/>
                  </a:rPr>
                  <a:t>Research</a:t>
                </a:r>
              </a:p>
              <a:p>
                <a:pPr lvl="0" algn="ctr"/>
                <a:r>
                  <a:rPr lang="en-US" sz="1100" dirty="0" smtClean="0">
                    <a:latin typeface="Calibri" pitchFamily="34" charset="0"/>
                  </a:rPr>
                  <a:t>Research produces </a:t>
                </a:r>
                <a:br>
                  <a:rPr lang="en-US" sz="1100" dirty="0" smtClean="0">
                    <a:latin typeface="Calibri" pitchFamily="34" charset="0"/>
                  </a:rPr>
                </a:br>
                <a:r>
                  <a:rPr lang="en-US" sz="1100" dirty="0" smtClean="0">
                    <a:latin typeface="Calibri" pitchFamily="34" charset="0"/>
                  </a:rPr>
                  <a:t>knowledge and evidence-</a:t>
                </a:r>
                <a:br>
                  <a:rPr lang="en-US" sz="1100" dirty="0" smtClean="0">
                    <a:latin typeface="Calibri" pitchFamily="34" charset="0"/>
                  </a:rPr>
                </a:br>
                <a:r>
                  <a:rPr lang="en-US" sz="1100" dirty="0" smtClean="0">
                    <a:latin typeface="Calibri" pitchFamily="34" charset="0"/>
                  </a:rPr>
                  <a:t>supported interventions and </a:t>
                </a:r>
                <a:br>
                  <a:rPr lang="en-US" sz="1100" dirty="0" smtClean="0">
                    <a:latin typeface="Calibri" pitchFamily="34" charset="0"/>
                  </a:rPr>
                </a:br>
                <a:r>
                  <a:rPr lang="en-US" sz="1100" dirty="0" smtClean="0">
                    <a:latin typeface="Calibri" pitchFamily="34" charset="0"/>
                  </a:rPr>
                  <a:t>tools that can improve patient </a:t>
                </a:r>
                <a:br>
                  <a:rPr lang="en-US" sz="1100" dirty="0" smtClean="0">
                    <a:latin typeface="Calibri" pitchFamily="34" charset="0"/>
                  </a:rPr>
                </a:br>
                <a:r>
                  <a:rPr lang="en-US" sz="1100" dirty="0" smtClean="0">
                    <a:latin typeface="Calibri" pitchFamily="34" charset="0"/>
                  </a:rPr>
                  <a:t>care and can be packaged </a:t>
                </a:r>
                <a:br>
                  <a:rPr lang="en-US" sz="1100" dirty="0" smtClean="0">
                    <a:latin typeface="Calibri" pitchFamily="34" charset="0"/>
                  </a:rPr>
                </a:br>
                <a:r>
                  <a:rPr lang="en-US" sz="1100" dirty="0" smtClean="0">
                    <a:latin typeface="Calibri" pitchFamily="34" charset="0"/>
                  </a:rPr>
                  <a:t>and disseminated through </a:t>
                </a:r>
                <a:br>
                  <a:rPr lang="en-US" sz="1100" dirty="0" smtClean="0">
                    <a:latin typeface="Calibri" pitchFamily="34" charset="0"/>
                  </a:rPr>
                </a:br>
                <a:r>
                  <a:rPr lang="en-US" sz="1100" dirty="0" smtClean="0">
                    <a:latin typeface="Calibri" pitchFamily="34" charset="0"/>
                  </a:rPr>
                  <a:t>education activities.</a:t>
                </a:r>
              </a:p>
              <a:p>
                <a:pPr algn="ctr"/>
                <a:endParaRPr lang="en-US" sz="1000" dirty="0">
                  <a:latin typeface="Calibri" pitchFamily="34" charset="0"/>
                </a:endParaRPr>
              </a:p>
            </p:txBody>
          </p:sp>
        </p:grpSp>
        <p:pic>
          <p:nvPicPr>
            <p:cNvPr id="1029" name="Picture 5" descr="M:\Assets\Non-Stock\Drew Helmer 3 figures for journal paper\curved arrow.emf"/>
            <p:cNvPicPr>
              <a:picLocks noChangeAspect="1" noChangeArrowheads="1"/>
            </p:cNvPicPr>
            <p:nvPr/>
          </p:nvPicPr>
          <p:blipFill>
            <a:blip r:embed="rId7" cstate="print"/>
            <a:srcRect/>
            <a:stretch>
              <a:fillRect/>
            </a:stretch>
          </p:blipFill>
          <p:spPr bwMode="auto">
            <a:xfrm rot="7095338">
              <a:off x="2620708" y="2912800"/>
              <a:ext cx="1057275" cy="585788"/>
            </a:xfrm>
            <a:prstGeom prst="rect">
              <a:avLst/>
            </a:prstGeom>
            <a:noFill/>
          </p:spPr>
        </p:pic>
        <p:pic>
          <p:nvPicPr>
            <p:cNvPr id="24" name="Picture 5" descr="M:\Assets\Non-Stock\Drew Helmer 3 figures for journal paper\curved arrow.emf"/>
            <p:cNvPicPr>
              <a:picLocks noChangeAspect="1" noChangeArrowheads="1"/>
            </p:cNvPicPr>
            <p:nvPr/>
          </p:nvPicPr>
          <p:blipFill>
            <a:blip r:embed="rId7" cstate="print"/>
            <a:srcRect/>
            <a:stretch>
              <a:fillRect/>
            </a:stretch>
          </p:blipFill>
          <p:spPr bwMode="auto">
            <a:xfrm>
              <a:off x="4038600" y="5334000"/>
              <a:ext cx="1057275" cy="585788"/>
            </a:xfrm>
            <a:prstGeom prst="rect">
              <a:avLst/>
            </a:prstGeom>
            <a:noFill/>
          </p:spPr>
        </p:pic>
        <p:pic>
          <p:nvPicPr>
            <p:cNvPr id="26" name="Picture 5" descr="M:\Assets\Non-Stock\Drew Helmer 3 figures for journal paper\curved arrow.emf"/>
            <p:cNvPicPr>
              <a:picLocks noChangeAspect="1" noChangeArrowheads="1"/>
            </p:cNvPicPr>
            <p:nvPr/>
          </p:nvPicPr>
          <p:blipFill>
            <a:blip r:embed="rId7" cstate="print"/>
            <a:srcRect/>
            <a:stretch>
              <a:fillRect/>
            </a:stretch>
          </p:blipFill>
          <p:spPr bwMode="auto">
            <a:xfrm rot="14504662" flipH="1">
              <a:off x="5466017" y="2902211"/>
              <a:ext cx="1057275" cy="585788"/>
            </a:xfrm>
            <a:prstGeom prst="rect">
              <a:avLst/>
            </a:prstGeom>
            <a:noFill/>
          </p:spPr>
        </p:pic>
      </p:grpSp>
    </p:spTree>
    <p:extLst>
      <p:ext uri="{BB962C8B-B14F-4D97-AF65-F5344CB8AC3E}">
        <p14:creationId xmlns:p14="http://schemas.microsoft.com/office/powerpoint/2010/main" val="27892007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Engagement</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2912101"/>
              </p:ext>
            </p:extLst>
          </p:nvPr>
        </p:nvGraphicFramePr>
        <p:xfrm>
          <a:off x="457200" y="1265237"/>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82854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838200" y="2133600"/>
            <a:ext cx="1905000" cy="1905000"/>
          </a:xfrm>
          <a:prstGeom prst="ellipse">
            <a:avLst/>
          </a:prstGeom>
          <a:solidFill>
            <a:srgbClr val="C0000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t>&gt;63</a:t>
            </a:r>
          </a:p>
          <a:p>
            <a:pPr algn="ctr"/>
            <a:r>
              <a:rPr lang="en-US" sz="1400" dirty="0" smtClean="0"/>
              <a:t>Individual Patient Education Sessions</a:t>
            </a:r>
            <a:endParaRPr lang="en-US" sz="5400" dirty="0" smtClean="0"/>
          </a:p>
        </p:txBody>
      </p:sp>
      <p:sp>
        <p:nvSpPr>
          <p:cNvPr id="7" name="Oval 6"/>
          <p:cNvSpPr/>
          <p:nvPr/>
        </p:nvSpPr>
        <p:spPr>
          <a:xfrm>
            <a:off x="2209800" y="2133600"/>
            <a:ext cx="1828800" cy="1828800"/>
          </a:xfrm>
          <a:prstGeom prst="ellipse">
            <a:avLst/>
          </a:prstGeom>
        </p:spPr>
        <p:style>
          <a:lnRef idx="3">
            <a:schemeClr val="lt1"/>
          </a:lnRef>
          <a:fillRef idx="1">
            <a:schemeClr val="accent6"/>
          </a:fillRef>
          <a:effectRef idx="1">
            <a:schemeClr val="accent6"/>
          </a:effectRef>
          <a:fontRef idx="minor">
            <a:schemeClr val="lt1"/>
          </a:fontRef>
        </p:style>
        <p:txBody>
          <a:bodyPr lIns="0" rIns="0" rtlCol="0" anchor="ctr"/>
          <a:lstStyle/>
          <a:p>
            <a:pPr lvl="0" algn="ctr"/>
            <a:r>
              <a:rPr lang="en-US" sz="4400" b="1" dirty="0"/>
              <a:t>4</a:t>
            </a:r>
            <a:endParaRPr lang="en-US" sz="4400" b="1" dirty="0" smtClean="0"/>
          </a:p>
          <a:p>
            <a:pPr lvl="0" algn="ctr"/>
            <a:r>
              <a:rPr lang="en-US" sz="1400" dirty="0" smtClean="0"/>
              <a:t>Agent Orange Classes</a:t>
            </a:r>
            <a:endParaRPr lang="en-US" sz="1400" b="1" dirty="0" smtClean="0"/>
          </a:p>
          <a:p>
            <a:pPr lvl="0" algn="ctr"/>
            <a:endParaRPr lang="en-US" sz="1800" b="1" dirty="0" smtClean="0"/>
          </a:p>
        </p:txBody>
      </p:sp>
      <p:sp>
        <p:nvSpPr>
          <p:cNvPr id="2" name="Title 1"/>
          <p:cNvSpPr>
            <a:spLocks noGrp="1"/>
          </p:cNvSpPr>
          <p:nvPr>
            <p:ph type="title"/>
          </p:nvPr>
        </p:nvSpPr>
        <p:spPr>
          <a:xfrm>
            <a:off x="228600" y="152400"/>
            <a:ext cx="8610600" cy="1143000"/>
          </a:xfrm>
        </p:spPr>
        <p:txBody>
          <a:bodyPr/>
          <a:lstStyle/>
          <a:p>
            <a:r>
              <a:rPr lang="en-US" sz="3600" dirty="0" smtClean="0"/>
              <a:t>FY13 Veteran Education Activities</a:t>
            </a:r>
            <a:br>
              <a:rPr lang="en-US" sz="3600" dirty="0" smtClean="0"/>
            </a:br>
            <a:r>
              <a:rPr lang="en-US" sz="2800" i="1" dirty="0" smtClean="0">
                <a:solidFill>
                  <a:srgbClr val="FF0000"/>
                </a:solidFill>
                <a:effectLst/>
              </a:rPr>
              <a:t>&gt;30,000 Contacts with Veterans</a:t>
            </a:r>
            <a:endParaRPr lang="en-US" sz="3600" i="1" dirty="0">
              <a:solidFill>
                <a:srgbClr val="FF0000"/>
              </a:solidFill>
              <a:effectLst/>
            </a:endParaRPr>
          </a:p>
        </p:txBody>
      </p:sp>
      <p:sp>
        <p:nvSpPr>
          <p:cNvPr id="9" name="Oval 8"/>
          <p:cNvSpPr/>
          <p:nvPr/>
        </p:nvSpPr>
        <p:spPr>
          <a:xfrm>
            <a:off x="3657600" y="1371600"/>
            <a:ext cx="2743200" cy="2743200"/>
          </a:xfrm>
          <a:prstGeom prst="ellipse">
            <a:avLst/>
          </a:prstGeom>
          <a:solidFill>
            <a:schemeClr val="accent1">
              <a:lumMod val="5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4400" b="1" dirty="0"/>
              <a:t>3</a:t>
            </a:r>
            <a:r>
              <a:rPr lang="en-US" sz="4400" b="1" dirty="0" smtClean="0"/>
              <a:t/>
            </a:r>
            <a:br>
              <a:rPr lang="en-US" sz="4400" b="1" dirty="0" smtClean="0"/>
            </a:br>
            <a:r>
              <a:rPr lang="en-US" sz="1400" dirty="0" smtClean="0"/>
              <a:t>Issues of the WRIISC Advantage Newsletter</a:t>
            </a:r>
            <a:endParaRPr lang="en-US" sz="5400" dirty="0" smtClean="0"/>
          </a:p>
        </p:txBody>
      </p:sp>
      <p:sp>
        <p:nvSpPr>
          <p:cNvPr id="11" name="Oval 10"/>
          <p:cNvSpPr/>
          <p:nvPr/>
        </p:nvSpPr>
        <p:spPr>
          <a:xfrm>
            <a:off x="6324600" y="1828800"/>
            <a:ext cx="1905000" cy="190500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400" b="1" dirty="0" smtClean="0"/>
              <a:t>63</a:t>
            </a:r>
          </a:p>
          <a:p>
            <a:pPr algn="ctr"/>
            <a:r>
              <a:rPr lang="en-US" sz="1400" dirty="0" smtClean="0"/>
              <a:t>Integrative Health &amp; Wellness Classes</a:t>
            </a:r>
            <a:endParaRPr lang="en-US" sz="5400" dirty="0" smtClean="0"/>
          </a:p>
        </p:txBody>
      </p:sp>
      <p:sp>
        <p:nvSpPr>
          <p:cNvPr id="12" name="Oval 11"/>
          <p:cNvSpPr/>
          <p:nvPr/>
        </p:nvSpPr>
        <p:spPr>
          <a:xfrm>
            <a:off x="3505200" y="3429000"/>
            <a:ext cx="1905000" cy="1905000"/>
          </a:xfrm>
          <a:prstGeom prst="ellipse">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a:t>3</a:t>
            </a:r>
            <a:endParaRPr lang="en-US" sz="4400" b="1" dirty="0" smtClean="0"/>
          </a:p>
          <a:p>
            <a:pPr algn="ctr"/>
            <a:r>
              <a:rPr lang="en-US" sz="1400" dirty="0" smtClean="0"/>
              <a:t>My Best Self Classes</a:t>
            </a:r>
            <a:endParaRPr lang="en-US" sz="5400" dirty="0" smtClean="0"/>
          </a:p>
        </p:txBody>
      </p:sp>
      <p:sp>
        <p:nvSpPr>
          <p:cNvPr id="10" name="Oval 9"/>
          <p:cNvSpPr/>
          <p:nvPr/>
        </p:nvSpPr>
        <p:spPr>
          <a:xfrm>
            <a:off x="5029200" y="3200400"/>
            <a:ext cx="2286000" cy="2286000"/>
          </a:xfrm>
          <a:prstGeom prst="ellipse">
            <a:avLst/>
          </a:prstGeom>
          <a:solidFill>
            <a:srgbClr val="FFC000"/>
          </a:solidFill>
        </p:spPr>
        <p:style>
          <a:lnRef idx="3">
            <a:schemeClr val="lt1"/>
          </a:lnRef>
          <a:fillRef idx="1">
            <a:schemeClr val="accent1"/>
          </a:fillRef>
          <a:effectRef idx="1">
            <a:schemeClr val="accent1"/>
          </a:effectRef>
          <a:fontRef idx="minor">
            <a:schemeClr val="lt1"/>
          </a:fontRef>
        </p:style>
        <p:txBody>
          <a:bodyPr lIns="0" rIns="0" rtlCol="0" anchor="ctr"/>
          <a:lstStyle/>
          <a:p>
            <a:pPr lvl="0" algn="ctr"/>
            <a:r>
              <a:rPr lang="en-US" b="1" dirty="0" smtClean="0"/>
              <a:t>&gt;16,000</a:t>
            </a:r>
          </a:p>
          <a:p>
            <a:pPr lvl="0" algn="ctr"/>
            <a:r>
              <a:rPr lang="en-US" sz="1400" dirty="0" smtClean="0"/>
              <a:t>Unique WRIISC web site visitors</a:t>
            </a:r>
            <a:endParaRPr lang="en-US" sz="1400" b="1" dirty="0" smtClean="0"/>
          </a:p>
        </p:txBody>
      </p:sp>
      <p:sp>
        <p:nvSpPr>
          <p:cNvPr id="8" name="Oval 7"/>
          <p:cNvSpPr/>
          <p:nvPr/>
        </p:nvSpPr>
        <p:spPr>
          <a:xfrm>
            <a:off x="1752600" y="3746678"/>
            <a:ext cx="2057400" cy="2044521"/>
          </a:xfrm>
          <a:prstGeom prst="ellipse">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4400" b="1" dirty="0" smtClean="0"/>
              <a:t>27</a:t>
            </a:r>
          </a:p>
          <a:p>
            <a:pPr algn="ctr"/>
            <a:r>
              <a:rPr lang="en-US" sz="1400" dirty="0" smtClean="0"/>
              <a:t>Other Patient Classes</a:t>
            </a:r>
            <a:endParaRPr lang="en-US" sz="5400" dirty="0" smtClean="0"/>
          </a:p>
        </p:txBody>
      </p:sp>
    </p:spTree>
    <p:extLst>
      <p:ext uri="{BB962C8B-B14F-4D97-AF65-F5344CB8AC3E}">
        <p14:creationId xmlns:p14="http://schemas.microsoft.com/office/powerpoint/2010/main" val="11964252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FY13 WRIISC Newsletters</a:t>
            </a:r>
            <a:endParaRPr lang="en-US" dirty="0"/>
          </a:p>
        </p:txBody>
      </p:sp>
      <p:sp>
        <p:nvSpPr>
          <p:cNvPr id="43012" name="Slide Number Placeholder 5"/>
          <p:cNvSpPr>
            <a:spLocks noGrp="1"/>
          </p:cNvSpPr>
          <p:nvPr>
            <p:ph type="sldNum" sz="quarter" idx="4294967295"/>
          </p:nvPr>
        </p:nvSpPr>
        <p:spPr bwMode="auto">
          <a:xfrm>
            <a:off x="7010400" y="6492875"/>
            <a:ext cx="2133600" cy="3651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r>
              <a:rPr lang="en-US" sz="2000" dirty="0" smtClean="0">
                <a:solidFill>
                  <a:schemeClr val="bg2"/>
                </a:solidFill>
              </a:rPr>
              <a:t> </a:t>
            </a:r>
          </a:p>
        </p:txBody>
      </p:sp>
      <p:pic>
        <p:nvPicPr>
          <p:cNvPr id="26631" name="Picture 7" descr="\\vhaeasfpc4\RUsers$\vhaeaschuaf\Desktop\WRIISC-newsletter-Fall-2011_Page_01.jpg"/>
          <p:cNvPicPr>
            <a:picLocks noChangeAspect="1" noChangeArrowheads="1"/>
          </p:cNvPicPr>
          <p:nvPr/>
        </p:nvPicPr>
        <p:blipFill>
          <a:blip r:embed="rId3" cstate="print"/>
          <a:srcRect/>
          <a:stretch>
            <a:fillRect/>
          </a:stretch>
        </p:blipFill>
        <p:spPr bwMode="auto">
          <a:xfrm rot="1066890">
            <a:off x="1802410" y="1603556"/>
            <a:ext cx="1905000" cy="2466975"/>
          </a:xfrm>
          <a:prstGeom prst="rect">
            <a:avLst/>
          </a:prstGeom>
          <a:noFill/>
          <a:effectLst>
            <a:outerShdw blurRad="50800" dist="38100" dir="2700000" algn="tl" rotWithShape="0">
              <a:prstClr val="black">
                <a:alpha val="40000"/>
              </a:prstClr>
            </a:outerShdw>
          </a:effectLst>
        </p:spPr>
      </p:pic>
      <p:pic>
        <p:nvPicPr>
          <p:cNvPr id="26632" name="Picture 8" descr="\\vhaeasfpc4\RUsers$\vhaeaschuaf\Desktop\WRIISC-newsletter-Spring-2012_Page_1.jpg"/>
          <p:cNvPicPr>
            <a:picLocks noChangeAspect="1" noChangeArrowheads="1"/>
          </p:cNvPicPr>
          <p:nvPr/>
        </p:nvPicPr>
        <p:blipFill>
          <a:blip r:embed="rId4" cstate="print"/>
          <a:srcRect/>
          <a:stretch>
            <a:fillRect/>
          </a:stretch>
        </p:blipFill>
        <p:spPr bwMode="auto">
          <a:xfrm>
            <a:off x="3657600" y="1683112"/>
            <a:ext cx="1905000" cy="2466975"/>
          </a:xfrm>
          <a:prstGeom prst="rect">
            <a:avLst/>
          </a:prstGeom>
          <a:noFill/>
          <a:effectLst>
            <a:outerShdw blurRad="50800" dist="38100" dir="2700000" algn="tl" rotWithShape="0">
              <a:prstClr val="black">
                <a:alpha val="40000"/>
              </a:prstClr>
            </a:outerShdw>
          </a:effectLst>
        </p:spPr>
      </p:pic>
      <p:pic>
        <p:nvPicPr>
          <p:cNvPr id="26635" name="Picture 11" descr="\\vhaeasfpc4\RUsers$\vhaeaschuaf\Desktop\WRIISC-newsletter-Fall-2012_Page_1.jpg"/>
          <p:cNvPicPr>
            <a:picLocks noChangeAspect="1" noChangeArrowheads="1"/>
          </p:cNvPicPr>
          <p:nvPr/>
        </p:nvPicPr>
        <p:blipFill>
          <a:blip r:embed="rId5" cstate="print"/>
          <a:srcRect/>
          <a:stretch>
            <a:fillRect/>
          </a:stretch>
        </p:blipFill>
        <p:spPr bwMode="auto">
          <a:xfrm rot="20887025">
            <a:off x="5557621" y="1742013"/>
            <a:ext cx="1905000" cy="2466975"/>
          </a:xfrm>
          <a:prstGeom prst="rect">
            <a:avLst/>
          </a:prstGeom>
          <a:noFill/>
          <a:effectLst>
            <a:outerShdw blurRad="50800" dist="38100" dir="2700000" algn="tl" rotWithShape="0">
              <a:prstClr val="black">
                <a:alpha val="40000"/>
              </a:prstClr>
            </a:outerShdw>
          </a:effectLst>
        </p:spPr>
      </p:pic>
      <p:sp>
        <p:nvSpPr>
          <p:cNvPr id="10" name="Oval 9"/>
          <p:cNvSpPr/>
          <p:nvPr/>
        </p:nvSpPr>
        <p:spPr>
          <a:xfrm>
            <a:off x="6096000" y="3505200"/>
            <a:ext cx="2286000" cy="2286000"/>
          </a:xfrm>
          <a:prstGeom prst="ellipse">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b="1" dirty="0" smtClean="0"/>
              <a:t>&gt;4,500</a:t>
            </a:r>
          </a:p>
          <a:p>
            <a:pPr algn="ctr"/>
            <a:r>
              <a:rPr lang="en-US" sz="1100" dirty="0" smtClean="0"/>
              <a:t>Newsletters distributed to Veterans, providers, and community partners 3 times per  year</a:t>
            </a:r>
            <a:endParaRPr lang="en-US" sz="2000" dirty="0"/>
          </a:p>
        </p:txBody>
      </p:sp>
    </p:spTree>
    <p:extLst>
      <p:ext uri="{BB962C8B-B14F-4D97-AF65-F5344CB8AC3E}">
        <p14:creationId xmlns:p14="http://schemas.microsoft.com/office/powerpoint/2010/main" val="2531226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FY13 Provider Education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563532"/>
              </p:ext>
            </p:extLst>
          </p:nvPr>
        </p:nvGraphicFramePr>
        <p:xfrm>
          <a:off x="457200" y="1600200"/>
          <a:ext cx="8229600" cy="359664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sz="2400" dirty="0" smtClean="0">
                          <a:solidFill>
                            <a:schemeClr val="tx1"/>
                          </a:solidFill>
                        </a:rPr>
                        <a:t>Education Mode</a:t>
                      </a:r>
                      <a:endParaRPr lang="en-US" sz="2400" dirty="0">
                        <a:solidFill>
                          <a:schemeClr val="tx1"/>
                        </a:solidFill>
                      </a:endParaRPr>
                    </a:p>
                  </a:txBody>
                  <a:tcPr/>
                </a:tc>
                <a:tc>
                  <a:txBody>
                    <a:bodyPr/>
                    <a:lstStyle/>
                    <a:p>
                      <a:r>
                        <a:rPr lang="en-US" sz="2400" dirty="0" smtClean="0">
                          <a:solidFill>
                            <a:schemeClr val="tx1"/>
                          </a:solidFill>
                        </a:rPr>
                        <a:t>Number of VA Providers</a:t>
                      </a:r>
                      <a:endParaRPr lang="en-US" sz="2400" dirty="0">
                        <a:solidFill>
                          <a:schemeClr val="tx1"/>
                        </a:solidFill>
                      </a:endParaRPr>
                    </a:p>
                  </a:txBody>
                  <a:tcPr/>
                </a:tc>
              </a:tr>
              <a:tr h="314960">
                <a:tc>
                  <a:txBody>
                    <a:bodyPr/>
                    <a:lstStyle/>
                    <a:p>
                      <a:r>
                        <a:rPr lang="en-US" sz="2400" dirty="0" smtClean="0">
                          <a:solidFill>
                            <a:schemeClr val="tx1"/>
                          </a:solidFill>
                        </a:rPr>
                        <a:t>Webinars and COP</a:t>
                      </a:r>
                      <a:r>
                        <a:rPr lang="en-US" sz="2400" baseline="0" dirty="0" smtClean="0">
                          <a:solidFill>
                            <a:schemeClr val="tx1"/>
                          </a:solidFill>
                        </a:rPr>
                        <a:t> Calls</a:t>
                      </a:r>
                      <a:endParaRPr lang="en-US" sz="2400" dirty="0">
                        <a:solidFill>
                          <a:schemeClr val="tx1"/>
                        </a:solidFill>
                      </a:endParaRPr>
                    </a:p>
                  </a:txBody>
                  <a:tcPr/>
                </a:tc>
                <a:tc>
                  <a:txBody>
                    <a:bodyPr/>
                    <a:lstStyle/>
                    <a:p>
                      <a:r>
                        <a:rPr lang="en-US" sz="2400" dirty="0" smtClean="0">
                          <a:solidFill>
                            <a:schemeClr val="tx1"/>
                          </a:solidFill>
                        </a:rPr>
                        <a:t>&gt;700</a:t>
                      </a:r>
                      <a:endParaRPr lang="en-US" sz="2400" dirty="0">
                        <a:solidFill>
                          <a:schemeClr val="tx1"/>
                        </a:solidFill>
                      </a:endParaRPr>
                    </a:p>
                  </a:txBody>
                  <a:tcPr/>
                </a:tc>
              </a:tr>
              <a:tr h="314960">
                <a:tc>
                  <a:txBody>
                    <a:bodyPr/>
                    <a:lstStyle/>
                    <a:p>
                      <a:r>
                        <a:rPr lang="en-US" sz="2400" dirty="0" smtClean="0">
                          <a:solidFill>
                            <a:schemeClr val="tx1"/>
                          </a:solidFill>
                        </a:rPr>
                        <a:t>My </a:t>
                      </a:r>
                      <a:r>
                        <a:rPr lang="en-US" sz="2400" dirty="0" err="1" smtClean="0">
                          <a:solidFill>
                            <a:schemeClr val="tx1"/>
                          </a:solidFill>
                        </a:rPr>
                        <a:t>VeHU</a:t>
                      </a:r>
                      <a:r>
                        <a:rPr lang="en-US" sz="2400" baseline="0" dirty="0" smtClean="0">
                          <a:solidFill>
                            <a:schemeClr val="tx1"/>
                          </a:solidFill>
                        </a:rPr>
                        <a:t> broadcast</a:t>
                      </a:r>
                      <a:endParaRPr lang="en-US" sz="2400" dirty="0">
                        <a:solidFill>
                          <a:schemeClr val="tx1"/>
                        </a:solidFill>
                      </a:endParaRPr>
                    </a:p>
                  </a:txBody>
                  <a:tcPr/>
                </a:tc>
                <a:tc>
                  <a:txBody>
                    <a:bodyPr/>
                    <a:lstStyle/>
                    <a:p>
                      <a:r>
                        <a:rPr lang="en-US" sz="2400" dirty="0" smtClean="0">
                          <a:solidFill>
                            <a:schemeClr val="tx1"/>
                          </a:solidFill>
                        </a:rPr>
                        <a:t>&gt;75 +</a:t>
                      </a:r>
                      <a:r>
                        <a:rPr lang="en-US" sz="2400" baseline="0" dirty="0" smtClean="0">
                          <a:solidFill>
                            <a:schemeClr val="tx1"/>
                          </a:solidFill>
                        </a:rPr>
                        <a:t> post-delivery viewers</a:t>
                      </a:r>
                      <a:endParaRPr lang="en-US" sz="2400" dirty="0">
                        <a:solidFill>
                          <a:schemeClr val="tx1"/>
                        </a:solidFill>
                      </a:endParaRPr>
                    </a:p>
                  </a:txBody>
                  <a:tcPr/>
                </a:tc>
              </a:tr>
              <a:tr h="314960">
                <a:tc>
                  <a:txBody>
                    <a:bodyPr/>
                    <a:lstStyle/>
                    <a:p>
                      <a:r>
                        <a:rPr lang="en-US" sz="2400" dirty="0" smtClean="0">
                          <a:solidFill>
                            <a:schemeClr val="tx1"/>
                          </a:solidFill>
                        </a:rPr>
                        <a:t>Post-deployment</a:t>
                      </a:r>
                      <a:r>
                        <a:rPr lang="en-US" sz="2400" baseline="0" dirty="0" smtClean="0">
                          <a:solidFill>
                            <a:schemeClr val="tx1"/>
                          </a:solidFill>
                        </a:rPr>
                        <a:t> champ Train-the-trainer</a:t>
                      </a:r>
                      <a:endParaRPr lang="en-US" sz="2400" dirty="0">
                        <a:solidFill>
                          <a:schemeClr val="tx1"/>
                        </a:solidFill>
                      </a:endParaRPr>
                    </a:p>
                  </a:txBody>
                  <a:tcPr/>
                </a:tc>
                <a:tc>
                  <a:txBody>
                    <a:bodyPr/>
                    <a:lstStyle/>
                    <a:p>
                      <a:r>
                        <a:rPr lang="en-US" sz="2400" dirty="0" smtClean="0">
                          <a:solidFill>
                            <a:schemeClr val="tx1"/>
                          </a:solidFill>
                        </a:rPr>
                        <a:t>14 + second</a:t>
                      </a:r>
                      <a:r>
                        <a:rPr lang="en-US" sz="2400" baseline="0" dirty="0" smtClean="0">
                          <a:solidFill>
                            <a:schemeClr val="tx1"/>
                          </a:solidFill>
                        </a:rPr>
                        <a:t> stage dissemination in the field</a:t>
                      </a:r>
                      <a:endParaRPr lang="en-US" sz="2400" dirty="0">
                        <a:solidFill>
                          <a:schemeClr val="tx1"/>
                        </a:solidFill>
                      </a:endParaRPr>
                    </a:p>
                  </a:txBody>
                  <a:tcPr/>
                </a:tc>
              </a:tr>
              <a:tr h="370840">
                <a:tc>
                  <a:txBody>
                    <a:bodyPr/>
                    <a:lstStyle/>
                    <a:p>
                      <a:r>
                        <a:rPr lang="en-US" sz="2400" dirty="0" smtClean="0">
                          <a:solidFill>
                            <a:schemeClr val="tx1"/>
                          </a:solidFill>
                        </a:rPr>
                        <a:t>Environmental</a:t>
                      </a:r>
                      <a:r>
                        <a:rPr lang="en-US" sz="2400" baseline="0" dirty="0" smtClean="0">
                          <a:solidFill>
                            <a:schemeClr val="tx1"/>
                          </a:solidFill>
                        </a:rPr>
                        <a:t> Health Program train-the-trainer</a:t>
                      </a:r>
                      <a:endParaRPr lang="en-US" sz="2400" dirty="0">
                        <a:solidFill>
                          <a:schemeClr val="tx1"/>
                        </a:solidFill>
                      </a:endParaRPr>
                    </a:p>
                  </a:txBody>
                  <a:tcPr/>
                </a:tc>
                <a:tc>
                  <a:txBody>
                    <a:bodyPr/>
                    <a:lstStyle/>
                    <a:p>
                      <a:r>
                        <a:rPr lang="en-US" sz="2400" dirty="0" smtClean="0">
                          <a:solidFill>
                            <a:schemeClr val="tx1"/>
                          </a:solidFill>
                        </a:rPr>
                        <a:t>63 +</a:t>
                      </a:r>
                      <a:r>
                        <a:rPr lang="en-US" sz="2400" baseline="0" dirty="0" smtClean="0">
                          <a:solidFill>
                            <a:schemeClr val="tx1"/>
                          </a:solidFill>
                        </a:rPr>
                        <a:t> second stage dissemination in the field</a:t>
                      </a:r>
                      <a:endParaRPr lang="en-US" sz="2400" dirty="0">
                        <a:solidFill>
                          <a:schemeClr val="tx1"/>
                        </a:solidFill>
                      </a:endParaRPr>
                    </a:p>
                  </a:txBody>
                  <a:tcPr/>
                </a:tc>
              </a:tr>
              <a:tr h="370840">
                <a:tc>
                  <a:txBody>
                    <a:bodyPr/>
                    <a:lstStyle/>
                    <a:p>
                      <a:r>
                        <a:rPr lang="en-US" sz="3200" b="1" dirty="0" smtClean="0">
                          <a:solidFill>
                            <a:schemeClr val="tx1"/>
                          </a:solidFill>
                        </a:rPr>
                        <a:t>TOTAL</a:t>
                      </a:r>
                      <a:endParaRPr lang="en-US" sz="3200" b="1" dirty="0">
                        <a:solidFill>
                          <a:schemeClr val="tx1"/>
                        </a:solidFill>
                      </a:endParaRPr>
                    </a:p>
                  </a:txBody>
                  <a:tcPr/>
                </a:tc>
                <a:tc>
                  <a:txBody>
                    <a:bodyPr/>
                    <a:lstStyle/>
                    <a:p>
                      <a:r>
                        <a:rPr lang="en-US" sz="3200" b="1" dirty="0" smtClean="0">
                          <a:solidFill>
                            <a:schemeClr val="tx1"/>
                          </a:solidFill>
                        </a:rPr>
                        <a:t>~1000 providers</a:t>
                      </a:r>
                      <a:endParaRPr lang="en-US" sz="3200" b="1" dirty="0">
                        <a:solidFill>
                          <a:schemeClr val="tx1"/>
                        </a:solidFill>
                      </a:endParaRPr>
                    </a:p>
                  </a:txBody>
                  <a:tcPr/>
                </a:tc>
              </a:tr>
            </a:tbl>
          </a:graphicData>
        </a:graphic>
      </p:graphicFrame>
    </p:spTree>
    <p:extLst>
      <p:ext uri="{BB962C8B-B14F-4D97-AF65-F5344CB8AC3E}">
        <p14:creationId xmlns:p14="http://schemas.microsoft.com/office/powerpoint/2010/main" val="761859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lstStyle/>
          <a:p>
            <a:r>
              <a:rPr lang="en-US" dirty="0" smtClean="0"/>
              <a:t>History of the WRIISC</a:t>
            </a:r>
            <a:endParaRPr lang="en-US" dirty="0"/>
          </a:p>
        </p:txBody>
      </p:sp>
      <p:sp>
        <p:nvSpPr>
          <p:cNvPr id="3" name="Content Placeholder 2"/>
          <p:cNvSpPr>
            <a:spLocks noGrp="1"/>
          </p:cNvSpPr>
          <p:nvPr>
            <p:ph idx="1"/>
          </p:nvPr>
        </p:nvSpPr>
        <p:spPr>
          <a:xfrm>
            <a:off x="342900" y="1295400"/>
            <a:ext cx="8458200" cy="4800600"/>
          </a:xfrm>
        </p:spPr>
        <p:txBody>
          <a:bodyPr>
            <a:noAutofit/>
          </a:bodyPr>
          <a:lstStyle/>
          <a:p>
            <a:r>
              <a:rPr lang="en-US" sz="2000" dirty="0" smtClean="0"/>
              <a:t>Public </a:t>
            </a:r>
            <a:r>
              <a:rPr lang="en-US" sz="2000" dirty="0"/>
              <a:t>Law </a:t>
            </a:r>
            <a:r>
              <a:rPr lang="en-US" sz="2000" dirty="0" smtClean="0"/>
              <a:t>105-368, Section </a:t>
            </a:r>
            <a:r>
              <a:rPr lang="en-US" sz="2000" dirty="0"/>
              <a:t>103 </a:t>
            </a:r>
            <a:r>
              <a:rPr lang="en-US" sz="2000" dirty="0" smtClean="0"/>
              <a:t>established a center “for the study of war-related </a:t>
            </a:r>
            <a:r>
              <a:rPr lang="en-US" sz="2000" dirty="0" err="1" smtClean="0"/>
              <a:t>illlnesses</a:t>
            </a:r>
            <a:r>
              <a:rPr lang="en-US" sz="2000" dirty="0" smtClean="0"/>
              <a:t> and post-deployment health issues.”</a:t>
            </a:r>
          </a:p>
          <a:p>
            <a:r>
              <a:rPr lang="en-US" sz="2000" dirty="0" smtClean="0"/>
              <a:t>On </a:t>
            </a:r>
            <a:r>
              <a:rPr lang="en-US" sz="2000" dirty="0"/>
              <a:t>November 5, 1999, the </a:t>
            </a:r>
            <a:r>
              <a:rPr lang="en-US" sz="2000" dirty="0" smtClean="0"/>
              <a:t>National Academy of Sciences (NAS)  </a:t>
            </a:r>
            <a:r>
              <a:rPr lang="en-US" sz="2000" dirty="0"/>
              <a:t>recommended </a:t>
            </a:r>
            <a:r>
              <a:rPr lang="en-US" sz="2000" dirty="0" smtClean="0"/>
              <a:t>similar </a:t>
            </a:r>
            <a:r>
              <a:rPr lang="en-US" sz="2000" dirty="0"/>
              <a:t>in structure to VA’s Geriatric Research, Education, and Clinical Centers. </a:t>
            </a:r>
            <a:endParaRPr lang="en-US" sz="2000" dirty="0" smtClean="0"/>
          </a:p>
          <a:p>
            <a:r>
              <a:rPr lang="en-US" sz="2000" dirty="0" smtClean="0"/>
              <a:t>NAS </a:t>
            </a:r>
            <a:r>
              <a:rPr lang="en-US" sz="2000" dirty="0"/>
              <a:t>came to the conclusion that applying a proven model of care, research, and education to the issue of deployment health "should contribute greatly to the advancement of knowledge in this area."</a:t>
            </a:r>
          </a:p>
          <a:p>
            <a:r>
              <a:rPr lang="en-US" sz="2000" dirty="0"/>
              <a:t>In 2001, </a:t>
            </a:r>
            <a:r>
              <a:rPr lang="en-US" sz="2000" dirty="0" smtClean="0"/>
              <a:t>the </a:t>
            </a:r>
            <a:r>
              <a:rPr lang="en-US" sz="2000" dirty="0"/>
              <a:t>first two WRIISC centers were </a:t>
            </a:r>
            <a:r>
              <a:rPr lang="en-US" sz="2000" dirty="0" smtClean="0"/>
              <a:t>established</a:t>
            </a:r>
          </a:p>
          <a:p>
            <a:pPr lvl="1"/>
            <a:r>
              <a:rPr lang="en-US" sz="1600" dirty="0" smtClean="0"/>
              <a:t>Washington</a:t>
            </a:r>
            <a:r>
              <a:rPr lang="en-US" sz="1600" dirty="0"/>
              <a:t>, DC </a:t>
            </a:r>
            <a:r>
              <a:rPr lang="en-US" sz="1600" dirty="0" smtClean="0"/>
              <a:t>VA Medical Center</a:t>
            </a:r>
          </a:p>
          <a:p>
            <a:pPr lvl="1"/>
            <a:r>
              <a:rPr lang="en-US" sz="1600" dirty="0"/>
              <a:t>VA-NJ Health Care System </a:t>
            </a:r>
            <a:r>
              <a:rPr lang="en-US" sz="1600" dirty="0" smtClean="0"/>
              <a:t>in East Orange, NJ</a:t>
            </a:r>
          </a:p>
          <a:p>
            <a:r>
              <a:rPr lang="en-US" sz="2000" dirty="0" smtClean="0"/>
              <a:t>In 2007, an </a:t>
            </a:r>
            <a:r>
              <a:rPr lang="en-US" sz="2000" dirty="0"/>
              <a:t>additional WRIISC was authorized and became operational at the VA Palo Alto Health Care System in Palo Alto, </a:t>
            </a:r>
            <a:r>
              <a:rPr lang="en-US" sz="2000" dirty="0" smtClean="0"/>
              <a:t>CA.</a:t>
            </a:r>
            <a:endParaRPr lang="en-US" sz="2000" dirty="0"/>
          </a:p>
        </p:txBody>
      </p:sp>
    </p:spTree>
    <p:extLst>
      <p:ext uri="{BB962C8B-B14F-4D97-AF65-F5344CB8AC3E}">
        <p14:creationId xmlns:p14="http://schemas.microsoft.com/office/powerpoint/2010/main" val="1467247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2014 WRIISC Webinar Series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7412190"/>
              </p:ext>
            </p:extLst>
          </p:nvPr>
        </p:nvGraphicFramePr>
        <p:xfrm>
          <a:off x="762000" y="914400"/>
          <a:ext cx="7772400" cy="5379718"/>
        </p:xfrm>
        <a:graphic>
          <a:graphicData uri="http://schemas.openxmlformats.org/drawingml/2006/table">
            <a:tbl>
              <a:tblPr firstRow="1" bandRow="1">
                <a:tableStyleId>{F5AB1C69-6EDB-4FF4-983F-18BD219EF322}</a:tableStyleId>
              </a:tblPr>
              <a:tblGrid>
                <a:gridCol w="982133"/>
                <a:gridCol w="2700867"/>
                <a:gridCol w="2127955"/>
                <a:gridCol w="736600"/>
                <a:gridCol w="1224845"/>
              </a:tblGrid>
              <a:tr h="440602">
                <a:tc>
                  <a:txBody>
                    <a:bodyPr/>
                    <a:lstStyle/>
                    <a:p>
                      <a:pPr marL="0" marR="0">
                        <a:spcBef>
                          <a:spcPts val="0"/>
                        </a:spcBef>
                        <a:spcAft>
                          <a:spcPts val="0"/>
                        </a:spcAft>
                      </a:pPr>
                      <a:r>
                        <a:rPr lang="en-US" sz="1200" dirty="0" smtClean="0">
                          <a:solidFill>
                            <a:schemeClr val="bg2">
                              <a:lumMod val="10000"/>
                            </a:schemeClr>
                          </a:solidFill>
                          <a:effectLst/>
                        </a:rPr>
                        <a:t>Date</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2">
                              <a:lumMod val="10000"/>
                            </a:schemeClr>
                          </a:solidFill>
                          <a:effectLst/>
                        </a:rPr>
                        <a:t>Title</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2">
                              <a:lumMod val="10000"/>
                            </a:schemeClr>
                          </a:solidFill>
                          <a:effectLst/>
                        </a:rPr>
                        <a:t>Presenters</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u="none" dirty="0">
                          <a:solidFill>
                            <a:schemeClr val="bg2">
                              <a:lumMod val="10000"/>
                            </a:schemeClr>
                          </a:solidFill>
                          <a:effectLst/>
                        </a:rPr>
                        <a:t>Online </a:t>
                      </a:r>
                      <a:r>
                        <a:rPr lang="en-US" sz="1200" u="none" dirty="0" smtClean="0">
                          <a:solidFill>
                            <a:schemeClr val="bg2">
                              <a:lumMod val="10000"/>
                            </a:schemeClr>
                          </a:solidFill>
                          <a:effectLst/>
                        </a:rPr>
                        <a:t>Logins</a:t>
                      </a:r>
                      <a:endParaRPr lang="en-US" sz="1200" u="none"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solidFill>
                            <a:schemeClr val="bg2">
                              <a:lumMod val="10000"/>
                            </a:schemeClr>
                          </a:solidFill>
                          <a:effectLst/>
                        </a:rPr>
                        <a:t>Pre-Registrations</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dirty="0">
                          <a:effectLst/>
                        </a:rPr>
                        <a:t>January 14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Latest Research on Advanced Diagnosis of Vestibular Damage in </a:t>
                      </a:r>
                      <a:r>
                        <a:rPr lang="en-US" sz="1100" dirty="0" err="1">
                          <a:effectLst/>
                        </a:rPr>
                        <a:t>mTBI</a:t>
                      </a:r>
                      <a:r>
                        <a:rPr lang="en-US" sz="1100" dirty="0">
                          <a:effectLst/>
                        </a:rPr>
                        <a:t> and Novel Treatment Paradigms Being Explored</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Jorge </a:t>
                      </a:r>
                      <a:r>
                        <a:rPr lang="en-US" sz="1100" dirty="0" err="1">
                          <a:effectLst/>
                        </a:rPr>
                        <a:t>Serrador</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dirty="0">
                          <a:solidFill>
                            <a:schemeClr val="tx1"/>
                          </a:solidFill>
                          <a:effectLst/>
                        </a:rPr>
                        <a:t>238</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278</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February 11</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The Role of Social Work in Reintegration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Rita Torres &amp; Kathleen Ray</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310</a:t>
                      </a:r>
                      <a:r>
                        <a:rPr lang="en-US" sz="1100" u="none" dirty="0">
                          <a:solidFill>
                            <a:schemeClr val="tx1"/>
                          </a:solidFill>
                          <a:effectLst/>
                        </a:rPr>
                        <a:t> </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+75 waitlist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a:effectLst/>
                        </a:rPr>
                        <a:t>March 11</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rPr>
                        <a:t>Exercise </a:t>
                      </a:r>
                      <a:r>
                        <a:rPr lang="en-US" sz="1100" dirty="0">
                          <a:effectLst/>
                        </a:rPr>
                        <a:t>as Medicine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Michael </a:t>
                      </a:r>
                      <a:r>
                        <a:rPr lang="en-US" sz="1100" dirty="0" err="1" smtClean="0">
                          <a:effectLst/>
                        </a:rPr>
                        <a:t>Falvo</a:t>
                      </a:r>
                      <a:r>
                        <a:rPr lang="en-US" sz="1100" dirty="0" smtClean="0">
                          <a:effectLst/>
                        </a:rPr>
                        <a:t>, </a:t>
                      </a:r>
                      <a:r>
                        <a:rPr lang="en-US" sz="1100" dirty="0">
                          <a:effectLst/>
                        </a:rPr>
                        <a:t>Jacqueline Klein, </a:t>
                      </a:r>
                      <a:r>
                        <a:rPr lang="en-US" sz="1100" dirty="0" smtClean="0">
                          <a:effectLst/>
                        </a:rPr>
                        <a:t> Megan Skidmore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334</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 wait 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April 8</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Non-Pharmacologic Treatment for Chronic Pain: rTMS and Yoga </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Peter Bayley &amp; Allyson Rosen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dirty="0">
                          <a:solidFill>
                            <a:schemeClr val="tx1"/>
                          </a:solidFill>
                          <a:effectLst/>
                        </a:rPr>
                        <a:t>390</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+ 200 wait 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May 13</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Risky Driving in Veterans Returning from Combat </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Maheen Adamson &amp; Eric Kuhn</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291</a:t>
                      </a:r>
                      <a:r>
                        <a:rPr lang="en-US" sz="1100" u="none" strike="noStrike" dirty="0">
                          <a:solidFill>
                            <a:schemeClr val="tx1"/>
                          </a:solidFill>
                          <a:effectLst/>
                          <a:hlinkClick r:id="rId2"/>
                        </a:rPr>
                        <a:t> </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375</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a:effectLst/>
                        </a:rPr>
                        <a:t>June 10</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Communicating with the Veteran about Deployment Exposures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Louise Mahoney &amp; Susan Santos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u="none" dirty="0" smtClean="0">
                          <a:effectLst/>
                          <a:latin typeface="Arial" panose="020B0604020202020204" pitchFamily="34" charset="0"/>
                          <a:cs typeface="Arial" panose="020B0604020202020204" pitchFamily="34" charset="0"/>
                        </a:rPr>
                        <a:t>324</a:t>
                      </a:r>
                      <a:endParaRPr lang="en-US" sz="1100" u="none"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281 Pre-registered on 6/3/2014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smtClean="0">
                          <a:effectLst/>
                          <a:latin typeface="Calibri"/>
                          <a:ea typeface="Calibri"/>
                          <a:cs typeface="Times New Roman"/>
                        </a:rPr>
                        <a:t>July 8</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Neuropsychological Impact of Common Post-deployment Health Concerns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Stephanie Holliday,</a:t>
                      </a:r>
                      <a:r>
                        <a:rPr lang="en-US" sz="1100" baseline="0" dirty="0" smtClean="0">
                          <a:effectLst/>
                          <a:latin typeface="+mn-lt"/>
                          <a:ea typeface="Calibri"/>
                          <a:cs typeface="Times New Roman"/>
                        </a:rPr>
                        <a:t> </a:t>
                      </a:r>
                      <a:r>
                        <a:rPr lang="en-US" sz="1100" dirty="0" smtClean="0">
                          <a:effectLst/>
                          <a:latin typeface="+mn-lt"/>
                          <a:ea typeface="Calibri"/>
                          <a:cs typeface="Times New Roman"/>
                        </a:rPr>
                        <a:t> Chris Hansen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dirty="0" smtClean="0">
                          <a:effectLst/>
                          <a:latin typeface="Calibri"/>
                          <a:ea typeface="Calibri"/>
                          <a:cs typeface="Times New Roman"/>
                        </a:rPr>
                        <a:t>August 12</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Nutritional Psychology: the Interplay between Nutrition, Mood, Diet, and Functional States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Amanda Hull  </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smtClean="0">
                          <a:effectLst/>
                          <a:latin typeface="Calibri"/>
                          <a:ea typeface="Calibri"/>
                          <a:cs typeface="Times New Roman"/>
                        </a:rPr>
                        <a:t>September 9</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Camp Lejeune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de-DE" sz="1100" dirty="0" smtClean="0">
                          <a:effectLst/>
                          <a:latin typeface="+mn-lt"/>
                          <a:ea typeface="Calibri"/>
                          <a:cs typeface="Times New Roman"/>
                        </a:rPr>
                        <a:t>Michelle Prisco, Jen Lipkowitz-Eaton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2000" b="1" u="none"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b="1" u="none" dirty="0" smtClean="0">
                          <a:effectLst/>
                          <a:latin typeface="Calibri"/>
                          <a:ea typeface="Calibri"/>
                          <a:cs typeface="Times New Roman"/>
                        </a:rPr>
                        <a:t>TOTAL</a:t>
                      </a:r>
                      <a:endParaRPr lang="en-US" sz="2000" b="1" u="none"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none" dirty="0" smtClean="0">
                          <a:effectLst/>
                          <a:latin typeface="Calibri"/>
                        </a:rPr>
                        <a:t>1563</a:t>
                      </a:r>
                      <a:endParaRPr lang="en-US" sz="2000" b="1" u="none"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051849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from Providers</a:t>
            </a:r>
            <a:endParaRPr lang="en-US" dirty="0"/>
          </a:p>
        </p:txBody>
      </p:sp>
      <p:sp>
        <p:nvSpPr>
          <p:cNvPr id="3" name="Content Placeholder 2"/>
          <p:cNvSpPr>
            <a:spLocks noGrp="1"/>
          </p:cNvSpPr>
          <p:nvPr>
            <p:ph idx="1"/>
          </p:nvPr>
        </p:nvSpPr>
        <p:spPr/>
        <p:txBody>
          <a:bodyPr/>
          <a:lstStyle/>
          <a:p>
            <a:r>
              <a:rPr lang="en-US" dirty="0" smtClean="0"/>
              <a:t>Overwhelmingly positive- train-the-trainer</a:t>
            </a:r>
          </a:p>
          <a:p>
            <a:pPr lvl="1"/>
            <a:r>
              <a:rPr lang="en-US" dirty="0" smtClean="0"/>
              <a:t>“I </a:t>
            </a:r>
            <a:r>
              <a:rPr lang="en-US" dirty="0"/>
              <a:t>was inspired all over again to be a part of the reinvention of primary care in the PD/Transition Clinic model</a:t>
            </a:r>
            <a:r>
              <a:rPr lang="en-US" dirty="0" smtClean="0"/>
              <a:t>!!”</a:t>
            </a:r>
          </a:p>
          <a:p>
            <a:pPr lvl="1"/>
            <a:r>
              <a:rPr lang="en-US" dirty="0" smtClean="0"/>
              <a:t>“Great presentation </a:t>
            </a:r>
            <a:r>
              <a:rPr lang="en-US" dirty="0"/>
              <a:t>of a national resource</a:t>
            </a:r>
            <a:r>
              <a:rPr lang="en-US" dirty="0" smtClean="0"/>
              <a:t>.”</a:t>
            </a:r>
          </a:p>
          <a:p>
            <a:r>
              <a:rPr lang="en-US" dirty="0" smtClean="0"/>
              <a:t>Webinar attendance</a:t>
            </a:r>
          </a:p>
          <a:p>
            <a:r>
              <a:rPr lang="en-US" dirty="0" smtClean="0"/>
              <a:t>Requests for additional presentations</a:t>
            </a:r>
            <a:endParaRPr lang="en-US" dirty="0"/>
          </a:p>
        </p:txBody>
      </p:sp>
    </p:spTree>
    <p:extLst>
      <p:ext uri="{BB962C8B-B14F-4D97-AF65-F5344CB8AC3E}">
        <p14:creationId xmlns:p14="http://schemas.microsoft.com/office/powerpoint/2010/main" val="2022552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Learning Organization</a:t>
            </a:r>
            <a:endParaRPr lang="en-US" dirty="0"/>
          </a:p>
        </p:txBody>
      </p:sp>
      <p:sp>
        <p:nvSpPr>
          <p:cNvPr id="3" name="Content Placeholder 2"/>
          <p:cNvSpPr>
            <a:spLocks noGrp="1"/>
          </p:cNvSpPr>
          <p:nvPr>
            <p:ph idx="1"/>
          </p:nvPr>
        </p:nvSpPr>
        <p:spPr/>
        <p:txBody>
          <a:bodyPr/>
          <a:lstStyle/>
          <a:p>
            <a:r>
              <a:rPr lang="en-US" dirty="0" smtClean="0"/>
              <a:t>35 Trainees in FY13</a:t>
            </a:r>
          </a:p>
          <a:p>
            <a:pPr lvl="1"/>
            <a:r>
              <a:rPr lang="en-US" sz="2400" dirty="0" smtClean="0"/>
              <a:t>Special Office Academic Affiliations Fellowships</a:t>
            </a:r>
          </a:p>
          <a:p>
            <a:pPr lvl="1"/>
            <a:r>
              <a:rPr lang="en-US" sz="2400" dirty="0" smtClean="0"/>
              <a:t>Graduate students/trainees</a:t>
            </a:r>
          </a:p>
          <a:p>
            <a:pPr lvl="1"/>
            <a:r>
              <a:rPr lang="en-US" sz="2400" dirty="0" smtClean="0"/>
              <a:t>Undergraduate students</a:t>
            </a:r>
          </a:p>
          <a:p>
            <a:r>
              <a:rPr lang="en-US" dirty="0" smtClean="0"/>
              <a:t>&gt;100 trainee didactic sessions</a:t>
            </a:r>
          </a:p>
          <a:p>
            <a:r>
              <a:rPr lang="en-US" dirty="0" smtClean="0"/>
              <a:t>&gt;125 learning/training activities within WRIISC</a:t>
            </a:r>
            <a:endParaRPr lang="en-US" dirty="0"/>
          </a:p>
        </p:txBody>
      </p:sp>
    </p:spTree>
    <p:extLst>
      <p:ext uri="{BB962C8B-B14F-4D97-AF65-F5344CB8AC3E}">
        <p14:creationId xmlns:p14="http://schemas.microsoft.com/office/powerpoint/2010/main" val="22898378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Starts with the Veteran</a:t>
            </a:r>
            <a:endParaRPr lang="en-US" i="1" dirty="0">
              <a:solidFill>
                <a:srgbClr val="FF0000"/>
              </a:solidFill>
              <a:effectLst/>
            </a:endParaRPr>
          </a:p>
        </p:txBody>
      </p:sp>
      <p:pic>
        <p:nvPicPr>
          <p:cNvPr id="7" name="Picture 2" descr="\\vhaeasfpc4\RUsers$\vhaeaschuaf\Desktop\ripples.gif"/>
          <p:cNvPicPr>
            <a:picLocks noGrp="1" noChangeAspect="1" noChangeArrowheads="1"/>
          </p:cNvPicPr>
          <p:nvPr>
            <p:ph idx="1"/>
          </p:nvPr>
        </p:nvPicPr>
        <p:blipFill>
          <a:blip r:embed="rId2" cstate="print"/>
          <a:srcRect/>
          <a:stretch>
            <a:fillRect/>
          </a:stretch>
        </p:blipFill>
        <p:spPr bwMode="auto">
          <a:xfrm>
            <a:off x="1428608" y="1295400"/>
            <a:ext cx="6286784" cy="4525963"/>
          </a:xfrm>
          <a:prstGeom prst="rect">
            <a:avLst/>
          </a:prstGeom>
          <a:noFill/>
          <a:effectLst>
            <a:softEdge rad="317500"/>
          </a:effectLst>
        </p:spPr>
      </p:pic>
    </p:spTree>
    <p:extLst>
      <p:ext uri="{BB962C8B-B14F-4D97-AF65-F5344CB8AC3E}">
        <p14:creationId xmlns:p14="http://schemas.microsoft.com/office/powerpoint/2010/main" val="10029989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2800" dirty="0" smtClean="0"/>
              <a:t>Surveillance</a:t>
            </a:r>
            <a:br>
              <a:rPr lang="en-US" sz="2800" dirty="0" smtClean="0"/>
            </a:br>
            <a:r>
              <a:rPr lang="en-US" sz="2000" dirty="0" smtClean="0"/>
              <a:t>High-Profile Veteran Concerns Detected through WRIISC Clinical Care</a:t>
            </a:r>
            <a:endParaRPr lang="en-US" sz="2000" dirty="0"/>
          </a:p>
        </p:txBody>
      </p:sp>
      <p:sp>
        <p:nvSpPr>
          <p:cNvPr id="3" name="Content Placeholder 2"/>
          <p:cNvSpPr>
            <a:spLocks noGrp="1"/>
          </p:cNvSpPr>
          <p:nvPr>
            <p:ph idx="1"/>
          </p:nvPr>
        </p:nvSpPr>
        <p:spPr/>
        <p:txBody>
          <a:bodyPr/>
          <a:lstStyle/>
          <a:p>
            <a:r>
              <a:rPr lang="en-US" dirty="0" err="1" smtClean="0"/>
              <a:t>Mefloquine</a:t>
            </a:r>
            <a:endParaRPr lang="en-US" dirty="0" smtClean="0"/>
          </a:p>
          <a:p>
            <a:r>
              <a:rPr lang="en-US" dirty="0" smtClean="0"/>
              <a:t>Lead from shoot houses</a:t>
            </a:r>
          </a:p>
          <a:p>
            <a:r>
              <a:rPr lang="en-US" dirty="0" smtClean="0"/>
              <a:t>Asbestos exposure</a:t>
            </a:r>
          </a:p>
          <a:p>
            <a:r>
              <a:rPr lang="en-US" dirty="0" smtClean="0"/>
              <a:t>Ionizing radiation- Chernobyl</a:t>
            </a:r>
          </a:p>
          <a:p>
            <a:r>
              <a:rPr lang="en-US" dirty="0" smtClean="0"/>
              <a:t>Ft. McClellan water contamination</a:t>
            </a:r>
            <a:endParaRPr lang="en-US" dirty="0"/>
          </a:p>
        </p:txBody>
      </p:sp>
    </p:spTree>
    <p:extLst>
      <p:ext uri="{BB962C8B-B14F-4D97-AF65-F5344CB8AC3E}">
        <p14:creationId xmlns:p14="http://schemas.microsoft.com/office/powerpoint/2010/main" val="628658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VA/</a:t>
            </a:r>
            <a:r>
              <a:rPr lang="en-US" dirty="0" err="1" smtClean="0"/>
              <a:t>DoD</a:t>
            </a:r>
            <a:r>
              <a:rPr lang="en-US" dirty="0" smtClean="0"/>
              <a:t> Policy</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Airborne Hazards Registry</a:t>
            </a:r>
          </a:p>
          <a:p>
            <a:r>
              <a:rPr lang="en-US" dirty="0" smtClean="0"/>
              <a:t>Occupational &amp; Environmental Medicine</a:t>
            </a:r>
          </a:p>
          <a:p>
            <a:r>
              <a:rPr lang="en-US" dirty="0" smtClean="0"/>
              <a:t>Camp Lejeune water contamination</a:t>
            </a:r>
          </a:p>
          <a:p>
            <a:r>
              <a:rPr lang="en-US" dirty="0" smtClean="0"/>
              <a:t>Revision to VA/</a:t>
            </a:r>
            <a:r>
              <a:rPr lang="en-US" dirty="0" err="1" smtClean="0"/>
              <a:t>DoD</a:t>
            </a:r>
            <a:r>
              <a:rPr lang="en-US" dirty="0" smtClean="0"/>
              <a:t> Clinical Practice Guideline on chronic </a:t>
            </a:r>
            <a:r>
              <a:rPr lang="en-US" dirty="0" err="1" smtClean="0"/>
              <a:t>multisymptom</a:t>
            </a:r>
            <a:r>
              <a:rPr lang="en-US" dirty="0" smtClean="0"/>
              <a:t> illness</a:t>
            </a:r>
          </a:p>
          <a:p>
            <a:r>
              <a:rPr lang="en-US" dirty="0" smtClean="0"/>
              <a:t>VA Response teams for IOM reports</a:t>
            </a:r>
          </a:p>
          <a:p>
            <a:r>
              <a:rPr lang="en-US" dirty="0" smtClean="0"/>
              <a:t>VA and </a:t>
            </a:r>
            <a:r>
              <a:rPr lang="en-US" dirty="0" err="1" smtClean="0"/>
              <a:t>DoD</a:t>
            </a:r>
            <a:r>
              <a:rPr lang="en-US" dirty="0" smtClean="0"/>
              <a:t> research review panels</a:t>
            </a:r>
          </a:p>
        </p:txBody>
      </p:sp>
    </p:spTree>
    <p:extLst>
      <p:ext uri="{BB962C8B-B14F-4D97-AF65-F5344CB8AC3E}">
        <p14:creationId xmlns:p14="http://schemas.microsoft.com/office/powerpoint/2010/main" val="9454223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WRIISC Momentum</a:t>
            </a:r>
            <a:endParaRPr lang="en-US" dirty="0"/>
          </a:p>
        </p:txBody>
      </p:sp>
      <p:sp>
        <p:nvSpPr>
          <p:cNvPr id="3" name="Content Placeholder 2"/>
          <p:cNvSpPr>
            <a:spLocks noGrp="1"/>
          </p:cNvSpPr>
          <p:nvPr>
            <p:ph idx="1"/>
          </p:nvPr>
        </p:nvSpPr>
        <p:spPr/>
        <p:txBody>
          <a:bodyPr/>
          <a:lstStyle/>
          <a:p>
            <a:r>
              <a:rPr lang="en-US" dirty="0" smtClean="0"/>
              <a:t>Increasing number of inter-facility consults</a:t>
            </a:r>
          </a:p>
          <a:p>
            <a:r>
              <a:rPr lang="en-US" dirty="0" smtClean="0"/>
              <a:t>Increasing research funding</a:t>
            </a:r>
          </a:p>
          <a:p>
            <a:r>
              <a:rPr lang="en-US" dirty="0" smtClean="0"/>
              <a:t>Increasing reach of education</a:t>
            </a:r>
          </a:p>
          <a:p>
            <a:r>
              <a:rPr lang="en-US" dirty="0" smtClean="0"/>
              <a:t>Growing role in policy</a:t>
            </a:r>
          </a:p>
          <a:p>
            <a:r>
              <a:rPr lang="en-US" dirty="0" smtClean="0"/>
              <a:t>Strengthening collaborations across VA</a:t>
            </a:r>
            <a:endParaRPr lang="en-US" dirty="0"/>
          </a:p>
        </p:txBody>
      </p:sp>
    </p:spTree>
    <p:extLst>
      <p:ext uri="{BB962C8B-B14F-4D97-AF65-F5344CB8AC3E}">
        <p14:creationId xmlns:p14="http://schemas.microsoft.com/office/powerpoint/2010/main" val="13841255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in Referrals</a:t>
            </a:r>
            <a:br>
              <a:rPr lang="en-US" dirty="0" smtClean="0"/>
            </a:br>
            <a:r>
              <a:rPr lang="en-US" sz="2800" dirty="0" smtClean="0"/>
              <a:t>(NJ to August 11, 2014)</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576666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18971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Research Funding FY14</a:t>
            </a:r>
            <a:endParaRPr lang="en-US" dirty="0"/>
          </a:p>
        </p:txBody>
      </p:sp>
      <p:sp>
        <p:nvSpPr>
          <p:cNvPr id="3" name="Content Placeholder 2"/>
          <p:cNvSpPr>
            <a:spLocks noGrp="1"/>
          </p:cNvSpPr>
          <p:nvPr>
            <p:ph idx="1"/>
          </p:nvPr>
        </p:nvSpPr>
        <p:spPr/>
        <p:txBody>
          <a:bodyPr/>
          <a:lstStyle/>
          <a:p>
            <a:r>
              <a:rPr lang="en-US" sz="2400" dirty="0" err="1"/>
              <a:t>r</a:t>
            </a:r>
            <a:r>
              <a:rPr lang="en-US" sz="2400" dirty="0" err="1" smtClean="0"/>
              <a:t>TMS</a:t>
            </a:r>
            <a:r>
              <a:rPr lang="en-US" sz="2400" dirty="0" smtClean="0"/>
              <a:t> </a:t>
            </a:r>
            <a:r>
              <a:rPr lang="en-US" sz="2400" dirty="0"/>
              <a:t>for Improvement of cognitive function in TBI</a:t>
            </a:r>
          </a:p>
          <a:p>
            <a:r>
              <a:rPr lang="en-US" sz="2400" dirty="0" smtClean="0"/>
              <a:t>A </a:t>
            </a:r>
            <a:r>
              <a:rPr lang="en-US" sz="2400" dirty="0"/>
              <a:t>Multimodal Evaluation of the Comparative Efficacy of Yoga versus a Patient-Centered Support Group for Treating Chronic Pain in Gulf War Illness</a:t>
            </a:r>
          </a:p>
          <a:p>
            <a:r>
              <a:rPr lang="en-US" sz="2400" dirty="0"/>
              <a:t>Use of a Portable Vestibular Stimulator to Treat Vestibular Dysfunction in Gulf War </a:t>
            </a:r>
            <a:r>
              <a:rPr lang="en-US" sz="2400" dirty="0" smtClean="0"/>
              <a:t>Illness</a:t>
            </a:r>
          </a:p>
          <a:p>
            <a:r>
              <a:rPr lang="en-US" sz="2400" dirty="0"/>
              <a:t>Development of Dietary Polyphenol Preparation for Treating Veterans with Gulf War </a:t>
            </a:r>
            <a:r>
              <a:rPr lang="en-US" sz="2400" dirty="0" smtClean="0"/>
              <a:t>Illness</a:t>
            </a:r>
          </a:p>
          <a:p>
            <a:r>
              <a:rPr lang="en-US" sz="2400" dirty="0"/>
              <a:t>Diverting the pathway to substance misuse by improving </a:t>
            </a:r>
            <a:r>
              <a:rPr lang="en-US" sz="2400" dirty="0" smtClean="0"/>
              <a:t>sleep</a:t>
            </a:r>
          </a:p>
          <a:p>
            <a:r>
              <a:rPr lang="en-US" sz="2400" dirty="0" smtClean="0"/>
              <a:t>Total Funding- $1.9 million</a:t>
            </a:r>
            <a:endParaRPr lang="en-US" sz="2400" dirty="0"/>
          </a:p>
        </p:txBody>
      </p:sp>
    </p:spTree>
    <p:extLst>
      <p:ext uri="{BB962C8B-B14F-4D97-AF65-F5344CB8AC3E}">
        <p14:creationId xmlns:p14="http://schemas.microsoft.com/office/powerpoint/2010/main" val="12835104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2014 WRIISC Webinar Series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2828462"/>
              </p:ext>
            </p:extLst>
          </p:nvPr>
        </p:nvGraphicFramePr>
        <p:xfrm>
          <a:off x="762000" y="914400"/>
          <a:ext cx="7772400" cy="5379718"/>
        </p:xfrm>
        <a:graphic>
          <a:graphicData uri="http://schemas.openxmlformats.org/drawingml/2006/table">
            <a:tbl>
              <a:tblPr firstRow="1" bandRow="1">
                <a:tableStyleId>{F5AB1C69-6EDB-4FF4-983F-18BD219EF322}</a:tableStyleId>
              </a:tblPr>
              <a:tblGrid>
                <a:gridCol w="982133"/>
                <a:gridCol w="2700867"/>
                <a:gridCol w="2127955"/>
                <a:gridCol w="736600"/>
                <a:gridCol w="1224845"/>
              </a:tblGrid>
              <a:tr h="440602">
                <a:tc>
                  <a:txBody>
                    <a:bodyPr/>
                    <a:lstStyle/>
                    <a:p>
                      <a:pPr marL="0" marR="0">
                        <a:spcBef>
                          <a:spcPts val="0"/>
                        </a:spcBef>
                        <a:spcAft>
                          <a:spcPts val="0"/>
                        </a:spcAft>
                      </a:pPr>
                      <a:r>
                        <a:rPr lang="en-US" sz="1200" dirty="0" smtClean="0">
                          <a:solidFill>
                            <a:schemeClr val="bg2">
                              <a:lumMod val="10000"/>
                            </a:schemeClr>
                          </a:solidFill>
                          <a:effectLst/>
                        </a:rPr>
                        <a:t>Date</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2">
                              <a:lumMod val="10000"/>
                            </a:schemeClr>
                          </a:solidFill>
                          <a:effectLst/>
                        </a:rPr>
                        <a:t>Title</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bg2">
                              <a:lumMod val="10000"/>
                            </a:schemeClr>
                          </a:solidFill>
                          <a:effectLst/>
                        </a:rPr>
                        <a:t>Presenters</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u="none" dirty="0">
                          <a:solidFill>
                            <a:schemeClr val="bg2">
                              <a:lumMod val="10000"/>
                            </a:schemeClr>
                          </a:solidFill>
                          <a:effectLst/>
                        </a:rPr>
                        <a:t>Online </a:t>
                      </a:r>
                      <a:r>
                        <a:rPr lang="en-US" sz="1200" u="none" dirty="0" smtClean="0">
                          <a:solidFill>
                            <a:schemeClr val="bg2">
                              <a:lumMod val="10000"/>
                            </a:schemeClr>
                          </a:solidFill>
                          <a:effectLst/>
                        </a:rPr>
                        <a:t>Logins</a:t>
                      </a:r>
                      <a:endParaRPr lang="en-US" sz="1200" u="none"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solidFill>
                            <a:schemeClr val="bg2">
                              <a:lumMod val="10000"/>
                            </a:schemeClr>
                          </a:solidFill>
                          <a:effectLst/>
                        </a:rPr>
                        <a:t>Pre-Registrations</a:t>
                      </a:r>
                      <a:endParaRPr lang="en-US" sz="1200" dirty="0">
                        <a:solidFill>
                          <a:schemeClr val="bg2">
                            <a:lumMod val="10000"/>
                          </a:schemeClr>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dirty="0">
                          <a:effectLst/>
                        </a:rPr>
                        <a:t>January 14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Latest Research on Advanced Diagnosis of Vestibular Damage in </a:t>
                      </a:r>
                      <a:r>
                        <a:rPr lang="en-US" sz="1100" dirty="0" err="1">
                          <a:effectLst/>
                        </a:rPr>
                        <a:t>mTBI</a:t>
                      </a:r>
                      <a:r>
                        <a:rPr lang="en-US" sz="1100" dirty="0">
                          <a:effectLst/>
                        </a:rPr>
                        <a:t> and Novel Treatment Paradigms Being Explored</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Jorge </a:t>
                      </a:r>
                      <a:r>
                        <a:rPr lang="en-US" sz="1100" dirty="0" err="1">
                          <a:effectLst/>
                        </a:rPr>
                        <a:t>Serrador</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dirty="0">
                          <a:solidFill>
                            <a:schemeClr val="tx1"/>
                          </a:solidFill>
                          <a:effectLst/>
                        </a:rPr>
                        <a:t>238</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278</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February 11</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The Role of Social Work in Reintegration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Rita Torres &amp; Kathleen Ray</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310</a:t>
                      </a:r>
                      <a:r>
                        <a:rPr lang="en-US" sz="1100" u="none" dirty="0">
                          <a:solidFill>
                            <a:schemeClr val="tx1"/>
                          </a:solidFill>
                          <a:effectLst/>
                        </a:rPr>
                        <a:t> </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+75 waitlist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a:effectLst/>
                        </a:rPr>
                        <a:t>March 11</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rPr>
                        <a:t>Exercise </a:t>
                      </a:r>
                      <a:r>
                        <a:rPr lang="en-US" sz="1100" dirty="0">
                          <a:effectLst/>
                        </a:rPr>
                        <a:t>as Medicine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Michael </a:t>
                      </a:r>
                      <a:r>
                        <a:rPr lang="en-US" sz="1100" dirty="0" err="1" smtClean="0">
                          <a:effectLst/>
                        </a:rPr>
                        <a:t>Falvo</a:t>
                      </a:r>
                      <a:r>
                        <a:rPr lang="en-US" sz="1100" dirty="0" smtClean="0">
                          <a:effectLst/>
                        </a:rPr>
                        <a:t>, </a:t>
                      </a:r>
                      <a:r>
                        <a:rPr lang="en-US" sz="1100" dirty="0">
                          <a:effectLst/>
                        </a:rPr>
                        <a:t>Jacqueline Klein, </a:t>
                      </a:r>
                      <a:r>
                        <a:rPr lang="en-US" sz="1100" dirty="0" smtClean="0">
                          <a:effectLst/>
                        </a:rPr>
                        <a:t> Megan Skidmore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334</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 wait 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April 8</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Non-Pharmacologic Treatment for Chronic Pain: rTMS and Yoga </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Peter Bayley &amp; Allyson Rosen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dirty="0">
                          <a:solidFill>
                            <a:schemeClr val="tx1"/>
                          </a:solidFill>
                          <a:effectLst/>
                        </a:rPr>
                        <a:t>390</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400 + 200 wait list</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a:effectLst/>
                        </a:rPr>
                        <a:t>May 13</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Risky Driving in Veterans Returning from Combat </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a:effectLst/>
                        </a:rPr>
                        <a:t>Maheen Adamson &amp; Eric Kuhn</a:t>
                      </a:r>
                      <a:endParaRPr lang="en-US" sz="11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u="none" strike="noStrike" dirty="0">
                          <a:solidFill>
                            <a:schemeClr val="tx1"/>
                          </a:solidFill>
                          <a:effectLst/>
                        </a:rPr>
                        <a:t>291</a:t>
                      </a:r>
                      <a:r>
                        <a:rPr lang="en-US" sz="1100" u="none" strike="noStrike" dirty="0">
                          <a:solidFill>
                            <a:schemeClr val="tx1"/>
                          </a:solidFill>
                          <a:effectLst/>
                          <a:hlinkClick r:id="rId2"/>
                        </a:rPr>
                        <a:t> </a:t>
                      </a:r>
                      <a:endParaRPr lang="en-US" sz="1100" u="none" dirty="0">
                        <a:solidFill>
                          <a:schemeClr val="tx1"/>
                        </a:solidFill>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375</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a:effectLst/>
                        </a:rPr>
                        <a:t>June 10</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Communicating with the Veteran about Deployment Exposures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a:effectLst/>
                        </a:rPr>
                        <a:t>Louise Mahoney &amp; Susan Santos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u="none" dirty="0" smtClean="0">
                          <a:effectLst/>
                          <a:latin typeface="Arial" panose="020B0604020202020204" pitchFamily="34" charset="0"/>
                          <a:cs typeface="Arial" panose="020B0604020202020204" pitchFamily="34" charset="0"/>
                        </a:rPr>
                        <a:t>324</a:t>
                      </a:r>
                      <a:endParaRPr lang="en-US" sz="1100" u="none" dirty="0">
                        <a:effectLst/>
                        <a:latin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effectLst/>
                        </a:rPr>
                        <a:t>281 Pre-registered on 6/3/2014</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smtClean="0">
                          <a:effectLst/>
                          <a:latin typeface="Calibri"/>
                          <a:ea typeface="Calibri"/>
                          <a:cs typeface="Times New Roman"/>
                        </a:rPr>
                        <a:t>July 8</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Neuropsychological Impact of Common Post-deployment Health Concerns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Stephanie Holliday,</a:t>
                      </a:r>
                      <a:r>
                        <a:rPr lang="en-US" sz="1100" baseline="0" dirty="0" smtClean="0">
                          <a:effectLst/>
                          <a:latin typeface="+mn-lt"/>
                          <a:ea typeface="Calibri"/>
                          <a:cs typeface="Times New Roman"/>
                        </a:rPr>
                        <a:t> </a:t>
                      </a:r>
                      <a:r>
                        <a:rPr lang="en-US" sz="1100" dirty="0" smtClean="0">
                          <a:effectLst/>
                          <a:latin typeface="+mn-lt"/>
                          <a:ea typeface="Calibri"/>
                          <a:cs typeface="Times New Roman"/>
                        </a:rPr>
                        <a:t> Chris Hansen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7528">
                <a:tc>
                  <a:txBody>
                    <a:bodyPr/>
                    <a:lstStyle/>
                    <a:p>
                      <a:pPr marL="0" marR="0">
                        <a:spcBef>
                          <a:spcPts val="0"/>
                        </a:spcBef>
                        <a:spcAft>
                          <a:spcPts val="0"/>
                        </a:spcAft>
                      </a:pPr>
                      <a:r>
                        <a:rPr lang="en-US" sz="1100" dirty="0" smtClean="0">
                          <a:effectLst/>
                          <a:latin typeface="Calibri"/>
                          <a:ea typeface="Calibri"/>
                          <a:cs typeface="Times New Roman"/>
                        </a:rPr>
                        <a:t>August 12</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Nutritional Psychology: the Interplay between Nutrition, Mood, Diet, and Functional States</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Amanda Hull  </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r>
                        <a:rPr lang="en-US" sz="1100" dirty="0" smtClean="0">
                          <a:effectLst/>
                          <a:latin typeface="Calibri"/>
                          <a:ea typeface="Calibri"/>
                          <a:cs typeface="Times New Roman"/>
                        </a:rPr>
                        <a:t>September 9</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mn-lt"/>
                          <a:ea typeface="Calibri"/>
                          <a:cs typeface="Times New Roman"/>
                        </a:rPr>
                        <a:t>Camp Lejeune</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de-DE" sz="1100" dirty="0" smtClean="0">
                          <a:effectLst/>
                          <a:latin typeface="+mn-lt"/>
                          <a:ea typeface="Calibri"/>
                          <a:cs typeface="Times New Roman"/>
                        </a:rPr>
                        <a:t>Michelle Prisco, Jen Lipkowitz-Eaton</a:t>
                      </a: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u="sng"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0602">
                <a:tc>
                  <a:txBody>
                    <a:bodyPr/>
                    <a:lstStyle/>
                    <a:p>
                      <a:pPr marL="0" marR="0">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endParaRPr lang="en-US" sz="2000" b="1" u="none"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000" b="1" u="none" dirty="0" smtClean="0">
                          <a:effectLst/>
                          <a:latin typeface="Calibri"/>
                          <a:ea typeface="Calibri"/>
                          <a:cs typeface="Times New Roman"/>
                        </a:rPr>
                        <a:t>TOTAL</a:t>
                      </a:r>
                      <a:endParaRPr lang="en-US" sz="2000" b="1" u="none"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u="none" dirty="0" smtClean="0">
                          <a:effectLst/>
                          <a:latin typeface="Calibri"/>
                        </a:rPr>
                        <a:t>1563</a:t>
                      </a:r>
                      <a:endParaRPr lang="en-US" sz="2000" b="1" u="none" dirty="0">
                        <a:effectLst/>
                        <a:latin typeface="Calibri"/>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75162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Founding of the WRIISC</a:t>
            </a:r>
            <a:endParaRPr lang="en-US" dirty="0"/>
          </a:p>
        </p:txBody>
      </p:sp>
      <p:sp>
        <p:nvSpPr>
          <p:cNvPr id="3" name="Content Placeholder 2"/>
          <p:cNvSpPr>
            <a:spLocks noGrp="1"/>
          </p:cNvSpPr>
          <p:nvPr>
            <p:ph idx="1"/>
          </p:nvPr>
        </p:nvSpPr>
        <p:spPr>
          <a:xfrm>
            <a:off x="457200" y="1295400"/>
            <a:ext cx="8229600" cy="4830763"/>
          </a:xfrm>
        </p:spPr>
        <p:txBody>
          <a:bodyPr/>
          <a:lstStyle/>
          <a:p>
            <a:r>
              <a:rPr lang="en-US" dirty="0" smtClean="0"/>
              <a:t>Based in VA Office of Public Health</a:t>
            </a:r>
          </a:p>
          <a:p>
            <a:pPr lvl="1"/>
            <a:r>
              <a:rPr lang="en-US" sz="2400" dirty="0"/>
              <a:t>E</a:t>
            </a:r>
            <a:r>
              <a:rPr lang="en-US" sz="2400" dirty="0" smtClean="0"/>
              <a:t>pidemiologic research</a:t>
            </a:r>
          </a:p>
          <a:p>
            <a:pPr lvl="1"/>
            <a:r>
              <a:rPr lang="en-US" sz="2400" dirty="0" smtClean="0"/>
              <a:t>Gulf War Registry efforts</a:t>
            </a:r>
          </a:p>
          <a:p>
            <a:pPr lvl="1"/>
            <a:r>
              <a:rPr lang="en-US" sz="2400" dirty="0" smtClean="0"/>
              <a:t>GW referral centers</a:t>
            </a:r>
          </a:p>
          <a:p>
            <a:pPr lvl="1"/>
            <a:r>
              <a:rPr lang="en-US" sz="2400" dirty="0" smtClean="0"/>
              <a:t>Environmental Health Program</a:t>
            </a:r>
          </a:p>
          <a:p>
            <a:r>
              <a:rPr lang="en-US" dirty="0" smtClean="0"/>
              <a:t>“Study Center”</a:t>
            </a:r>
          </a:p>
          <a:p>
            <a:pPr lvl="1"/>
            <a:r>
              <a:rPr lang="en-US" sz="2400" dirty="0" smtClean="0"/>
              <a:t>Research</a:t>
            </a:r>
          </a:p>
          <a:p>
            <a:pPr lvl="1"/>
            <a:r>
              <a:rPr lang="en-US" sz="2400" dirty="0" smtClean="0"/>
              <a:t>Education</a:t>
            </a:r>
          </a:p>
          <a:p>
            <a:pPr lvl="1"/>
            <a:r>
              <a:rPr lang="en-US" sz="2400" dirty="0" smtClean="0"/>
              <a:t>Clinical Care</a:t>
            </a:r>
          </a:p>
          <a:p>
            <a:pPr lvl="1"/>
            <a:r>
              <a:rPr lang="en-US" sz="2400" dirty="0" smtClean="0"/>
              <a:t>Risk Communication</a:t>
            </a:r>
          </a:p>
        </p:txBody>
      </p:sp>
    </p:spTree>
    <p:extLst>
      <p:ext uri="{BB962C8B-B14F-4D97-AF65-F5344CB8AC3E}">
        <p14:creationId xmlns:p14="http://schemas.microsoft.com/office/powerpoint/2010/main" val="20851653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 of the WRIISC</a:t>
            </a:r>
            <a:endParaRPr lang="en-US" dirty="0"/>
          </a:p>
        </p:txBody>
      </p:sp>
      <p:sp>
        <p:nvSpPr>
          <p:cNvPr id="3" name="Content Placeholder 2"/>
          <p:cNvSpPr>
            <a:spLocks noGrp="1"/>
          </p:cNvSpPr>
          <p:nvPr>
            <p:ph idx="1"/>
          </p:nvPr>
        </p:nvSpPr>
        <p:spPr>
          <a:xfrm>
            <a:off x="467139" y="1417638"/>
            <a:ext cx="8229600" cy="4525963"/>
          </a:xfrm>
        </p:spPr>
        <p:txBody>
          <a:bodyPr/>
          <a:lstStyle/>
          <a:p>
            <a:r>
              <a:rPr lang="en-US" sz="2400" dirty="0" smtClean="0"/>
              <a:t>Optimize the health and well-being of deployed Veterans through clinical study, research, and education.</a:t>
            </a:r>
          </a:p>
          <a:p>
            <a:pPr lvl="1"/>
            <a:r>
              <a:rPr lang="en-US" sz="2000" dirty="0" smtClean="0"/>
              <a:t>Serve as a hub for the study of deployment health &amp; health care.</a:t>
            </a:r>
          </a:p>
          <a:p>
            <a:pPr lvl="1"/>
            <a:r>
              <a:rPr lang="en-US" sz="2000" dirty="0" smtClean="0"/>
              <a:t>Continue  to model and innovate the care of post-deployment health issues</a:t>
            </a:r>
          </a:p>
          <a:p>
            <a:pPr lvl="1"/>
            <a:r>
              <a:rPr lang="en-US" sz="2000" dirty="0" smtClean="0"/>
              <a:t>Disseminate lessons learned from clinical care to Veterans with complex post-deployment concerns</a:t>
            </a:r>
          </a:p>
          <a:p>
            <a:pPr lvl="1"/>
            <a:r>
              <a:rPr lang="en-US" sz="2000" dirty="0" smtClean="0"/>
              <a:t>Uncover pathophysiology of deployment health effects and study promising interventions</a:t>
            </a:r>
          </a:p>
          <a:p>
            <a:pPr lvl="1"/>
            <a:r>
              <a:rPr lang="en-US" sz="2000" dirty="0" smtClean="0"/>
              <a:t>Work closely with Veterans to improve their experience</a:t>
            </a:r>
          </a:p>
          <a:p>
            <a:pPr lvl="1"/>
            <a:r>
              <a:rPr lang="en-US" sz="2000" dirty="0" smtClean="0"/>
              <a:t>Inform policy and management decisions related to deployment health</a:t>
            </a:r>
          </a:p>
        </p:txBody>
      </p:sp>
    </p:spTree>
    <p:extLst>
      <p:ext uri="{BB962C8B-B14F-4D97-AF65-F5344CB8AC3E}">
        <p14:creationId xmlns:p14="http://schemas.microsoft.com/office/powerpoint/2010/main" val="11486958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937" y="158115"/>
            <a:ext cx="8610600" cy="1143000"/>
          </a:xfrm>
        </p:spPr>
        <p:txBody>
          <a:bodyPr>
            <a:noAutofit/>
          </a:bodyPr>
          <a:lstStyle/>
          <a:p>
            <a:r>
              <a:rPr lang="en-US" sz="3200" dirty="0" smtClean="0"/>
              <a:t>WRIISC- Translational </a:t>
            </a:r>
            <a:r>
              <a:rPr lang="en-US" sz="3200" dirty="0"/>
              <a:t>Research Model</a:t>
            </a:r>
            <a:br>
              <a:rPr lang="en-US" sz="3200" dirty="0"/>
            </a:br>
            <a:r>
              <a:rPr lang="en-US" sz="1400" i="1" dirty="0" smtClean="0">
                <a:solidFill>
                  <a:srgbClr val="FF0000"/>
                </a:solidFill>
                <a:effectLst/>
              </a:rPr>
              <a:t>Translate </a:t>
            </a:r>
            <a:r>
              <a:rPr lang="en-US" sz="1400" i="1" dirty="0">
                <a:solidFill>
                  <a:srgbClr val="FF0000"/>
                </a:solidFill>
                <a:effectLst/>
              </a:rPr>
              <a:t>findings in basic research into medical </a:t>
            </a:r>
            <a:r>
              <a:rPr lang="en-US" sz="1400" i="1" dirty="0" smtClean="0">
                <a:solidFill>
                  <a:srgbClr val="FF0000"/>
                </a:solidFill>
                <a:effectLst/>
              </a:rPr>
              <a:t>practice </a:t>
            </a:r>
            <a:r>
              <a:rPr lang="en-US" sz="1400" i="1" dirty="0">
                <a:solidFill>
                  <a:srgbClr val="FF0000"/>
                </a:solidFill>
                <a:effectLst/>
              </a:rPr>
              <a:t>and meaningful health </a:t>
            </a:r>
            <a:r>
              <a:rPr lang="en-US" sz="1400" i="1" dirty="0" smtClean="0">
                <a:solidFill>
                  <a:srgbClr val="FF0000"/>
                </a:solidFill>
                <a:effectLst/>
              </a:rPr>
              <a:t>outcomes</a:t>
            </a:r>
            <a:endParaRPr lang="en-US" sz="1400" i="1" dirty="0">
              <a:solidFill>
                <a:srgbClr val="FF0000"/>
              </a:solidFill>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02543902"/>
              </p:ext>
            </p:extLst>
          </p:nvPr>
        </p:nvGraphicFramePr>
        <p:xfrm>
          <a:off x="457200" y="1295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7" name="Group 26"/>
          <p:cNvGrpSpPr/>
          <p:nvPr/>
        </p:nvGrpSpPr>
        <p:grpSpPr>
          <a:xfrm>
            <a:off x="2401824" y="1600200"/>
            <a:ext cx="4303776" cy="4167188"/>
            <a:chOff x="2401824" y="2025640"/>
            <a:chExt cx="4303776" cy="3894148"/>
          </a:xfrm>
        </p:grpSpPr>
        <p:grpSp>
          <p:nvGrpSpPr>
            <p:cNvPr id="16" name="Group 15"/>
            <p:cNvGrpSpPr/>
            <p:nvPr/>
          </p:nvGrpSpPr>
          <p:grpSpPr>
            <a:xfrm>
              <a:off x="2401824" y="2025640"/>
              <a:ext cx="4303776" cy="3322499"/>
              <a:chOff x="2401824" y="2025640"/>
              <a:chExt cx="4303776" cy="3322499"/>
            </a:xfrm>
          </p:grpSpPr>
          <p:sp>
            <p:nvSpPr>
              <p:cNvPr id="13" name="TextBox 12"/>
              <p:cNvSpPr txBox="1"/>
              <p:nvPr/>
            </p:nvSpPr>
            <p:spPr>
              <a:xfrm>
                <a:off x="4343400" y="3886200"/>
                <a:ext cx="2362200" cy="1461939"/>
              </a:xfrm>
              <a:prstGeom prst="rect">
                <a:avLst/>
              </a:prstGeom>
              <a:noFill/>
            </p:spPr>
            <p:txBody>
              <a:bodyPr wrap="square" rtlCol="0">
                <a:spAutoFit/>
              </a:bodyPr>
              <a:lstStyle/>
              <a:p>
                <a:pPr lvl="0" algn="ctr">
                  <a:spcAft>
                    <a:spcPts val="600"/>
                  </a:spcAft>
                </a:pPr>
                <a:r>
                  <a:rPr lang="en-US" sz="1800" b="1" dirty="0" smtClean="0">
                    <a:latin typeface="Calibri" pitchFamily="34" charset="0"/>
                  </a:rPr>
                  <a:t>Clinical Care</a:t>
                </a:r>
              </a:p>
              <a:p>
                <a:pPr lvl="0" algn="ctr"/>
                <a:r>
                  <a:rPr lang="en-US" sz="1100" dirty="0" smtClean="0">
                    <a:latin typeface="Calibri" pitchFamily="34" charset="0"/>
                  </a:rPr>
                  <a:t>Observations from clinical care</a:t>
                </a:r>
                <a:br>
                  <a:rPr lang="en-US" sz="1100" dirty="0" smtClean="0">
                    <a:latin typeface="Calibri" pitchFamily="34" charset="0"/>
                  </a:rPr>
                </a:br>
                <a:r>
                  <a:rPr lang="en-US" sz="1100" dirty="0" smtClean="0">
                    <a:latin typeface="Calibri" pitchFamily="34" charset="0"/>
                  </a:rPr>
                  <a:t>lead to research questions and testable hypotheses, highlight </a:t>
                </a:r>
                <a:br>
                  <a:rPr lang="en-US" sz="1100" dirty="0" smtClean="0">
                    <a:latin typeface="Calibri" pitchFamily="34" charset="0"/>
                  </a:rPr>
                </a:br>
                <a:r>
                  <a:rPr lang="en-US" sz="1100" dirty="0" smtClean="0">
                    <a:latin typeface="Calibri" pitchFamily="34" charset="0"/>
                  </a:rPr>
                  <a:t>gaps in provider and patient knowledge.</a:t>
                </a:r>
              </a:p>
              <a:p>
                <a:pPr algn="ctr"/>
                <a:endParaRPr lang="en-US" sz="1100" dirty="0">
                  <a:latin typeface="Calibri" pitchFamily="34" charset="0"/>
                </a:endParaRPr>
              </a:p>
            </p:txBody>
          </p:sp>
          <p:sp>
            <p:nvSpPr>
              <p:cNvPr id="14" name="TextBox 13"/>
              <p:cNvSpPr txBox="1"/>
              <p:nvPr/>
            </p:nvSpPr>
            <p:spPr>
              <a:xfrm>
                <a:off x="2401824" y="3886200"/>
                <a:ext cx="2362200" cy="1446550"/>
              </a:xfrm>
              <a:prstGeom prst="rect">
                <a:avLst/>
              </a:prstGeom>
              <a:noFill/>
            </p:spPr>
            <p:txBody>
              <a:bodyPr wrap="square" rtlCol="0">
                <a:spAutoFit/>
              </a:bodyPr>
              <a:lstStyle/>
              <a:p>
                <a:pPr lvl="0" algn="ctr">
                  <a:spcAft>
                    <a:spcPts val="600"/>
                  </a:spcAft>
                </a:pPr>
                <a:r>
                  <a:rPr lang="en-US" sz="1800" b="1" dirty="0" smtClean="0">
                    <a:latin typeface="Calibri" pitchFamily="34" charset="0"/>
                  </a:rPr>
                  <a:t>Education</a:t>
                </a:r>
              </a:p>
              <a:p>
                <a:pPr lvl="0" algn="ctr"/>
                <a:r>
                  <a:rPr lang="en-US" sz="1100" dirty="0" smtClean="0">
                    <a:latin typeface="Calibri" pitchFamily="34" charset="0"/>
                  </a:rPr>
                  <a:t>Education of patients and </a:t>
                </a:r>
                <a:br>
                  <a:rPr lang="en-US" sz="1100" dirty="0" smtClean="0">
                    <a:latin typeface="Calibri" pitchFamily="34" charset="0"/>
                  </a:rPr>
                </a:br>
                <a:r>
                  <a:rPr lang="en-US" sz="1100" dirty="0" smtClean="0">
                    <a:latin typeface="Calibri" pitchFamily="34" charset="0"/>
                  </a:rPr>
                  <a:t>providers can improve patient outcomes and identify gaps in knowledge to be addressed </a:t>
                </a:r>
                <a:br>
                  <a:rPr lang="en-US" sz="1100" dirty="0" smtClean="0">
                    <a:latin typeface="Calibri" pitchFamily="34" charset="0"/>
                  </a:rPr>
                </a:br>
                <a:r>
                  <a:rPr lang="en-US" sz="1100" dirty="0" smtClean="0">
                    <a:latin typeface="Calibri" pitchFamily="34" charset="0"/>
                  </a:rPr>
                  <a:t>by research.</a:t>
                </a:r>
              </a:p>
              <a:p>
                <a:pPr algn="ctr"/>
                <a:endParaRPr lang="en-US" sz="1000" dirty="0">
                  <a:latin typeface="Calibri" pitchFamily="34" charset="0"/>
                </a:endParaRPr>
              </a:p>
            </p:txBody>
          </p:sp>
          <p:sp>
            <p:nvSpPr>
              <p:cNvPr id="15" name="TextBox 14"/>
              <p:cNvSpPr txBox="1"/>
              <p:nvPr/>
            </p:nvSpPr>
            <p:spPr>
              <a:xfrm>
                <a:off x="3390900" y="2025640"/>
                <a:ext cx="2362200" cy="1785104"/>
              </a:xfrm>
              <a:prstGeom prst="rect">
                <a:avLst/>
              </a:prstGeom>
              <a:noFill/>
            </p:spPr>
            <p:txBody>
              <a:bodyPr wrap="square" rtlCol="0">
                <a:spAutoFit/>
              </a:bodyPr>
              <a:lstStyle/>
              <a:p>
                <a:pPr lvl="0" algn="ctr">
                  <a:spcAft>
                    <a:spcPts val="600"/>
                  </a:spcAft>
                </a:pPr>
                <a:r>
                  <a:rPr lang="en-US" sz="1800" b="1" dirty="0" smtClean="0">
                    <a:latin typeface="Calibri" pitchFamily="34" charset="0"/>
                  </a:rPr>
                  <a:t>Research</a:t>
                </a:r>
              </a:p>
              <a:p>
                <a:pPr lvl="0" algn="ctr"/>
                <a:r>
                  <a:rPr lang="en-US" sz="1100" dirty="0" smtClean="0">
                    <a:latin typeface="Calibri" pitchFamily="34" charset="0"/>
                  </a:rPr>
                  <a:t>Research produces </a:t>
                </a:r>
                <a:br>
                  <a:rPr lang="en-US" sz="1100" dirty="0" smtClean="0">
                    <a:latin typeface="Calibri" pitchFamily="34" charset="0"/>
                  </a:rPr>
                </a:br>
                <a:r>
                  <a:rPr lang="en-US" sz="1100" dirty="0" smtClean="0">
                    <a:latin typeface="Calibri" pitchFamily="34" charset="0"/>
                  </a:rPr>
                  <a:t>knowledge and evidence-</a:t>
                </a:r>
                <a:br>
                  <a:rPr lang="en-US" sz="1100" dirty="0" smtClean="0">
                    <a:latin typeface="Calibri" pitchFamily="34" charset="0"/>
                  </a:rPr>
                </a:br>
                <a:r>
                  <a:rPr lang="en-US" sz="1100" dirty="0" smtClean="0">
                    <a:latin typeface="Calibri" pitchFamily="34" charset="0"/>
                  </a:rPr>
                  <a:t>supported interventions and </a:t>
                </a:r>
                <a:br>
                  <a:rPr lang="en-US" sz="1100" dirty="0" smtClean="0">
                    <a:latin typeface="Calibri" pitchFamily="34" charset="0"/>
                  </a:rPr>
                </a:br>
                <a:r>
                  <a:rPr lang="en-US" sz="1100" dirty="0" smtClean="0">
                    <a:latin typeface="Calibri" pitchFamily="34" charset="0"/>
                  </a:rPr>
                  <a:t>tools that can improve patient </a:t>
                </a:r>
                <a:br>
                  <a:rPr lang="en-US" sz="1100" dirty="0" smtClean="0">
                    <a:latin typeface="Calibri" pitchFamily="34" charset="0"/>
                  </a:rPr>
                </a:br>
                <a:r>
                  <a:rPr lang="en-US" sz="1100" dirty="0" smtClean="0">
                    <a:latin typeface="Calibri" pitchFamily="34" charset="0"/>
                  </a:rPr>
                  <a:t>care and can be packaged </a:t>
                </a:r>
                <a:br>
                  <a:rPr lang="en-US" sz="1100" dirty="0" smtClean="0">
                    <a:latin typeface="Calibri" pitchFamily="34" charset="0"/>
                  </a:rPr>
                </a:br>
                <a:r>
                  <a:rPr lang="en-US" sz="1100" dirty="0" smtClean="0">
                    <a:latin typeface="Calibri" pitchFamily="34" charset="0"/>
                  </a:rPr>
                  <a:t>and disseminated through </a:t>
                </a:r>
                <a:br>
                  <a:rPr lang="en-US" sz="1100" dirty="0" smtClean="0">
                    <a:latin typeface="Calibri" pitchFamily="34" charset="0"/>
                  </a:rPr>
                </a:br>
                <a:r>
                  <a:rPr lang="en-US" sz="1100" dirty="0" smtClean="0">
                    <a:latin typeface="Calibri" pitchFamily="34" charset="0"/>
                  </a:rPr>
                  <a:t>education activities.</a:t>
                </a:r>
              </a:p>
              <a:p>
                <a:pPr algn="ctr"/>
                <a:endParaRPr lang="en-US" sz="1000" dirty="0">
                  <a:latin typeface="Calibri" pitchFamily="34" charset="0"/>
                </a:endParaRPr>
              </a:p>
            </p:txBody>
          </p:sp>
        </p:grpSp>
        <p:pic>
          <p:nvPicPr>
            <p:cNvPr id="1029"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rot="7095338">
              <a:off x="2620708" y="2912800"/>
              <a:ext cx="1057275" cy="585788"/>
            </a:xfrm>
            <a:prstGeom prst="rect">
              <a:avLst/>
            </a:prstGeom>
            <a:noFill/>
          </p:spPr>
        </p:pic>
        <p:pic>
          <p:nvPicPr>
            <p:cNvPr id="24"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a:off x="4038600" y="5334000"/>
              <a:ext cx="1057275" cy="585788"/>
            </a:xfrm>
            <a:prstGeom prst="rect">
              <a:avLst/>
            </a:prstGeom>
            <a:noFill/>
          </p:spPr>
        </p:pic>
        <p:pic>
          <p:nvPicPr>
            <p:cNvPr id="26" name="Picture 5" descr="M:\Assets\Non-Stock\Drew Helmer 3 figures for journal paper\curved arrow.emf"/>
            <p:cNvPicPr>
              <a:picLocks noChangeAspect="1" noChangeArrowheads="1"/>
            </p:cNvPicPr>
            <p:nvPr/>
          </p:nvPicPr>
          <p:blipFill>
            <a:blip r:embed="rId8" cstate="print"/>
            <a:srcRect/>
            <a:stretch>
              <a:fillRect/>
            </a:stretch>
          </p:blipFill>
          <p:spPr bwMode="auto">
            <a:xfrm rot="14504662" flipH="1">
              <a:off x="5466017" y="2902211"/>
              <a:ext cx="1057275" cy="585788"/>
            </a:xfrm>
            <a:prstGeom prst="rect">
              <a:avLst/>
            </a:prstGeom>
            <a:noFill/>
          </p:spPr>
        </p:pic>
      </p:grpSp>
    </p:spTree>
    <p:extLst>
      <p:ext uri="{BB962C8B-B14F-4D97-AF65-F5344CB8AC3E}">
        <p14:creationId xmlns:p14="http://schemas.microsoft.com/office/powerpoint/2010/main" val="91076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Up Arrow 17"/>
          <p:cNvSpPr/>
          <p:nvPr/>
        </p:nvSpPr>
        <p:spPr>
          <a:xfrm rot="5959400">
            <a:off x="959877" y="2079766"/>
            <a:ext cx="2881006" cy="120469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p:cNvSpPr/>
          <p:nvPr/>
        </p:nvSpPr>
        <p:spPr>
          <a:xfrm rot="15098104">
            <a:off x="4554831" y="1870551"/>
            <a:ext cx="2881006" cy="120469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57200" y="123983"/>
            <a:ext cx="8229600" cy="1143000"/>
          </a:xfrm>
        </p:spPr>
        <p:txBody>
          <a:bodyPr/>
          <a:lstStyle/>
          <a:p>
            <a:r>
              <a:rPr lang="en-US" dirty="0" smtClean="0"/>
              <a:t>Airborne Hazards</a:t>
            </a:r>
            <a:endParaRPr lang="en-US" dirty="0"/>
          </a:p>
        </p:txBody>
      </p:sp>
      <p:pic>
        <p:nvPicPr>
          <p:cNvPr id="1026" name="Picture 2"/>
          <p:cNvPicPr>
            <a:picLocks noChangeAspect="1" noChangeArrowheads="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ackgroundRemoval t="4633" b="100000" l="4124" r="99485"/>
                    </a14:imgEffect>
                  </a14:imgLayer>
                </a14:imgProps>
              </a:ext>
              <a:ext uri="{28A0092B-C50C-407E-A947-70E740481C1C}">
                <a14:useLocalDpi xmlns:a14="http://schemas.microsoft.com/office/drawing/2010/main" val="0"/>
              </a:ext>
            </a:extLst>
          </a:blip>
          <a:srcRect/>
          <a:stretch>
            <a:fillRect/>
          </a:stretch>
        </p:blipFill>
        <p:spPr bwMode="auto">
          <a:xfrm>
            <a:off x="2704157" y="1721570"/>
            <a:ext cx="3276600" cy="4374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93214" y="2819400"/>
            <a:ext cx="2383986" cy="584775"/>
          </a:xfrm>
          <a:prstGeom prst="rect">
            <a:avLst/>
          </a:prstGeom>
          <a:noFill/>
        </p:spPr>
        <p:txBody>
          <a:bodyPr wrap="none" rtlCol="0">
            <a:spAutoFit/>
          </a:bodyPr>
          <a:lstStyle/>
          <a:p>
            <a:r>
              <a:rPr lang="en-US" sz="1600" dirty="0" smtClean="0"/>
              <a:t>Recognized as concern </a:t>
            </a:r>
          </a:p>
          <a:p>
            <a:r>
              <a:rPr lang="en-US" sz="1600" dirty="0" smtClean="0"/>
              <a:t>among Veterans</a:t>
            </a:r>
            <a:endParaRPr lang="en-US" sz="1600" dirty="0"/>
          </a:p>
        </p:txBody>
      </p:sp>
      <p:sp>
        <p:nvSpPr>
          <p:cNvPr id="11" name="TextBox 10"/>
          <p:cNvSpPr txBox="1"/>
          <p:nvPr/>
        </p:nvSpPr>
        <p:spPr>
          <a:xfrm>
            <a:off x="5830099" y="2057400"/>
            <a:ext cx="1962397" cy="584775"/>
          </a:xfrm>
          <a:prstGeom prst="rect">
            <a:avLst/>
          </a:prstGeom>
          <a:noFill/>
        </p:spPr>
        <p:txBody>
          <a:bodyPr wrap="none" rtlCol="0">
            <a:spAutoFit/>
          </a:bodyPr>
          <a:lstStyle/>
          <a:p>
            <a:r>
              <a:rPr lang="en-US" sz="1600" dirty="0" smtClean="0"/>
              <a:t>Enhanced WRIISC </a:t>
            </a:r>
          </a:p>
          <a:p>
            <a:r>
              <a:rPr lang="en-US" sz="1600" dirty="0" smtClean="0"/>
              <a:t>clinical evaluation</a:t>
            </a:r>
            <a:endParaRPr lang="en-US" sz="1600" dirty="0"/>
          </a:p>
        </p:txBody>
      </p:sp>
      <p:sp>
        <p:nvSpPr>
          <p:cNvPr id="12" name="TextBox 11"/>
          <p:cNvSpPr txBox="1"/>
          <p:nvPr/>
        </p:nvSpPr>
        <p:spPr>
          <a:xfrm>
            <a:off x="4847104" y="1418512"/>
            <a:ext cx="1973169" cy="584775"/>
          </a:xfrm>
          <a:prstGeom prst="rect">
            <a:avLst/>
          </a:prstGeom>
          <a:noFill/>
        </p:spPr>
        <p:txBody>
          <a:bodyPr wrap="none" rtlCol="0">
            <a:spAutoFit/>
          </a:bodyPr>
          <a:lstStyle/>
          <a:p>
            <a:r>
              <a:rPr lang="en-US" sz="1600" dirty="0" smtClean="0"/>
              <a:t>Received VA ORD </a:t>
            </a:r>
          </a:p>
          <a:p>
            <a:r>
              <a:rPr lang="en-US" sz="1600" dirty="0" smtClean="0"/>
              <a:t>research funding</a:t>
            </a:r>
            <a:endParaRPr lang="en-US" sz="1600" dirty="0"/>
          </a:p>
        </p:txBody>
      </p:sp>
      <p:sp>
        <p:nvSpPr>
          <p:cNvPr id="13" name="TextBox 12"/>
          <p:cNvSpPr txBox="1"/>
          <p:nvPr/>
        </p:nvSpPr>
        <p:spPr>
          <a:xfrm>
            <a:off x="1371600" y="1219200"/>
            <a:ext cx="2702984" cy="830997"/>
          </a:xfrm>
          <a:prstGeom prst="rect">
            <a:avLst/>
          </a:prstGeom>
          <a:noFill/>
        </p:spPr>
        <p:txBody>
          <a:bodyPr wrap="none" rtlCol="0">
            <a:spAutoFit/>
          </a:bodyPr>
          <a:lstStyle/>
          <a:p>
            <a:r>
              <a:rPr lang="en-US" sz="1600" dirty="0" smtClean="0"/>
              <a:t>Contributed to VA/</a:t>
            </a:r>
            <a:r>
              <a:rPr lang="en-US" sz="1600" dirty="0" err="1" smtClean="0"/>
              <a:t>DoD</a:t>
            </a:r>
            <a:endParaRPr lang="en-US" sz="1600" dirty="0" smtClean="0"/>
          </a:p>
          <a:p>
            <a:r>
              <a:rPr lang="en-US" sz="1600" dirty="0" smtClean="0"/>
              <a:t>Airborne Hazards symposia</a:t>
            </a:r>
          </a:p>
          <a:p>
            <a:r>
              <a:rPr lang="en-US" sz="1600" dirty="0" smtClean="0"/>
              <a:t>In 2012 &amp; 2013</a:t>
            </a:r>
            <a:endParaRPr lang="en-US" sz="1600" dirty="0"/>
          </a:p>
        </p:txBody>
      </p:sp>
      <p:sp>
        <p:nvSpPr>
          <p:cNvPr id="14" name="TextBox 13"/>
          <p:cNvSpPr txBox="1"/>
          <p:nvPr/>
        </p:nvSpPr>
        <p:spPr>
          <a:xfrm>
            <a:off x="609600" y="2133600"/>
            <a:ext cx="3013517" cy="830997"/>
          </a:xfrm>
          <a:prstGeom prst="rect">
            <a:avLst/>
          </a:prstGeom>
          <a:noFill/>
        </p:spPr>
        <p:txBody>
          <a:bodyPr wrap="none" rtlCol="0">
            <a:spAutoFit/>
          </a:bodyPr>
          <a:lstStyle/>
          <a:p>
            <a:r>
              <a:rPr lang="en-US" sz="1600" dirty="0" smtClean="0"/>
              <a:t>Lead on CPRS progress note</a:t>
            </a:r>
          </a:p>
          <a:p>
            <a:r>
              <a:rPr lang="en-US" sz="1600" dirty="0"/>
              <a:t>t</a:t>
            </a:r>
            <a:r>
              <a:rPr lang="en-US" sz="1600" dirty="0" smtClean="0"/>
              <a:t>emplate for Airborne Hazards </a:t>
            </a:r>
          </a:p>
          <a:p>
            <a:r>
              <a:rPr lang="en-US" sz="1600" dirty="0" smtClean="0"/>
              <a:t>&amp; Open Burn Put registry</a:t>
            </a:r>
            <a:endParaRPr lang="en-US" sz="1600" dirty="0"/>
          </a:p>
        </p:txBody>
      </p:sp>
      <p:sp>
        <p:nvSpPr>
          <p:cNvPr id="15" name="TextBox 14"/>
          <p:cNvSpPr txBox="1"/>
          <p:nvPr/>
        </p:nvSpPr>
        <p:spPr>
          <a:xfrm>
            <a:off x="762000" y="3810000"/>
            <a:ext cx="2454518" cy="584775"/>
          </a:xfrm>
          <a:prstGeom prst="rect">
            <a:avLst/>
          </a:prstGeom>
          <a:noFill/>
        </p:spPr>
        <p:txBody>
          <a:bodyPr wrap="none" rtlCol="0">
            <a:spAutoFit/>
          </a:bodyPr>
          <a:lstStyle/>
          <a:p>
            <a:r>
              <a:rPr lang="en-US" sz="1600" dirty="0" smtClean="0"/>
              <a:t>Enhance competency for</a:t>
            </a:r>
          </a:p>
          <a:p>
            <a:r>
              <a:rPr lang="en-US" sz="1600" dirty="0" smtClean="0"/>
              <a:t>clinical evaluation</a:t>
            </a:r>
            <a:endParaRPr lang="en-US" sz="1600" dirty="0"/>
          </a:p>
        </p:txBody>
      </p:sp>
      <p:sp>
        <p:nvSpPr>
          <p:cNvPr id="3" name="TextBox 2"/>
          <p:cNvSpPr txBox="1"/>
          <p:nvPr/>
        </p:nvSpPr>
        <p:spPr>
          <a:xfrm>
            <a:off x="5638800" y="3581400"/>
            <a:ext cx="2020243" cy="338554"/>
          </a:xfrm>
          <a:prstGeom prst="rect">
            <a:avLst/>
          </a:prstGeom>
          <a:noFill/>
        </p:spPr>
        <p:txBody>
          <a:bodyPr wrap="square" rtlCol="0">
            <a:spAutoFit/>
          </a:bodyPr>
          <a:lstStyle/>
          <a:p>
            <a:r>
              <a:rPr lang="en-US" sz="1600" dirty="0" smtClean="0"/>
              <a:t>Worked with VSOs</a:t>
            </a:r>
            <a:endParaRPr lang="en-US" sz="1600" dirty="0"/>
          </a:p>
        </p:txBody>
      </p:sp>
      <p:sp>
        <p:nvSpPr>
          <p:cNvPr id="4" name="TextBox 3"/>
          <p:cNvSpPr txBox="1"/>
          <p:nvPr/>
        </p:nvSpPr>
        <p:spPr>
          <a:xfrm>
            <a:off x="761999" y="3124200"/>
            <a:ext cx="2057401" cy="584775"/>
          </a:xfrm>
          <a:prstGeom prst="rect">
            <a:avLst/>
          </a:prstGeom>
          <a:noFill/>
        </p:spPr>
        <p:txBody>
          <a:bodyPr wrap="square" rtlCol="0">
            <a:spAutoFit/>
          </a:bodyPr>
          <a:lstStyle/>
          <a:p>
            <a:r>
              <a:rPr lang="en-US" sz="1600" dirty="0" smtClean="0"/>
              <a:t>Created educational materials</a:t>
            </a:r>
            <a:endParaRPr lang="en-US" sz="1600" dirty="0"/>
          </a:p>
        </p:txBody>
      </p:sp>
    </p:spTree>
    <p:extLst>
      <p:ext uri="{BB962C8B-B14F-4D97-AF65-F5344CB8AC3E}">
        <p14:creationId xmlns:p14="http://schemas.microsoft.com/office/powerpoint/2010/main" val="529359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Integrative Health</a:t>
            </a:r>
            <a:endParaRPr lang="en-US" dirty="0"/>
          </a:p>
        </p:txBody>
      </p:sp>
      <p:pic>
        <p:nvPicPr>
          <p:cNvPr id="5" name="Picture 2" descr="http://www.yogaacrossamerica.org/drupal-7.0/sites/default/files/styles/slideshow_large/public/YFASPRAYERHANDS.jpeg?itok=Hh2QuA0B"/>
          <p:cNvPicPr>
            <a:picLocks noChangeAspect="1" noChangeArrowheads="1"/>
          </p:cNvPicPr>
          <p:nvPr/>
        </p:nvPicPr>
        <p:blipFill rotWithShape="1">
          <a:blip r:embed="rId2">
            <a:extLst>
              <a:ext uri="{28A0092B-C50C-407E-A947-70E740481C1C}">
                <a14:useLocalDpi xmlns:a14="http://schemas.microsoft.com/office/drawing/2010/main" val="0"/>
              </a:ext>
            </a:extLst>
          </a:blip>
          <a:srcRect l="2764" t="1228" r="2075" b="7165"/>
          <a:stretch/>
        </p:blipFill>
        <p:spPr bwMode="auto">
          <a:xfrm>
            <a:off x="1114424" y="981075"/>
            <a:ext cx="6886575" cy="4972050"/>
          </a:xfrm>
          <a:prstGeom prst="rect">
            <a:avLst/>
          </a:prstGeom>
          <a:ln>
            <a:noFill/>
          </a:ln>
          <a:effectLst>
            <a:softEdge rad="736600"/>
          </a:effectLst>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738306044"/>
              </p:ext>
            </p:extLst>
          </p:nvPr>
        </p:nvGraphicFramePr>
        <p:xfrm>
          <a:off x="9525" y="685800"/>
          <a:ext cx="9144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07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685800"/>
          </a:xfrm>
        </p:spPr>
        <p:txBody>
          <a:bodyPr/>
          <a:lstStyle/>
          <a:p>
            <a:r>
              <a:rPr lang="en-US" sz="2800" dirty="0" smtClean="0"/>
              <a:t>Managing Post-deployment Health</a:t>
            </a:r>
            <a:endParaRPr lang="en-US" sz="2800" dirty="0"/>
          </a:p>
        </p:txBody>
      </p:sp>
      <p:pic>
        <p:nvPicPr>
          <p:cNvPr id="8" name="Picture 2"/>
          <p:cNvPicPr>
            <a:picLocks noChangeAspect="1" noChangeArrowheads="1"/>
          </p:cNvPicPr>
          <p:nvPr/>
        </p:nvPicPr>
        <p:blipFill>
          <a:blip r:embed="rId2" cstate="print"/>
          <a:srcRect/>
          <a:stretch>
            <a:fillRect/>
          </a:stretch>
        </p:blipFill>
        <p:spPr bwMode="auto">
          <a:xfrm>
            <a:off x="8086432" y="2244042"/>
            <a:ext cx="765798" cy="842963"/>
          </a:xfrm>
          <a:prstGeom prst="rect">
            <a:avLst/>
          </a:prstGeom>
          <a:noFill/>
          <a:ln w="9525">
            <a:noFill/>
            <a:miter lim="800000"/>
            <a:headEnd/>
            <a:tailEnd/>
          </a:ln>
        </p:spPr>
      </p:pic>
      <p:sp>
        <p:nvSpPr>
          <p:cNvPr id="10" name="Rounded Rectangle 9"/>
          <p:cNvSpPr/>
          <p:nvPr/>
        </p:nvSpPr>
        <p:spPr>
          <a:xfrm>
            <a:off x="8031929" y="3066380"/>
            <a:ext cx="769620" cy="743620"/>
          </a:xfrm>
          <a:prstGeom prst="roundRect">
            <a:avLst>
              <a:gd name="adj" fmla="val 10000"/>
            </a:avLst>
          </a:prstGeom>
          <a:blipFill>
            <a:blip r:embed="rId3" cstate="print">
              <a:extLst>
                <a:ext uri="{28A0092B-C50C-407E-A947-70E740481C1C}">
                  <a14:useLocalDpi xmlns:a14="http://schemas.microsoft.com/office/drawing/2010/main" val="0"/>
                </a:ext>
              </a:extLst>
            </a:blip>
            <a:srcRect/>
            <a:stretch>
              <a:fillRect t="-19000" b="-19000"/>
            </a:stretch>
          </a:blipFill>
        </p:spPr>
        <p:style>
          <a:lnRef idx="2">
            <a:schemeClr val="lt1">
              <a:hueOff val="0"/>
              <a:satOff val="0"/>
              <a:lumOff val="0"/>
              <a:alphaOff val="0"/>
            </a:schemeClr>
          </a:lnRef>
          <a:fillRef idx="1">
            <a:scrgbClr r="0" g="0" b="0"/>
          </a:fillRef>
          <a:effectRef idx="0">
            <a:schemeClr val="accent3">
              <a:tint val="50000"/>
              <a:hueOff val="10752195"/>
              <a:satOff val="-14108"/>
              <a:lumOff val="-1388"/>
              <a:alphaOff val="0"/>
            </a:schemeClr>
          </a:effectRef>
          <a:fontRef idx="minor">
            <a:schemeClr val="lt1">
              <a:hueOff val="0"/>
              <a:satOff val="0"/>
              <a:lumOff val="0"/>
              <a:alphaOff val="0"/>
            </a:schemeClr>
          </a:fontRef>
        </p:style>
      </p:sp>
      <p:pic>
        <p:nvPicPr>
          <p:cNvPr id="12" name="Picture 11" descr="cingulum_brain.jpg"/>
          <p:cNvPicPr>
            <a:picLocks noChangeAspect="1"/>
          </p:cNvPicPr>
          <p:nvPr/>
        </p:nvPicPr>
        <p:blipFill>
          <a:blip r:embed="rId4" cstate="print"/>
          <a:stretch>
            <a:fillRect/>
          </a:stretch>
        </p:blipFill>
        <p:spPr>
          <a:xfrm>
            <a:off x="3341076" y="3715706"/>
            <a:ext cx="990600" cy="990600"/>
          </a:xfrm>
          <a:prstGeom prst="rect">
            <a:avLst/>
          </a:prstGeom>
        </p:spPr>
      </p:pic>
      <p:sp>
        <p:nvSpPr>
          <p:cNvPr id="14" name="TextBox 13"/>
          <p:cNvSpPr txBox="1"/>
          <p:nvPr/>
        </p:nvSpPr>
        <p:spPr>
          <a:xfrm>
            <a:off x="6176551" y="664950"/>
            <a:ext cx="1949573" cy="461665"/>
          </a:xfrm>
          <a:prstGeom prst="rect">
            <a:avLst/>
          </a:prstGeom>
          <a:noFill/>
          <a:ln w="19050">
            <a:solidFill>
              <a:schemeClr val="accent2"/>
            </a:solidFill>
          </a:ln>
        </p:spPr>
        <p:txBody>
          <a:bodyPr wrap="none" rtlCol="0">
            <a:spAutoFit/>
          </a:bodyPr>
          <a:lstStyle/>
          <a:p>
            <a:pPr fontAlgn="base">
              <a:spcBef>
                <a:spcPct val="0"/>
              </a:spcBef>
              <a:spcAft>
                <a:spcPct val="0"/>
              </a:spcAft>
            </a:pPr>
            <a:r>
              <a:rPr lang="en-US" sz="2400" dirty="0">
                <a:solidFill>
                  <a:srgbClr val="000000"/>
                </a:solidFill>
              </a:rPr>
              <a:t>Chronic Pain</a:t>
            </a:r>
          </a:p>
        </p:txBody>
      </p:sp>
      <p:sp>
        <p:nvSpPr>
          <p:cNvPr id="15" name="TextBox 14"/>
          <p:cNvSpPr txBox="1"/>
          <p:nvPr/>
        </p:nvSpPr>
        <p:spPr>
          <a:xfrm>
            <a:off x="1100691" y="664950"/>
            <a:ext cx="1568058" cy="461665"/>
          </a:xfrm>
          <a:prstGeom prst="rect">
            <a:avLst/>
          </a:prstGeom>
          <a:noFill/>
          <a:ln w="19050">
            <a:solidFill>
              <a:schemeClr val="accent2"/>
            </a:solidFill>
          </a:ln>
        </p:spPr>
        <p:txBody>
          <a:bodyPr wrap="none" rtlCol="0">
            <a:spAutoFit/>
          </a:bodyPr>
          <a:lstStyle/>
          <a:p>
            <a:pPr fontAlgn="base">
              <a:spcBef>
                <a:spcPct val="0"/>
              </a:spcBef>
              <a:spcAft>
                <a:spcPct val="0"/>
              </a:spcAft>
            </a:pPr>
            <a:r>
              <a:rPr lang="en-US" sz="2400" dirty="0">
                <a:solidFill>
                  <a:srgbClr val="000000"/>
                </a:solidFill>
              </a:rPr>
              <a:t>TBI/PTSD</a:t>
            </a:r>
          </a:p>
        </p:txBody>
      </p:sp>
      <p:sp>
        <p:nvSpPr>
          <p:cNvPr id="16" name="TextBox 15"/>
          <p:cNvSpPr txBox="1"/>
          <p:nvPr/>
        </p:nvSpPr>
        <p:spPr>
          <a:xfrm>
            <a:off x="6077891" y="1258670"/>
            <a:ext cx="2289394" cy="646331"/>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Diagnostic evaluation</a:t>
            </a:r>
          </a:p>
          <a:p>
            <a:pPr algn="ctr" fontAlgn="base">
              <a:spcBef>
                <a:spcPct val="0"/>
              </a:spcBef>
              <a:spcAft>
                <a:spcPct val="0"/>
              </a:spcAft>
            </a:pPr>
            <a:r>
              <a:rPr lang="en-US" sz="1200" dirty="0">
                <a:solidFill>
                  <a:srgbClr val="000000"/>
                </a:solidFill>
              </a:rPr>
              <a:t>(Clinical </a:t>
            </a:r>
            <a:r>
              <a:rPr lang="en-US" sz="1200" dirty="0" smtClean="0">
                <a:solidFill>
                  <a:srgbClr val="000000"/>
                </a:solidFill>
              </a:rPr>
              <a:t>neuroimaging,</a:t>
            </a:r>
          </a:p>
          <a:p>
            <a:pPr algn="ctr" fontAlgn="base">
              <a:spcBef>
                <a:spcPct val="0"/>
              </a:spcBef>
              <a:spcAft>
                <a:spcPct val="0"/>
              </a:spcAft>
            </a:pPr>
            <a:r>
              <a:rPr lang="en-US" sz="1200" dirty="0" smtClean="0">
                <a:solidFill>
                  <a:srgbClr val="000000"/>
                </a:solidFill>
              </a:rPr>
              <a:t>Cognitive assessment)</a:t>
            </a:r>
            <a:endParaRPr lang="en-US" sz="1200" dirty="0">
              <a:solidFill>
                <a:srgbClr val="000000"/>
              </a:solidFill>
            </a:endParaRPr>
          </a:p>
        </p:txBody>
      </p:sp>
      <p:pic>
        <p:nvPicPr>
          <p:cNvPr id="1026" name="Picture 2"/>
          <p:cNvPicPr>
            <a:picLocks noChangeAspect="1" noChangeArrowheads="1"/>
          </p:cNvPicPr>
          <p:nvPr/>
        </p:nvPicPr>
        <p:blipFill>
          <a:blip r:embed="rId5" cstate="print"/>
          <a:srcRect/>
          <a:stretch>
            <a:fillRect/>
          </a:stretch>
        </p:blipFill>
        <p:spPr bwMode="auto">
          <a:xfrm>
            <a:off x="7812337" y="4484697"/>
            <a:ext cx="1243237" cy="914399"/>
          </a:xfrm>
          <a:prstGeom prst="rect">
            <a:avLst/>
          </a:prstGeom>
          <a:noFill/>
          <a:ln w="9525">
            <a:noFill/>
            <a:miter lim="800000"/>
            <a:headEnd/>
            <a:tailEnd/>
          </a:ln>
        </p:spPr>
      </p:pic>
      <p:pic>
        <p:nvPicPr>
          <p:cNvPr id="18" name="Picture 17" descr="HUMVEEBLAST.jpg"/>
          <p:cNvPicPr>
            <a:picLocks noChangeAspect="1"/>
          </p:cNvPicPr>
          <p:nvPr/>
        </p:nvPicPr>
        <p:blipFill>
          <a:blip r:embed="rId6" cstate="print"/>
          <a:stretch>
            <a:fillRect/>
          </a:stretch>
        </p:blipFill>
        <p:spPr>
          <a:xfrm>
            <a:off x="96779" y="4474536"/>
            <a:ext cx="1143000" cy="924560"/>
          </a:xfrm>
          <a:prstGeom prst="rect">
            <a:avLst/>
          </a:prstGeom>
        </p:spPr>
      </p:pic>
      <p:sp>
        <p:nvSpPr>
          <p:cNvPr id="21" name="TextBox 20"/>
          <p:cNvSpPr txBox="1"/>
          <p:nvPr/>
        </p:nvSpPr>
        <p:spPr>
          <a:xfrm>
            <a:off x="5749802" y="3736668"/>
            <a:ext cx="2568239"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Informs clinical </a:t>
            </a:r>
            <a:r>
              <a:rPr lang="en-US" sz="1200" dirty="0" smtClean="0">
                <a:solidFill>
                  <a:srgbClr val="000000"/>
                </a:solidFill>
              </a:rPr>
              <a:t>evaluation, treatment recommendations.</a:t>
            </a:r>
          </a:p>
        </p:txBody>
      </p:sp>
      <p:sp>
        <p:nvSpPr>
          <p:cNvPr id="22" name="TextBox 21"/>
          <p:cNvSpPr txBox="1"/>
          <p:nvPr/>
        </p:nvSpPr>
        <p:spPr>
          <a:xfrm>
            <a:off x="6141719" y="2582615"/>
            <a:ext cx="1828800"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Treatment </a:t>
            </a:r>
            <a:r>
              <a:rPr lang="en-US" sz="1200" dirty="0" smtClean="0">
                <a:solidFill>
                  <a:srgbClr val="000000"/>
                </a:solidFill>
              </a:rPr>
              <a:t>interventions</a:t>
            </a:r>
            <a:endParaRPr lang="en-US" sz="1200" dirty="0">
              <a:solidFill>
                <a:srgbClr val="000000"/>
              </a:solidFill>
            </a:endParaRPr>
          </a:p>
          <a:p>
            <a:pPr algn="ctr" fontAlgn="base">
              <a:spcBef>
                <a:spcPct val="0"/>
              </a:spcBef>
              <a:spcAft>
                <a:spcPct val="0"/>
              </a:spcAft>
            </a:pPr>
            <a:r>
              <a:rPr lang="en-US" sz="1200" dirty="0">
                <a:solidFill>
                  <a:srgbClr val="000000"/>
                </a:solidFill>
              </a:rPr>
              <a:t>(rTMS &amp; Yoga)</a:t>
            </a:r>
          </a:p>
        </p:txBody>
      </p:sp>
      <p:sp>
        <p:nvSpPr>
          <p:cNvPr id="25" name="TextBox 24"/>
          <p:cNvSpPr txBox="1"/>
          <p:nvPr/>
        </p:nvSpPr>
        <p:spPr>
          <a:xfrm>
            <a:off x="6150025" y="5409257"/>
            <a:ext cx="1828800"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Veteran &amp; provider </a:t>
            </a:r>
            <a:r>
              <a:rPr lang="en-US" sz="1200" dirty="0" smtClean="0">
                <a:solidFill>
                  <a:srgbClr val="000000"/>
                </a:solidFill>
              </a:rPr>
              <a:t>education</a:t>
            </a:r>
            <a:endParaRPr lang="en-US" sz="1200" dirty="0">
              <a:solidFill>
                <a:srgbClr val="000000"/>
              </a:solidFill>
            </a:endParaRPr>
          </a:p>
        </p:txBody>
      </p:sp>
      <p:pic>
        <p:nvPicPr>
          <p:cNvPr id="26" name="Picture 2"/>
          <p:cNvPicPr>
            <a:picLocks noChangeAspect="1" noChangeArrowheads="1"/>
          </p:cNvPicPr>
          <p:nvPr/>
        </p:nvPicPr>
        <p:blipFill>
          <a:blip r:embed="rId7" cstate="print"/>
          <a:srcRect/>
          <a:stretch>
            <a:fillRect/>
          </a:stretch>
        </p:blipFill>
        <p:spPr bwMode="auto">
          <a:xfrm>
            <a:off x="4513650" y="3720574"/>
            <a:ext cx="862237" cy="990600"/>
          </a:xfrm>
          <a:prstGeom prst="rect">
            <a:avLst/>
          </a:prstGeom>
          <a:noFill/>
          <a:ln w="9525">
            <a:noFill/>
            <a:miter lim="800000"/>
            <a:headEnd/>
            <a:tailEnd/>
          </a:ln>
        </p:spPr>
      </p:pic>
      <p:sp>
        <p:nvSpPr>
          <p:cNvPr id="29" name="TextBox 28"/>
          <p:cNvSpPr txBox="1"/>
          <p:nvPr/>
        </p:nvSpPr>
        <p:spPr>
          <a:xfrm>
            <a:off x="742796" y="1252163"/>
            <a:ext cx="2133599" cy="646331"/>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Diagnostic evaluation</a:t>
            </a:r>
          </a:p>
          <a:p>
            <a:pPr algn="ctr" fontAlgn="base">
              <a:spcBef>
                <a:spcPct val="0"/>
              </a:spcBef>
              <a:spcAft>
                <a:spcPct val="0"/>
              </a:spcAft>
            </a:pPr>
            <a:r>
              <a:rPr lang="en-US" sz="1200" dirty="0">
                <a:solidFill>
                  <a:srgbClr val="000000"/>
                </a:solidFill>
              </a:rPr>
              <a:t>(Clinical </a:t>
            </a:r>
            <a:r>
              <a:rPr lang="en-US" sz="1200" dirty="0" smtClean="0">
                <a:solidFill>
                  <a:srgbClr val="000000"/>
                </a:solidFill>
              </a:rPr>
              <a:t>neuroimaging,</a:t>
            </a:r>
            <a:endParaRPr lang="en-US" sz="1200" dirty="0">
              <a:solidFill>
                <a:srgbClr val="000000"/>
              </a:solidFill>
            </a:endParaRPr>
          </a:p>
          <a:p>
            <a:pPr algn="ctr" fontAlgn="base">
              <a:spcBef>
                <a:spcPct val="0"/>
              </a:spcBef>
              <a:spcAft>
                <a:spcPct val="0"/>
              </a:spcAft>
            </a:pPr>
            <a:r>
              <a:rPr lang="en-US" sz="1200" dirty="0">
                <a:solidFill>
                  <a:srgbClr val="000000"/>
                </a:solidFill>
              </a:rPr>
              <a:t>Cognitive </a:t>
            </a:r>
            <a:r>
              <a:rPr lang="en-US" sz="1200" dirty="0" smtClean="0">
                <a:solidFill>
                  <a:srgbClr val="000000"/>
                </a:solidFill>
              </a:rPr>
              <a:t>assessment)</a:t>
            </a:r>
            <a:endParaRPr lang="en-US" sz="1200" dirty="0">
              <a:solidFill>
                <a:srgbClr val="000000"/>
              </a:solidFill>
            </a:endParaRPr>
          </a:p>
        </p:txBody>
      </p:sp>
      <p:sp>
        <p:nvSpPr>
          <p:cNvPr id="31" name="TextBox 30"/>
          <p:cNvSpPr txBox="1"/>
          <p:nvPr/>
        </p:nvSpPr>
        <p:spPr>
          <a:xfrm>
            <a:off x="668279" y="3756137"/>
            <a:ext cx="2516559"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Incorporated in C</a:t>
            </a:r>
            <a:r>
              <a:rPr lang="en-US" sz="1200" dirty="0" smtClean="0">
                <a:solidFill>
                  <a:srgbClr val="000000"/>
                </a:solidFill>
              </a:rPr>
              <a:t>linical Radiology, Neurology, </a:t>
            </a:r>
            <a:r>
              <a:rPr lang="en-US" sz="1200" dirty="0">
                <a:solidFill>
                  <a:srgbClr val="000000"/>
                </a:solidFill>
              </a:rPr>
              <a:t>M</a:t>
            </a:r>
            <a:r>
              <a:rPr lang="en-US" sz="1200" dirty="0" smtClean="0">
                <a:solidFill>
                  <a:srgbClr val="000000"/>
                </a:solidFill>
              </a:rPr>
              <a:t>ental Health.</a:t>
            </a:r>
          </a:p>
        </p:txBody>
      </p:sp>
      <p:sp>
        <p:nvSpPr>
          <p:cNvPr id="32" name="TextBox 31"/>
          <p:cNvSpPr txBox="1"/>
          <p:nvPr/>
        </p:nvSpPr>
        <p:spPr>
          <a:xfrm>
            <a:off x="1054487" y="2582614"/>
            <a:ext cx="2130351" cy="461665"/>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rPr>
              <a:t>Treatment interventions</a:t>
            </a:r>
            <a:endParaRPr lang="en-US" sz="1200" dirty="0">
              <a:solidFill>
                <a:srgbClr val="000000"/>
              </a:solidFill>
            </a:endParaRPr>
          </a:p>
          <a:p>
            <a:pPr algn="ctr" fontAlgn="base">
              <a:spcBef>
                <a:spcPct val="0"/>
              </a:spcBef>
              <a:spcAft>
                <a:spcPct val="0"/>
              </a:spcAft>
            </a:pPr>
            <a:r>
              <a:rPr lang="en-US" sz="1200" dirty="0" smtClean="0">
                <a:solidFill>
                  <a:srgbClr val="000000"/>
                </a:solidFill>
              </a:rPr>
              <a:t>(</a:t>
            </a:r>
            <a:r>
              <a:rPr lang="en-US" sz="1200" dirty="0" err="1" smtClean="0">
                <a:solidFill>
                  <a:srgbClr val="000000"/>
                </a:solidFill>
              </a:rPr>
              <a:t>rTMS</a:t>
            </a:r>
            <a:r>
              <a:rPr lang="en-US" sz="1200" dirty="0" smtClean="0">
                <a:solidFill>
                  <a:srgbClr val="000000"/>
                </a:solidFill>
              </a:rPr>
              <a:t> &amp; Cognitive </a:t>
            </a:r>
            <a:r>
              <a:rPr lang="en-US" sz="1200" dirty="0">
                <a:solidFill>
                  <a:srgbClr val="000000"/>
                </a:solidFill>
              </a:rPr>
              <a:t>T</a:t>
            </a:r>
            <a:r>
              <a:rPr lang="en-US" sz="1200" dirty="0" smtClean="0">
                <a:solidFill>
                  <a:srgbClr val="000000"/>
                </a:solidFill>
              </a:rPr>
              <a:t>raining</a:t>
            </a:r>
            <a:r>
              <a:rPr lang="en-US" sz="1200" dirty="0">
                <a:solidFill>
                  <a:srgbClr val="000000"/>
                </a:solidFill>
              </a:rPr>
              <a:t>)</a:t>
            </a:r>
          </a:p>
        </p:txBody>
      </p:sp>
      <p:sp>
        <p:nvSpPr>
          <p:cNvPr id="33" name="Oval 32"/>
          <p:cNvSpPr/>
          <p:nvPr/>
        </p:nvSpPr>
        <p:spPr>
          <a:xfrm>
            <a:off x="63887" y="1830758"/>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rPr>
              <a:t>Funded research</a:t>
            </a:r>
          </a:p>
        </p:txBody>
      </p:sp>
      <p:sp>
        <p:nvSpPr>
          <p:cNvPr id="37" name="TextBox 36"/>
          <p:cNvSpPr txBox="1"/>
          <p:nvPr/>
        </p:nvSpPr>
        <p:spPr>
          <a:xfrm>
            <a:off x="956204" y="5479993"/>
            <a:ext cx="1828800"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Veteran &amp; provider education</a:t>
            </a:r>
          </a:p>
        </p:txBody>
      </p:sp>
      <p:sp>
        <p:nvSpPr>
          <p:cNvPr id="40" name="Up Arrow 39"/>
          <p:cNvSpPr/>
          <p:nvPr/>
        </p:nvSpPr>
        <p:spPr>
          <a:xfrm rot="10800000">
            <a:off x="1809597" y="4677852"/>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1" name="Up Arrow 40"/>
          <p:cNvSpPr/>
          <p:nvPr/>
        </p:nvSpPr>
        <p:spPr>
          <a:xfrm rot="5400000">
            <a:off x="2689538" y="1391335"/>
            <a:ext cx="457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2" name="Up Arrow 41"/>
          <p:cNvSpPr/>
          <p:nvPr/>
        </p:nvSpPr>
        <p:spPr>
          <a:xfrm rot="16200000">
            <a:off x="5585459" y="1390973"/>
            <a:ext cx="4572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3" name="TextBox 42"/>
          <p:cNvSpPr txBox="1"/>
          <p:nvPr/>
        </p:nvSpPr>
        <p:spPr>
          <a:xfrm>
            <a:off x="3242859" y="5710826"/>
            <a:ext cx="2177635" cy="276999"/>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rPr>
              <a:t>Inform health policy at the VA</a:t>
            </a:r>
          </a:p>
        </p:txBody>
      </p:sp>
      <p:sp>
        <p:nvSpPr>
          <p:cNvPr id="44" name="Oval 43"/>
          <p:cNvSpPr/>
          <p:nvPr/>
        </p:nvSpPr>
        <p:spPr>
          <a:xfrm>
            <a:off x="8064974" y="1755981"/>
            <a:ext cx="990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rPr>
              <a:t>Funded research</a:t>
            </a:r>
          </a:p>
        </p:txBody>
      </p:sp>
      <p:pic>
        <p:nvPicPr>
          <p:cNvPr id="47" name="Picture 9"/>
          <p:cNvPicPr>
            <a:picLocks noChangeAspect="1"/>
          </p:cNvPicPr>
          <p:nvPr/>
        </p:nvPicPr>
        <p:blipFill>
          <a:blip r:embed="rId8" cstate="print"/>
          <a:srcRect/>
          <a:stretch>
            <a:fillRect/>
          </a:stretch>
        </p:blipFill>
        <p:spPr bwMode="auto">
          <a:xfrm>
            <a:off x="20579" y="2467591"/>
            <a:ext cx="992933" cy="922711"/>
          </a:xfrm>
          <a:prstGeom prst="rect">
            <a:avLst/>
          </a:prstGeom>
          <a:noFill/>
          <a:ln w="9525">
            <a:noFill/>
            <a:miter lim="800000"/>
            <a:headEnd/>
            <a:tailEnd/>
          </a:ln>
        </p:spPr>
      </p:pic>
      <p:sp>
        <p:nvSpPr>
          <p:cNvPr id="34" name="Up Arrow 33"/>
          <p:cNvSpPr/>
          <p:nvPr/>
        </p:nvSpPr>
        <p:spPr>
          <a:xfrm rot="10800000">
            <a:off x="1809597" y="1965194"/>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35" name="Up Arrow 34"/>
          <p:cNvSpPr/>
          <p:nvPr/>
        </p:nvSpPr>
        <p:spPr>
          <a:xfrm rot="10800000">
            <a:off x="7033924" y="1916910"/>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 name="TextBox 3"/>
          <p:cNvSpPr txBox="1"/>
          <p:nvPr/>
        </p:nvSpPr>
        <p:spPr>
          <a:xfrm>
            <a:off x="2590378" y="4756719"/>
            <a:ext cx="3630206" cy="954107"/>
          </a:xfrm>
          <a:prstGeom prst="rect">
            <a:avLst/>
          </a:prstGeom>
          <a:noFill/>
        </p:spPr>
        <p:txBody>
          <a:bodyPr wrap="square" rtlCol="0">
            <a:spAutoFit/>
          </a:bodyPr>
          <a:lstStyle/>
          <a:p>
            <a:pPr algn="ctr"/>
            <a:r>
              <a:rPr lang="en-US" sz="1200" dirty="0">
                <a:solidFill>
                  <a:srgbClr val="0070C0"/>
                </a:solidFill>
              </a:rPr>
              <a:t>Integration of Clinical and Research Neuroimaging to Understand Traumatic Brain Injury in the Veteran </a:t>
            </a:r>
            <a:r>
              <a:rPr lang="en-US" sz="1200" dirty="0" smtClean="0">
                <a:solidFill>
                  <a:srgbClr val="0070C0"/>
                </a:solidFill>
              </a:rPr>
              <a:t>Population</a:t>
            </a:r>
            <a:endParaRPr lang="en-US" sz="1200" dirty="0">
              <a:solidFill>
                <a:srgbClr val="0070C0"/>
              </a:solidFill>
            </a:endParaRPr>
          </a:p>
          <a:p>
            <a:pPr algn="ctr"/>
            <a:r>
              <a:rPr lang="en-US" sz="900" dirty="0">
                <a:solidFill>
                  <a:srgbClr val="0070C0"/>
                </a:solidFill>
              </a:rPr>
              <a:t>Adamson, Main, Soman, Furst, Kinoshita, Yesavage, </a:t>
            </a:r>
            <a:r>
              <a:rPr lang="en-US" sz="900" dirty="0" smtClean="0">
                <a:solidFill>
                  <a:srgbClr val="0070C0"/>
                </a:solidFill>
              </a:rPr>
              <a:t> and Ashford</a:t>
            </a:r>
          </a:p>
          <a:p>
            <a:pPr algn="ctr"/>
            <a:r>
              <a:rPr lang="en-US" sz="1000" dirty="0" smtClean="0">
                <a:solidFill>
                  <a:srgbClr val="0070C0"/>
                </a:solidFill>
              </a:rPr>
              <a:t>June, 2014</a:t>
            </a:r>
            <a:endParaRPr lang="en-US" sz="1000" dirty="0">
              <a:solidFill>
                <a:srgbClr val="0070C0"/>
              </a:solidFill>
            </a:endParaRPr>
          </a:p>
        </p:txBody>
      </p:sp>
      <p:sp>
        <p:nvSpPr>
          <p:cNvPr id="36" name="Up Arrow 35"/>
          <p:cNvSpPr/>
          <p:nvPr/>
        </p:nvSpPr>
        <p:spPr>
          <a:xfrm rot="10800000">
            <a:off x="1818187" y="3133933"/>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8" name="Up Arrow 47"/>
          <p:cNvSpPr/>
          <p:nvPr/>
        </p:nvSpPr>
        <p:spPr>
          <a:xfrm rot="10800000">
            <a:off x="7033923" y="4677853"/>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sp>
        <p:nvSpPr>
          <p:cNvPr id="49" name="Up Arrow 48"/>
          <p:cNvSpPr/>
          <p:nvPr/>
        </p:nvSpPr>
        <p:spPr>
          <a:xfrm rot="10800000">
            <a:off x="7037486" y="3123164"/>
            <a:ext cx="216575" cy="59254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800">
              <a:solidFill>
                <a:srgbClr val="FFFFFF"/>
              </a:solidFill>
            </a:endParaRPr>
          </a:p>
        </p:txBody>
      </p:sp>
      <p:pic>
        <p:nvPicPr>
          <p:cNvPr id="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41075" y="766131"/>
            <a:ext cx="2034811" cy="279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415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WRIISC Template">
  <a:themeElements>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TriWRIISC 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WRIISC template">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RIISC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RIISC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RIISC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RIISC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RIISC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RIISC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RIISC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RIISC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RIISC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RIISC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RIISC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RIISC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D367C85D9C1A649A75C9AEEED42E764" ma:contentTypeVersion="0" ma:contentTypeDescription="Create a new document." ma:contentTypeScope="" ma:versionID="a73481f53da3cfda58d598fd33a78e1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4C912A2E-2B52-4E68-982F-9A40DE241F8C}">
  <ds:schemaRefs>
    <ds:schemaRef ds:uri="http://schemas.microsoft.com/sharepoint/v3/contenttype/forms"/>
  </ds:schemaRefs>
</ds:datastoreItem>
</file>

<file path=customXml/itemProps2.xml><?xml version="1.0" encoding="utf-8"?>
<ds:datastoreItem xmlns:ds="http://schemas.openxmlformats.org/officeDocument/2006/customXml" ds:itemID="{40A287C0-518A-45F1-9ABF-29F4FC1FE1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3E96C63-FE52-4E5E-A224-1108F22B7722}">
  <ds:schemaRef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TriWRIISC Template</Template>
  <TotalTime>1058</TotalTime>
  <Words>2867</Words>
  <Application>Microsoft Office PowerPoint</Application>
  <PresentationFormat>On-screen Show (4:3)</PresentationFormat>
  <Paragraphs>624</Paragraphs>
  <Slides>50</Slides>
  <Notes>29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50</vt:i4>
      </vt:variant>
    </vt:vector>
  </HeadingPairs>
  <TitlesOfParts>
    <vt:vector size="57" baseType="lpstr">
      <vt:lpstr>Arial</vt:lpstr>
      <vt:lpstr>Calibri</vt:lpstr>
      <vt:lpstr>Tahoma</vt:lpstr>
      <vt:lpstr>Times New Roman</vt:lpstr>
      <vt:lpstr>Wingdings</vt:lpstr>
      <vt:lpstr>TriWRIISC Template</vt:lpstr>
      <vt:lpstr>2_TriWRIISC Template</vt:lpstr>
      <vt:lpstr>The War Related Illness and Injury Study Center  A National VA Post-deployment Resource</vt:lpstr>
      <vt:lpstr>Agenda</vt:lpstr>
      <vt:lpstr>WRIISC Mission</vt:lpstr>
      <vt:lpstr>History of the WRIISC</vt:lpstr>
      <vt:lpstr>Founding of the WRIISC</vt:lpstr>
      <vt:lpstr>WRIISC- Translational Research Model Translate findings in basic research into medical practice and meaningful health outcomes</vt:lpstr>
      <vt:lpstr>Airborne Hazards</vt:lpstr>
      <vt:lpstr>Integrative Health</vt:lpstr>
      <vt:lpstr>Managing Post-deployment Health</vt:lpstr>
      <vt:lpstr>It Starts with the Veteran – Patient Care</vt:lpstr>
      <vt:lpstr>WRIISC Case Example – Airborne Hazards</vt:lpstr>
      <vt:lpstr>WRIISC Case Example – CMI</vt:lpstr>
      <vt:lpstr>WRIISC Case Example – Agent Orange</vt:lpstr>
      <vt:lpstr>Post-Deployment Health Concerns</vt:lpstr>
      <vt:lpstr>Source of Referrals</vt:lpstr>
      <vt:lpstr>PowerPoint Presentation</vt:lpstr>
      <vt:lpstr>Clinical Philosophy</vt:lpstr>
      <vt:lpstr>PowerPoint Presentation</vt:lpstr>
      <vt:lpstr>Clinical Services Support  and Partner with Primary Care Providers (449 referrals in FY13)</vt:lpstr>
      <vt:lpstr>The Veterans we serve</vt:lpstr>
      <vt:lpstr>Veterans’ Top Reported Symptoms</vt:lpstr>
      <vt:lpstr>Veterans’ Concerns about  Environmental Exposures</vt:lpstr>
      <vt:lpstr>PowerPoint Presentation</vt:lpstr>
      <vt:lpstr>WRIISC Coordination of  Specialty Evaluations</vt:lpstr>
      <vt:lpstr>Most Frequent Recommendations</vt:lpstr>
      <vt:lpstr>In Their Own Words</vt:lpstr>
      <vt:lpstr>PowerPoint Presentation</vt:lpstr>
      <vt:lpstr>It Starts with the Veteran – Translational Research</vt:lpstr>
      <vt:lpstr>WRIISC- Translational Research Model</vt:lpstr>
      <vt:lpstr>PowerPoint Presentation</vt:lpstr>
      <vt:lpstr>WRIISC Research Continuum</vt:lpstr>
      <vt:lpstr>FY13 Research Funding</vt:lpstr>
      <vt:lpstr>FY13 WRIISC Research</vt:lpstr>
      <vt:lpstr>It Starts with the Veteran - Education</vt:lpstr>
      <vt:lpstr>WRIISC Synergies</vt:lpstr>
      <vt:lpstr>Community Engagement</vt:lpstr>
      <vt:lpstr>FY13 Veteran Education Activities &gt;30,000 Contacts with Veterans</vt:lpstr>
      <vt:lpstr>FY13 WRIISC Newsletters</vt:lpstr>
      <vt:lpstr>FY13 Provider Education</vt:lpstr>
      <vt:lpstr>2014 WRIISC Webinar Series</vt:lpstr>
      <vt:lpstr>Feedback from Providers</vt:lpstr>
      <vt:lpstr>A Learning Organization</vt:lpstr>
      <vt:lpstr>It Starts with the Veteran</vt:lpstr>
      <vt:lpstr>Surveillance High-Profile Veteran Concerns Detected through WRIISC Clinical Care</vt:lpstr>
      <vt:lpstr>Support VA/DoD Policy</vt:lpstr>
      <vt:lpstr>WRIISC Momentum</vt:lpstr>
      <vt:lpstr>Growth in Referrals (NJ to August 11, 2014)</vt:lpstr>
      <vt:lpstr>New Research Funding FY14</vt:lpstr>
      <vt:lpstr>2014 WRIISC Webinar Series</vt:lpstr>
      <vt:lpstr>Vision of the WRIISC</vt:lpstr>
    </vt:vector>
  </TitlesOfParts>
  <Company>Dept. of Veterans Affairs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War Related Illness and Injury Study Center</dc:title>
  <dc:creator>Bloeser, Katharine J.</dc:creator>
  <cp:lastModifiedBy>washford</cp:lastModifiedBy>
  <cp:revision>83</cp:revision>
  <dcterms:created xsi:type="dcterms:W3CDTF">2014-03-03T18:49:07Z</dcterms:created>
  <dcterms:modified xsi:type="dcterms:W3CDTF">2014-08-18T15:53:34Z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0x0101002D367C85D9C1A649A75C9AEEED42E764</vt:lpwstr>
  </property>
</Properties>
</file>